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0691813" cy="15116175"/>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3078" y="126"/>
      </p:cViewPr>
      <p:guideLst>
        <p:guide orient="horz" pos="476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3875"/>
            <a:ext cx="9088041" cy="5262668"/>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39492"/>
            <a:ext cx="8018860" cy="3649575"/>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82977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9943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796"/>
            <a:ext cx="2305422" cy="128102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796"/>
            <a:ext cx="6782619" cy="128102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9596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t>2021-04-13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9939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8551"/>
            <a:ext cx="9221689" cy="6287908"/>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5945"/>
            <a:ext cx="9221689" cy="3306662"/>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2E41E-0B24-4EAD-AC3C-C3D21091074D}" type="datetimeFigureOut">
              <a:rPr lang="lt-LT" smtClean="0"/>
              <a:t>2021-04-13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49569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A2E41E-0B24-4EAD-AC3C-C3D21091074D}" type="datetimeFigureOut">
              <a:rPr lang="lt-LT" smtClean="0"/>
              <a:t>2021-04-13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48327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800"/>
            <a:ext cx="9221689" cy="29217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5564"/>
            <a:ext cx="4523137"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4" name="Content Placeholder 3"/>
          <p:cNvSpPr>
            <a:spLocks noGrp="1"/>
          </p:cNvSpPr>
          <p:nvPr>
            <p:ph sz="half" idx="2"/>
          </p:nvPr>
        </p:nvSpPr>
        <p:spPr>
          <a:xfrm>
            <a:off x="736456" y="5521603"/>
            <a:ext cx="4523137"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5564"/>
            <a:ext cx="4545413"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6" name="Content Placeholder 5"/>
          <p:cNvSpPr>
            <a:spLocks noGrp="1"/>
          </p:cNvSpPr>
          <p:nvPr>
            <p:ph sz="quarter" idx="4"/>
          </p:nvPr>
        </p:nvSpPr>
        <p:spPr>
          <a:xfrm>
            <a:off x="5412731" y="5521603"/>
            <a:ext cx="4545413"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A2E41E-0B24-4EAD-AC3C-C3D21091074D}" type="datetimeFigureOut">
              <a:rPr lang="lt-LT" smtClean="0"/>
              <a:t>2021-04-13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2857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A2E41E-0B24-4EAD-AC3C-C3D21091074D}" type="datetimeFigureOut">
              <a:rPr lang="lt-LT" smtClean="0"/>
              <a:t>2021-04-13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25962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2E41E-0B24-4EAD-AC3C-C3D21091074D}" type="datetimeFigureOut">
              <a:rPr lang="lt-LT" smtClean="0"/>
              <a:t>2021-04-13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176634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452"/>
            <a:ext cx="5412730" cy="10742282"/>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t>2021-04-13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7734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452"/>
            <a:ext cx="5412730" cy="10742282"/>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t>2021-04-13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t>‹#›</a:t>
            </a:fld>
            <a:endParaRPr lang="lt-LT"/>
          </a:p>
        </p:txBody>
      </p:sp>
    </p:spTree>
    <p:extLst>
      <p:ext uri="{BB962C8B-B14F-4D97-AF65-F5344CB8AC3E}">
        <p14:creationId xmlns:p14="http://schemas.microsoft.com/office/powerpoint/2010/main" val="302078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800"/>
            <a:ext cx="9221689" cy="29217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3982"/>
            <a:ext cx="9221689" cy="95910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0458"/>
            <a:ext cx="2405658" cy="804796"/>
          </a:xfrm>
          <a:prstGeom prst="rect">
            <a:avLst/>
          </a:prstGeom>
        </p:spPr>
        <p:txBody>
          <a:bodyPr vert="horz" lIns="91440" tIns="45720" rIns="91440" bIns="45720" rtlCol="0" anchor="ctr"/>
          <a:lstStyle>
            <a:lvl1pPr algn="l">
              <a:defRPr sz="1403">
                <a:solidFill>
                  <a:schemeClr val="tx1">
                    <a:tint val="75000"/>
                  </a:schemeClr>
                </a:solidFill>
              </a:defRPr>
            </a:lvl1pPr>
          </a:lstStyle>
          <a:p>
            <a:fld id="{0FA2E41E-0B24-4EAD-AC3C-C3D21091074D}" type="datetimeFigureOut">
              <a:rPr lang="lt-LT" smtClean="0"/>
              <a:t>2021-04-13</a:t>
            </a:fld>
            <a:endParaRPr lang="lt-LT"/>
          </a:p>
        </p:txBody>
      </p:sp>
      <p:sp>
        <p:nvSpPr>
          <p:cNvPr id="5" name="Footer Placeholder 4"/>
          <p:cNvSpPr>
            <a:spLocks noGrp="1"/>
          </p:cNvSpPr>
          <p:nvPr>
            <p:ph type="ftr" sz="quarter" idx="3"/>
          </p:nvPr>
        </p:nvSpPr>
        <p:spPr>
          <a:xfrm>
            <a:off x="3541663" y="14010458"/>
            <a:ext cx="3608487" cy="804796"/>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7551093" y="14010458"/>
            <a:ext cx="2405658" cy="804796"/>
          </a:xfrm>
          <a:prstGeom prst="rect">
            <a:avLst/>
          </a:prstGeom>
        </p:spPr>
        <p:txBody>
          <a:bodyPr vert="horz" lIns="91440" tIns="45720" rIns="91440" bIns="45720" rtlCol="0" anchor="ctr"/>
          <a:lstStyle>
            <a:lvl1pPr algn="r">
              <a:defRPr sz="1403">
                <a:solidFill>
                  <a:schemeClr val="tx1">
                    <a:tint val="75000"/>
                  </a:schemeClr>
                </a:solidFill>
              </a:defRPr>
            </a:lvl1pPr>
          </a:lstStyle>
          <a:p>
            <a:fld id="{A2C8B346-2501-4853-BB5A-54C44F58B6F8}" type="slidenum">
              <a:rPr lang="lt-LT" smtClean="0"/>
              <a:t>‹#›</a:t>
            </a:fld>
            <a:endParaRPr lang="lt-LT"/>
          </a:p>
        </p:txBody>
      </p:sp>
    </p:spTree>
    <p:extLst>
      <p:ext uri="{BB962C8B-B14F-4D97-AF65-F5344CB8AC3E}">
        <p14:creationId xmlns:p14="http://schemas.microsoft.com/office/powerpoint/2010/main" val="96112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883" y="291278"/>
            <a:ext cx="9421616" cy="1522096"/>
          </a:xfrm>
        </p:spPr>
        <p:txBody>
          <a:bodyPr>
            <a:normAutofit fontScale="90000"/>
          </a:bodyPr>
          <a:lstStyle/>
          <a:p>
            <a:pPr marL="180340" indent="252095">
              <a:lnSpc>
                <a:spcPct val="100000"/>
              </a:lnSpc>
            </a:pP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1800" cap="small" dirty="0">
                <a:latin typeface="Times New Roman" panose="02020603050405020304" pitchFamily="18" charset="0"/>
                <a:cs typeface="Times New Roman" panose="02020603050405020304" pitchFamily="18" charset="0"/>
              </a:rPr>
              <a:t/>
            </a:r>
            <a:br>
              <a:rPr lang="lt-LT" sz="1800" cap="small"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lt-LT" sz="1800" dirty="0">
                <a:effectLst/>
                <a:latin typeface="Times New Roman" panose="02020603050405020304" pitchFamily="18" charset="0"/>
                <a:ea typeface="Calibri" panose="020F0502020204030204" pitchFamily="34" charset="0"/>
              </a:rPr>
              <a:t/>
            </a:r>
            <a:br>
              <a:rPr lang="lt-LT" sz="1800" dirty="0">
                <a:effectLst/>
                <a:latin typeface="Times New Roman" panose="02020603050405020304" pitchFamily="18" charset="0"/>
                <a:ea typeface="Calibri" panose="020F0502020204030204" pitchFamily="34" charset="0"/>
              </a:rPr>
            </a:br>
            <a:r>
              <a:rPr lang="lt-LT" sz="2200" dirty="0">
                <a:latin typeface="Times New Roman" panose="02020603050405020304" pitchFamily="18" charset="0"/>
                <a:cs typeface="Times New Roman" panose="02020603050405020304" pitchFamily="18" charset="0"/>
              </a:rPr>
              <a:t/>
            </a:r>
            <a:br>
              <a:rPr lang="lt-LT" sz="22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EXPRESSION OF PRESCHOOL TEACHER'S LEADERSHIP</a:t>
            </a:r>
            <a:r>
              <a:rPr lang="lt-LT" sz="2200" dirty="0" smtClean="0">
                <a:latin typeface="Times New Roman" panose="02020603050405020304" pitchFamily="18" charset="0"/>
                <a:cs typeface="Times New Roman" panose="02020603050405020304" pitchFamily="18" charset="0"/>
              </a:rPr>
              <a:t/>
            </a:r>
            <a:br>
              <a:rPr lang="lt-LT" sz="2200" dirty="0" smtClean="0">
                <a:latin typeface="Times New Roman" panose="02020603050405020304" pitchFamily="18" charset="0"/>
                <a:cs typeface="Times New Roman" panose="02020603050405020304" pitchFamily="18" charset="0"/>
              </a:rPr>
            </a:br>
            <a:r>
              <a:rPr lang="lt-LT" sz="1800" dirty="0" smtClean="0">
                <a:latin typeface="Times New Roman" panose="02020603050405020304" pitchFamily="18" charset="0"/>
                <a:cs typeface="Times New Roman" panose="02020603050405020304" pitchFamily="18" charset="0"/>
              </a:rPr>
              <a:t>LILIA </a:t>
            </a:r>
            <a:r>
              <a:rPr lang="lt-LT" sz="1800" dirty="0">
                <a:latin typeface="Times New Roman" panose="02020603050405020304" pitchFamily="18" charset="0"/>
                <a:cs typeface="Times New Roman" panose="02020603050405020304" pitchFamily="18" charset="0"/>
              </a:rPr>
              <a:t>ŽUKAUSKIENĖ, TOMA BERNATAVIČIENĖ,  </a:t>
            </a:r>
            <a:r>
              <a:rPr lang="lt-LT" sz="2200" i="1" dirty="0">
                <a:latin typeface="Times New Roman" panose="02020603050405020304" pitchFamily="18" charset="0"/>
                <a:cs typeface="Times New Roman" panose="02020603050405020304" pitchFamily="18" charset="0"/>
              </a:rPr>
              <a:t>Klaipėda </a:t>
            </a:r>
            <a:r>
              <a:rPr lang="lt-LT" sz="2200" i="1" dirty="0" smtClean="0">
                <a:latin typeface="Times New Roman" panose="02020603050405020304" pitchFamily="18" charset="0"/>
                <a:cs typeface="Times New Roman" panose="02020603050405020304" pitchFamily="18" charset="0"/>
              </a:rPr>
              <a:t>University</a:t>
            </a:r>
            <a:r>
              <a:rPr lang="lt-LT" sz="2200" i="1" dirty="0">
                <a:latin typeface="Times New Roman" panose="02020603050405020304" pitchFamily="18" charset="0"/>
                <a:cs typeface="Times New Roman" panose="02020603050405020304" pitchFamily="18" charset="0"/>
              </a:rPr>
              <a:t/>
            </a:r>
            <a:br>
              <a:rPr lang="lt-LT" sz="2200" i="1" dirty="0">
                <a:latin typeface="Times New Roman" panose="02020603050405020304" pitchFamily="18" charset="0"/>
                <a:cs typeface="Times New Roman" panose="02020603050405020304" pitchFamily="18" charset="0"/>
              </a:rPr>
            </a:br>
            <a:r>
              <a:rPr lang="lt-LT" sz="2200" i="1" dirty="0">
                <a:latin typeface="Times New Roman" panose="02020603050405020304" pitchFamily="18" charset="0"/>
                <a:cs typeface="Times New Roman" panose="02020603050405020304" pitchFamily="18" charset="0"/>
              </a:rPr>
              <a:t> e-</a:t>
            </a:r>
            <a:r>
              <a:rPr lang="lt-LT" sz="2200" i="1" dirty="0" err="1">
                <a:latin typeface="Times New Roman" panose="02020603050405020304" pitchFamily="18" charset="0"/>
                <a:cs typeface="Times New Roman" panose="02020603050405020304" pitchFamily="18" charset="0"/>
              </a:rPr>
              <a:t>mail</a:t>
            </a:r>
            <a:r>
              <a:rPr lang="lt-LT" sz="2200" i="1" dirty="0">
                <a:latin typeface="Times New Roman" panose="02020603050405020304" pitchFamily="18" charset="0"/>
                <a:cs typeface="Times New Roman" panose="02020603050405020304" pitchFamily="18" charset="0"/>
              </a:rPr>
              <a:t>: </a:t>
            </a:r>
            <a:r>
              <a:rPr lang="lt-LT" sz="2200" i="1" dirty="0" err="1">
                <a:latin typeface="Times New Roman" panose="02020603050405020304" pitchFamily="18" charset="0"/>
                <a:cs typeface="Times New Roman" panose="02020603050405020304" pitchFamily="18" charset="0"/>
              </a:rPr>
              <a:t>lilia.zukauskiene</a:t>
            </a:r>
            <a:r>
              <a:rPr lang="en-US" sz="2200" i="1" dirty="0">
                <a:latin typeface="Times New Roman" panose="02020603050405020304" pitchFamily="18" charset="0"/>
                <a:cs typeface="Times New Roman" panose="02020603050405020304" pitchFamily="18" charset="0"/>
              </a:rPr>
              <a:t>@gmail.com</a:t>
            </a:r>
            <a:endParaRPr lang="lt-LT" sz="1800"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01882" y="1936925"/>
            <a:ext cx="9348309" cy="2275260"/>
          </a:xfrm>
          <a:ln>
            <a:solidFill>
              <a:schemeClr val="accent1"/>
            </a:solidFill>
          </a:ln>
        </p:spPr>
        <p:txBody>
          <a:bodyPr>
            <a:noAutofit/>
          </a:bodyPr>
          <a:lstStyle/>
          <a:p>
            <a:pPr>
              <a:lnSpc>
                <a:spcPct val="100000"/>
              </a:lnSpc>
              <a:spcBef>
                <a:spcPts val="0"/>
              </a:spcBef>
            </a:pPr>
            <a:r>
              <a:rPr lang="lt-LT" sz="1600" b="1" dirty="0">
                <a:latin typeface="Times New Roman" panose="02020603050405020304" pitchFamily="18" charset="0"/>
                <a:cs typeface="Times New Roman" panose="02020603050405020304" pitchFamily="18" charset="0"/>
              </a:rPr>
              <a:t>INTRODUCTION </a:t>
            </a:r>
          </a:p>
          <a:p>
            <a:pPr algn="just">
              <a:lnSpc>
                <a:spcPct val="100000"/>
              </a:lnSpc>
              <a:spcBef>
                <a:spcPts val="0"/>
              </a:spcBef>
            </a:pPr>
            <a:r>
              <a:rPr lang="en-GB" sz="1600" i="1" dirty="0">
                <a:latin typeface="Times New Roman" panose="02020603050405020304" pitchFamily="18" charset="0"/>
                <a:cs typeface="Times New Roman" panose="02020603050405020304" pitchFamily="18" charset="0"/>
              </a:rPr>
              <a:t>The problem of the research.</a:t>
            </a:r>
            <a:r>
              <a:rPr lang="en-US" sz="1600" dirty="0">
                <a:latin typeface="Times New Roman" panose="02020603050405020304" pitchFamily="18" charset="0"/>
                <a:cs typeface="Times New Roman" panose="02020603050405020304" pitchFamily="18" charset="0"/>
              </a:rPr>
              <a:t> </a:t>
            </a:r>
            <a:r>
              <a:rPr lang="lt-LT" sz="1600" b="0" dirty="0">
                <a:effectLst/>
                <a:latin typeface="Times New Roman" panose="02020603050405020304" pitchFamily="18" charset="0"/>
                <a:ea typeface="Times New Roman" panose="02020603050405020304" pitchFamily="18" charset="0"/>
              </a:rPr>
              <a:t>A </a:t>
            </a:r>
            <a:r>
              <a:rPr lang="lt-LT" sz="1600" b="0" dirty="0" err="1">
                <a:effectLst/>
                <a:latin typeface="Times New Roman" panose="02020603050405020304" pitchFamily="18" charset="0"/>
                <a:ea typeface="Times New Roman" panose="02020603050405020304" pitchFamily="18" charset="0"/>
              </a:rPr>
              <a:t>preschool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teacher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who</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initiates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changes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this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sector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of</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education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creates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preconditions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developing</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and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building</a:t>
            </a:r>
            <a:r>
              <a:rPr lang="lt-LT" sz="1600" b="0" dirty="0">
                <a:effectLst/>
                <a:latin typeface="Times New Roman" panose="02020603050405020304" pitchFamily="18" charset="0"/>
                <a:ea typeface="Times New Roman" panose="02020603050405020304" pitchFamily="18" charset="0"/>
              </a:rPr>
              <a:t> a </a:t>
            </a:r>
            <a:r>
              <a:rPr lang="lt-LT" sz="1600" b="0" dirty="0" err="1">
                <a:effectLst/>
                <a:latin typeface="Times New Roman" panose="02020603050405020304" pitchFamily="18" charset="0"/>
                <a:ea typeface="Times New Roman" panose="02020603050405020304" pitchFamily="18" charset="0"/>
              </a:rPr>
              <a:t>high-quality</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learning</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environment</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Leadership</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requires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that</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preschool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teachers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rethink</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educational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goals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content</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and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ways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and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methods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of</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work</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well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focus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their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activities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adult-child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educational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interactions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important</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for</a:t>
            </a:r>
            <a:r>
              <a:rPr lang="lt-LT" sz="1600" b="0" dirty="0">
                <a:effectLst/>
                <a:latin typeface="Times New Roman" panose="02020603050405020304" pitchFamily="18" charset="0"/>
                <a:ea typeface="Times New Roman" panose="02020603050405020304" pitchFamily="18" charset="0"/>
              </a:rPr>
              <a:t> a </a:t>
            </a:r>
            <a:r>
              <a:rPr lang="lt-LT" sz="1600" b="0" dirty="0" err="1">
                <a:effectLst/>
                <a:latin typeface="Times New Roman" panose="02020603050405020304" pitchFamily="18" charset="0"/>
                <a:ea typeface="Times New Roman" panose="02020603050405020304" pitchFamily="18" charset="0"/>
              </a:rPr>
              <a:t>child's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preparation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primary</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school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Research</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preschool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teacher's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leadership</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both</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deepens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knowledge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of</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problem-solving</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strategies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and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provides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basis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professional</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policy</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makers</a:t>
            </a:r>
            <a:r>
              <a:rPr lang="lt-LT" sz="1600" b="0" dirty="0">
                <a:effectLst/>
                <a:latin typeface="Times New Roman" panose="02020603050405020304" pitchFamily="18" charset="0"/>
                <a:ea typeface="Times New Roman" panose="02020603050405020304" pitchFamily="18" charset="0"/>
              </a:rPr>
              <a:t> to </a:t>
            </a:r>
            <a:r>
              <a:rPr lang="lt-LT" sz="1600" b="0" dirty="0" err="1">
                <a:effectLst/>
                <a:latin typeface="Times New Roman" panose="02020603050405020304" pitchFamily="18" charset="0"/>
                <a:ea typeface="Times New Roman" panose="02020603050405020304" pitchFamily="18" charset="0"/>
              </a:rPr>
              <a:t>substantiate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the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need</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for</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resources</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in</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order</a:t>
            </a:r>
            <a:r>
              <a:rPr lang="lt-LT" sz="1600" b="0" dirty="0">
                <a:effectLst/>
                <a:latin typeface="Times New Roman" panose="02020603050405020304" pitchFamily="18" charset="0"/>
                <a:ea typeface="Times New Roman" panose="02020603050405020304" pitchFamily="18" charset="0"/>
              </a:rPr>
              <a:t> to </a:t>
            </a:r>
            <a:r>
              <a:rPr lang="lt-LT" sz="1600" b="0" dirty="0" err="1">
                <a:effectLst/>
                <a:latin typeface="Times New Roman" panose="02020603050405020304" pitchFamily="18" charset="0"/>
                <a:ea typeface="Times New Roman" panose="02020603050405020304" pitchFamily="18" charset="0"/>
              </a:rPr>
              <a:t>provide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support</a:t>
            </a:r>
            <a:r>
              <a:rPr lang="lt-LT" sz="1600" b="0" dirty="0">
                <a:effectLst/>
                <a:latin typeface="Times New Roman" panose="02020603050405020304" pitchFamily="18" charset="0"/>
                <a:ea typeface="Times New Roman" panose="02020603050405020304" pitchFamily="18" charset="0"/>
              </a:rPr>
              <a:t> to </a:t>
            </a:r>
            <a:r>
              <a:rPr lang="lt-LT" sz="1600" b="0" dirty="0" err="1">
                <a:effectLst/>
                <a:latin typeface="Times New Roman" panose="02020603050405020304" pitchFamily="18" charset="0"/>
                <a:ea typeface="Times New Roman" panose="02020603050405020304" pitchFamily="18" charset="0"/>
              </a:rPr>
              <a:t>the</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activity</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of</a:t>
            </a:r>
            <a:r>
              <a:rPr lang="lt-LT" sz="1600" b="0" dirty="0">
                <a:effectLst/>
                <a:latin typeface="Times New Roman" panose="02020603050405020304" pitchFamily="18" charset="0"/>
                <a:ea typeface="Times New Roman" panose="02020603050405020304" pitchFamily="18" charset="0"/>
              </a:rPr>
              <a:t> </a:t>
            </a:r>
            <a:r>
              <a:rPr lang="lt-LT" sz="1600" b="0" dirty="0" err="1">
                <a:effectLst/>
                <a:latin typeface="Times New Roman" panose="02020603050405020304" pitchFamily="18" charset="0"/>
                <a:ea typeface="Times New Roman" panose="02020603050405020304" pitchFamily="18" charset="0"/>
              </a:rPr>
              <a:t>leaders</a:t>
            </a:r>
            <a:r>
              <a:rPr lang="lt-LT" sz="1600" b="0" dirty="0">
                <a:effectLst/>
                <a:latin typeface="Times New Roman" panose="02020603050405020304" pitchFamily="18" charset="0"/>
                <a:ea typeface="Times New Roman" panose="02020603050405020304" pitchFamily="18" charset="0"/>
              </a:rPr>
              <a: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aim</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research</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is</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reveal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essential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attributes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expression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endParaRPr lang="lt-LT" sz="1600" b="1" dirty="0">
              <a:effectLst/>
              <a:latin typeface="Times New Roman" panose="02020603050405020304" pitchFamily="18" charset="0"/>
              <a:ea typeface="Times New Roman" panose="02020603050405020304" pitchFamily="18" charset="0"/>
            </a:endParaRPr>
          </a:p>
          <a:p>
            <a:pPr algn="just">
              <a:lnSpc>
                <a:spcPct val="100000"/>
              </a:lnSpc>
              <a:spcBef>
                <a:spcPts val="0"/>
              </a:spcBef>
            </a:pPr>
            <a:endParaRPr lang="lt-LT" sz="1600"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801882" y="4335737"/>
            <a:ext cx="9421615" cy="1613164"/>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lgn="just"/>
            <a:r>
              <a:rPr lang="en-US" sz="1600" b="1" dirty="0">
                <a:latin typeface="Times New Roman" panose="02020603050405020304" pitchFamily="18" charset="0"/>
                <a:cs typeface="Times New Roman" panose="02020603050405020304" pitchFamily="18" charset="0"/>
              </a:rPr>
              <a:t>THE THEORETICAL PART OF THE ARTICLE</a:t>
            </a:r>
            <a:r>
              <a:rPr lang="lt-LT" sz="1600" b="1" dirty="0">
                <a:latin typeface="Times New Roman" panose="02020603050405020304" pitchFamily="18" charset="0"/>
                <a:cs typeface="Times New Roman" panose="02020603050405020304" pitchFamily="18" charset="0"/>
              </a:rPr>
              <a:t>. </a:t>
            </a:r>
            <a:r>
              <a:rPr lang="lt-LT" sz="1600" dirty="0" err="1">
                <a:effectLst/>
                <a:latin typeface="Times New Roman" panose="02020603050405020304" pitchFamily="18" charset="0"/>
                <a:ea typeface="Calibri" panose="020F0502020204030204" pitchFamily="34" charset="0"/>
              </a:rPr>
              <a:t>Researchers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substantiate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importance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Leffler</a:t>
            </a:r>
            <a:r>
              <a:rPr lang="lt-LT" sz="1600" dirty="0">
                <a:effectLst/>
                <a:latin typeface="Times New Roman" panose="02020603050405020304" pitchFamily="18" charset="0"/>
                <a:ea typeface="Calibri" panose="020F0502020204030204" pitchFamily="34" charset="0"/>
              </a:rPr>
              <a:t>, 2019, </a:t>
            </a:r>
            <a:r>
              <a:rPr lang="lt-LT" sz="1600" dirty="0" err="1">
                <a:effectLst/>
                <a:latin typeface="Times New Roman" panose="02020603050405020304" pitchFamily="18" charset="0"/>
                <a:ea typeface="Calibri" panose="020F0502020204030204" pitchFamily="34" charset="0"/>
              </a:rPr>
              <a:t>Saleem</a:t>
            </a:r>
            <a:r>
              <a:rPr lang="lt-LT" sz="1600" dirty="0">
                <a:effectLst/>
                <a:latin typeface="Times New Roman" panose="02020603050405020304" pitchFamily="18" charset="0"/>
                <a:ea typeface="Calibri" panose="020F0502020204030204" pitchFamily="34" charset="0"/>
              </a:rPr>
              <a:t> et al., 2020)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argue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that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as</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leader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will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continuously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promote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student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success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performance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Sowell</a:t>
            </a:r>
            <a:r>
              <a:rPr lang="lt-LT" sz="1600" dirty="0">
                <a:effectLst/>
                <a:latin typeface="Times New Roman" panose="02020603050405020304" pitchFamily="18" charset="0"/>
                <a:ea typeface="Calibri" panose="020F0502020204030204" pitchFamily="34" charset="0"/>
              </a:rPr>
              <a:t>, 2018)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assume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responsibility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not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only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within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but</a:t>
            </a:r>
            <a:r>
              <a:rPr lang="lt-LT" sz="1600" dirty="0">
                <a:effectLst/>
                <a:latin typeface="Times New Roman" panose="02020603050405020304" pitchFamily="18" charset="0"/>
                <a:ea typeface="Calibri" panose="020F0502020204030204" pitchFamily="34" charset="0"/>
              </a:rPr>
              <a:t> also </a:t>
            </a:r>
            <a:r>
              <a:rPr lang="lt-LT" sz="1600" dirty="0" err="1">
                <a:effectLst/>
                <a:latin typeface="Times New Roman" panose="02020603050405020304" pitchFamily="18" charset="0"/>
                <a:ea typeface="Calibri" panose="020F0502020204030204" pitchFamily="34" charset="0"/>
              </a:rPr>
              <a:t>outside</a:t>
            </a:r>
            <a:r>
              <a:rPr lang="lt-LT" sz="1600" dirty="0">
                <a:effectLst/>
                <a:latin typeface="Times New Roman" panose="02020603050405020304" pitchFamily="18" charset="0"/>
                <a:ea typeface="Calibri" panose="020F0502020204030204" pitchFamily="34" charset="0"/>
              </a:rPr>
              <a:t> it (</a:t>
            </a:r>
            <a:r>
              <a:rPr lang="lt-LT" sz="1600" dirty="0" err="1">
                <a:effectLst/>
                <a:latin typeface="Times New Roman" panose="02020603050405020304" pitchFamily="18" charset="0"/>
                <a:ea typeface="Calibri" panose="020F0502020204030204" pitchFamily="34" charset="0"/>
              </a:rPr>
              <a:t>Wenner</a:t>
            </a:r>
            <a:r>
              <a:rPr lang="lt-LT" sz="1600" dirty="0">
                <a:effectLst/>
                <a:latin typeface="Times New Roman" panose="02020603050405020304" pitchFamily="18" charset="0"/>
                <a:ea typeface="Calibri" panose="020F0502020204030204" pitchFamily="34" charset="0"/>
              </a:rPr>
              <a:t>, et. al., 2017). </a:t>
            </a:r>
            <a:r>
              <a:rPr lang="lt-LT" sz="1600" dirty="0" err="1">
                <a:effectLst/>
                <a:latin typeface="Times New Roman" panose="02020603050405020304" pitchFamily="18" charset="0"/>
                <a:ea typeface="Calibri" panose="020F0502020204030204" pitchFamily="34" charset="0"/>
              </a:rPr>
              <a:t>Relevant</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our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research</a:t>
            </a:r>
            <a:r>
              <a:rPr lang="lt-LT" sz="1600" dirty="0">
                <a:effectLst/>
                <a:latin typeface="Times New Roman" panose="02020603050405020304" pitchFamily="18" charset="0"/>
                <a:ea typeface="Calibri" panose="020F0502020204030204" pitchFamily="34" charset="0"/>
              </a:rPr>
              <a:t> are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works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by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M.Mistry</a:t>
            </a:r>
            <a:r>
              <a:rPr lang="lt-LT" sz="1600" dirty="0">
                <a:effectLst/>
                <a:latin typeface="Times New Roman" panose="02020603050405020304" pitchFamily="18" charset="0"/>
                <a:ea typeface="Calibri" panose="020F0502020204030204" pitchFamily="34" charset="0"/>
              </a:rPr>
              <a:t>, K. </a:t>
            </a:r>
            <a:r>
              <a:rPr lang="lt-LT" sz="1600" dirty="0" err="1">
                <a:effectLst/>
                <a:latin typeface="Times New Roman" panose="02020603050405020304" pitchFamily="18" charset="0"/>
                <a:ea typeface="Calibri" panose="020F0502020204030204" pitchFamily="34" charset="0"/>
              </a:rPr>
              <a:t>Sood</a:t>
            </a:r>
            <a:r>
              <a:rPr lang="lt-LT" sz="1600" dirty="0">
                <a:effectLst/>
                <a:latin typeface="Times New Roman" panose="02020603050405020304" pitchFamily="18" charset="0"/>
                <a:ea typeface="Calibri" panose="020F0502020204030204" pitchFamily="34" charset="0"/>
              </a:rPr>
              <a:t> (2017), E. </a:t>
            </a:r>
            <a:r>
              <a:rPr lang="lt-LT" sz="1600" dirty="0" err="1">
                <a:effectLst/>
                <a:latin typeface="Times New Roman" panose="02020603050405020304" pitchFamily="18" charset="0"/>
                <a:ea typeface="Calibri" panose="020F0502020204030204" pitchFamily="34" charset="0"/>
              </a:rPr>
              <a:t>Hujala</a:t>
            </a:r>
            <a:r>
              <a:rPr lang="lt-LT" sz="1600" dirty="0">
                <a:effectLst/>
                <a:latin typeface="Times New Roman" panose="02020603050405020304" pitchFamily="18" charset="0"/>
                <a:ea typeface="Calibri" panose="020F0502020204030204" pitchFamily="34" charset="0"/>
              </a:rPr>
              <a:t> (2016), P. </a:t>
            </a:r>
            <a:r>
              <a:rPr lang="lt-LT" sz="1600" dirty="0" err="1">
                <a:effectLst/>
                <a:latin typeface="Times New Roman" panose="02020603050405020304" pitchFamily="18" charset="0"/>
                <a:ea typeface="Calibri" panose="020F0502020204030204" pitchFamily="34" charset="0"/>
              </a:rPr>
              <a:t>Strehmel</a:t>
            </a:r>
            <a:r>
              <a:rPr lang="lt-LT" sz="1600" dirty="0">
                <a:effectLst/>
                <a:latin typeface="Times New Roman" panose="02020603050405020304" pitchFamily="18" charset="0"/>
                <a:ea typeface="Calibri" panose="020F0502020204030204" pitchFamily="34" charset="0"/>
              </a:rPr>
              <a:t> (2016), C. </a:t>
            </a:r>
            <a:r>
              <a:rPr lang="lt-LT" sz="1600" dirty="0" err="1">
                <a:effectLst/>
                <a:latin typeface="Times New Roman" panose="02020603050405020304" pitchFamily="18" charset="0"/>
                <a:ea typeface="Calibri" panose="020F0502020204030204" pitchFamily="34" charset="0"/>
              </a:rPr>
              <a:t>Kivunja</a:t>
            </a:r>
            <a:r>
              <a:rPr lang="lt-LT" sz="1600" dirty="0">
                <a:effectLst/>
                <a:latin typeface="Times New Roman" panose="02020603050405020304" pitchFamily="18" charset="0"/>
                <a:ea typeface="Calibri" panose="020F0502020204030204" pitchFamily="34" charset="0"/>
              </a:rPr>
              <a:t> (2015), A. M. </a:t>
            </a:r>
            <a:r>
              <a:rPr lang="lt-LT" sz="1600" dirty="0" err="1">
                <a:effectLst/>
                <a:latin typeface="Times New Roman" panose="02020603050405020304" pitchFamily="18" charset="0"/>
                <a:ea typeface="Calibri" panose="020F0502020204030204" pitchFamily="34" charset="0"/>
              </a:rPr>
              <a:t>Coughlin</a:t>
            </a:r>
            <a:r>
              <a:rPr lang="lt-LT" sz="1600" dirty="0">
                <a:effectLst/>
                <a:latin typeface="Times New Roman" panose="02020603050405020304" pitchFamily="18" charset="0"/>
                <a:ea typeface="Calibri" panose="020F0502020204030204" pitchFamily="34" charset="0"/>
              </a:rPr>
              <a:t>, L. </a:t>
            </a:r>
            <a:r>
              <a:rPr lang="lt-LT" sz="1600" dirty="0" err="1">
                <a:effectLst/>
                <a:latin typeface="Times New Roman" panose="02020603050405020304" pitchFamily="18" charset="0"/>
                <a:ea typeface="Calibri" panose="020F0502020204030204" pitchFamily="34" charset="0"/>
              </a:rPr>
              <a:t>Baird</a:t>
            </a:r>
            <a:r>
              <a:rPr lang="lt-LT" sz="1600" dirty="0">
                <a:effectLst/>
                <a:latin typeface="Times New Roman" panose="02020603050405020304" pitchFamily="18" charset="0"/>
                <a:ea typeface="Calibri" panose="020F0502020204030204" pitchFamily="34" charset="0"/>
              </a:rPr>
              <a:t> (2013), etc. </a:t>
            </a:r>
            <a:r>
              <a:rPr lang="lt-LT" sz="1600" dirty="0" err="1">
                <a:effectLst/>
                <a:latin typeface="Times New Roman" panose="02020603050405020304" pitchFamily="18" charset="0"/>
                <a:ea typeface="Calibri" panose="020F0502020204030204" pitchFamily="34" charset="0"/>
              </a:rPr>
              <a:t>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issue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early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childhood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no</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longer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considered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solely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intrinsic</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characteristic</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trait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individual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competencies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can</a:t>
            </a:r>
            <a:r>
              <a:rPr lang="lt-LT" sz="1600" dirty="0">
                <a:effectLst/>
                <a:latin typeface="Times New Roman" panose="02020603050405020304" pitchFamily="18" charset="0"/>
                <a:ea typeface="Calibri" panose="020F0502020204030204" pitchFamily="34" charset="0"/>
              </a:rPr>
              <a:t> be </a:t>
            </a:r>
            <a:r>
              <a:rPr lang="lt-LT" sz="1600" dirty="0" err="1">
                <a:effectLst/>
                <a:latin typeface="Times New Roman" panose="02020603050405020304" pitchFamily="18" charset="0"/>
                <a:ea typeface="Calibri" panose="020F0502020204030204" pitchFamily="34" charset="0"/>
              </a:rPr>
              <a:t>developed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improved</a:t>
            </a:r>
            <a:r>
              <a:rPr lang="lt-LT" sz="1600" dirty="0">
                <a:effectLst/>
                <a:latin typeface="Times New Roman" panose="02020603050405020304" pitchFamily="18" charset="0"/>
                <a:ea typeface="Calibri" panose="020F0502020204030204" pitchFamily="34" charset="0"/>
              </a:rPr>
              <a:t> (Vaitkevičius, 2016).</a:t>
            </a:r>
            <a:endParaRPr lang="en-US" sz="1600"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801882" y="6003902"/>
            <a:ext cx="4544024" cy="5662638"/>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lgn="just">
              <a:lnSpc>
                <a:spcPct val="100000"/>
              </a:lnSpc>
              <a:spcBef>
                <a:spcPts val="0"/>
              </a:spcBef>
            </a:pPr>
            <a:r>
              <a:rPr lang="en-US" sz="1600" b="1" dirty="0">
                <a:latin typeface="Times New Roman" panose="02020603050405020304" pitchFamily="18" charset="0"/>
                <a:cs typeface="Times New Roman" panose="02020603050405020304" pitchFamily="18" charset="0"/>
              </a:rPr>
              <a:t>EMPIRICAL RESEARCH</a:t>
            </a:r>
            <a:r>
              <a:rPr lang="lt-LT" sz="1600" b="1" dirty="0">
                <a:latin typeface="Times New Roman" panose="02020603050405020304" pitchFamily="18" charset="0"/>
                <a:cs typeface="Times New Roman" panose="02020603050405020304" pitchFamily="18" charset="0"/>
              </a:rPr>
              <a:t>. </a:t>
            </a:r>
          </a:p>
          <a:p>
            <a:pPr algn="just">
              <a:lnSpc>
                <a:spcPct val="100000"/>
              </a:lnSpc>
              <a:spcBef>
                <a:spcPts val="0"/>
              </a:spcBef>
            </a:pP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present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research</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has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drawn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on</a:t>
            </a:r>
            <a:r>
              <a:rPr lang="lt-LT" sz="1600" dirty="0">
                <a:effectLst/>
                <a:latin typeface="Times New Roman" panose="02020603050405020304" pitchFamily="18" charset="0"/>
                <a:ea typeface="Calibri" panose="020F0502020204030204" pitchFamily="34" charset="0"/>
              </a:rPr>
              <a:t> </a:t>
            </a:r>
            <a:r>
              <a:rPr lang="en-US" sz="1600" i="1" kern="1200" dirty="0">
                <a:solidFill>
                  <a:srgbClr val="000000"/>
                </a:solidFill>
                <a:effectLst/>
                <a:latin typeface="Times New Roman" panose="02020603050405020304" pitchFamily="18" charset="0"/>
                <a:ea typeface="Times New Roman" panose="02020603050405020304" pitchFamily="18" charset="0"/>
              </a:rPr>
              <a:t>phenomenology, </a:t>
            </a:r>
            <a:r>
              <a:rPr lang="en-US" sz="1600" kern="1200" dirty="0">
                <a:solidFill>
                  <a:srgbClr val="000000"/>
                </a:solidFill>
                <a:effectLst/>
                <a:latin typeface="Times New Roman" panose="02020603050405020304" pitchFamily="18" charset="0"/>
                <a:ea typeface="Times New Roman" panose="02020603050405020304" pitchFamily="18" charset="0"/>
              </a:rPr>
              <a:t>one of the strategies of qualitative research, which becomes meaningful when researcher expects to understand a phenomenon in order to develop best practice (Creswell, 2012). In our research, philosophical premises were based on the study of lived experience and the view that such experiences were conscious, while the descriptions of those experiences were created not solely in interpretations or analyses (Moustakas, 1994).</a:t>
            </a:r>
            <a:r>
              <a:rPr lang="lt-LT" sz="1600" kern="1200" dirty="0">
                <a:solidFill>
                  <a:srgbClr val="000000"/>
                </a:solidFill>
                <a:effectLst/>
                <a:latin typeface="Times New Roman" panose="02020603050405020304" pitchFamily="18" charset="0"/>
                <a:ea typeface="Times New Roman" panose="02020603050405020304" pitchFamily="18" charset="0"/>
              </a:rPr>
              <a:t> </a:t>
            </a:r>
            <a:r>
              <a:rPr lang="lt-LT" sz="1600" dirty="0" err="1">
                <a:effectLst/>
                <a:latin typeface="Times New Roman" panose="02020603050405020304" pitchFamily="18" charset="0"/>
                <a:ea typeface="Calibri" panose="020F0502020204030204" pitchFamily="34" charset="0"/>
              </a:rPr>
              <a:t>For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research</a:t>
            </a:r>
            <a:r>
              <a:rPr lang="lt-LT" sz="1600" dirty="0">
                <a:effectLst/>
                <a:latin typeface="Times New Roman" panose="02020603050405020304" pitchFamily="18" charset="0"/>
                <a:ea typeface="Calibri" panose="020F0502020204030204" pitchFamily="34" charset="0"/>
              </a:rPr>
              <a:t>, </a:t>
            </a:r>
            <a:r>
              <a:rPr lang="lt-LT" sz="1600" i="1" dirty="0" err="1">
                <a:effectLst/>
                <a:latin typeface="Times New Roman" panose="02020603050405020304" pitchFamily="18" charset="0"/>
                <a:ea typeface="Calibri" panose="020F0502020204030204" pitchFamily="34" charset="0"/>
              </a:rPr>
              <a:t>targeted</a:t>
            </a:r>
            <a:r>
              <a:rPr lang="lt-LT" sz="1600" i="1" dirty="0">
                <a:effectLst/>
                <a:latin typeface="Times New Roman" panose="02020603050405020304" pitchFamily="18" charset="0"/>
                <a:ea typeface="Calibri" panose="020F0502020204030204" pitchFamily="34" charset="0"/>
              </a:rPr>
              <a:t> </a:t>
            </a:r>
            <a:r>
              <a:rPr lang="lt-LT" sz="1600" i="1" dirty="0" err="1">
                <a:effectLst/>
                <a:latin typeface="Times New Roman" panose="02020603050405020304" pitchFamily="18" charset="0"/>
                <a:ea typeface="Calibri" panose="020F0502020204030204" pitchFamily="34" charset="0"/>
              </a:rPr>
              <a:t>sampling</a:t>
            </a:r>
            <a:r>
              <a:rPr lang="lt-LT" sz="1600" i="1" dirty="0">
                <a:effectLst/>
                <a:latin typeface="Times New Roman" panose="02020603050405020304" pitchFamily="18" charset="0"/>
                <a:ea typeface="Calibri" panose="020F0502020204030204" pitchFamily="34" charset="0"/>
              </a:rPr>
              <a:t> </a:t>
            </a:r>
            <a:r>
              <a:rPr lang="lt-LT" sz="1600" i="1" dirty="0" err="1">
                <a:effectLst/>
                <a:latin typeface="Times New Roman" panose="02020603050405020304" pitchFamily="18" charset="0"/>
                <a:ea typeface="Calibri" panose="020F0502020204030204" pitchFamily="34" charset="0"/>
              </a:rPr>
              <a:t>was</a:t>
            </a:r>
            <a:r>
              <a:rPr lang="lt-LT" sz="1600" i="1" dirty="0">
                <a:effectLst/>
                <a:latin typeface="Times New Roman" panose="02020603050405020304" pitchFamily="18" charset="0"/>
                <a:ea typeface="Calibri" panose="020F0502020204030204" pitchFamily="34" charset="0"/>
              </a:rPr>
              <a:t> </a:t>
            </a:r>
            <a:r>
              <a:rPr lang="lt-LT" sz="1600" i="1" dirty="0" err="1">
                <a:effectLst/>
                <a:latin typeface="Times New Roman" panose="02020603050405020304" pitchFamily="18" charset="0"/>
                <a:ea typeface="Calibri" panose="020F0502020204030204" pitchFamily="34" charset="0"/>
              </a:rPr>
              <a:t>carried</a:t>
            </a:r>
            <a:r>
              <a:rPr lang="lt-LT" sz="1600" i="1" dirty="0">
                <a:effectLst/>
                <a:latin typeface="Times New Roman" panose="02020603050405020304" pitchFamily="18" charset="0"/>
                <a:ea typeface="Calibri" panose="020F0502020204030204" pitchFamily="34" charset="0"/>
              </a:rPr>
              <a:t> </a:t>
            </a:r>
            <a:r>
              <a:rPr lang="lt-LT" sz="1600" i="1" dirty="0" err="1">
                <a:effectLst/>
                <a:latin typeface="Times New Roman" panose="02020603050405020304" pitchFamily="18" charset="0"/>
                <a:ea typeface="Calibri" panose="020F0502020204030204" pitchFamily="34" charset="0"/>
              </a:rPr>
              <a:t>out</a:t>
            </a:r>
            <a:r>
              <a:rPr lang="lt-LT" sz="1600" i="1" dirty="0">
                <a:effectLst/>
                <a:latin typeface="Times New Roman" panose="02020603050405020304" pitchFamily="18" charset="0"/>
                <a:ea typeface="Calibri" panose="020F0502020204030204" pitchFamily="34" charset="0"/>
              </a:rPr>
              <a:t>, </a:t>
            </a:r>
            <a:r>
              <a:rPr lang="lt-LT" sz="1600" dirty="0">
                <a:effectLst/>
                <a:latin typeface="Times New Roman" panose="02020603050405020304" pitchFamily="18" charset="0"/>
                <a:ea typeface="Calibri" panose="020F0502020204030204" pitchFamily="34" charset="0"/>
              </a:rPr>
              <a:t>w</a:t>
            </a:r>
            <a:r>
              <a:rPr lang="en-US" sz="1600" kern="1200" dirty="0" err="1">
                <a:solidFill>
                  <a:srgbClr val="000000"/>
                </a:solidFill>
                <a:effectLst/>
                <a:latin typeface="Times New Roman" panose="02020603050405020304" pitchFamily="18" charset="0"/>
                <a:ea typeface="Times New Roman" panose="02020603050405020304" pitchFamily="18" charset="0"/>
              </a:rPr>
              <a:t>ithout</a:t>
            </a:r>
            <a:r>
              <a:rPr lang="en-US" sz="1600" kern="1200" dirty="0">
                <a:solidFill>
                  <a:srgbClr val="000000"/>
                </a:solidFill>
                <a:effectLst/>
                <a:latin typeface="Times New Roman" panose="02020603050405020304" pitchFamily="18" charset="0"/>
                <a:ea typeface="Times New Roman" panose="02020603050405020304" pitchFamily="18" charset="0"/>
              </a:rPr>
              <a:t> aiming at creating a representative sample (</a:t>
            </a:r>
            <a:r>
              <a:rPr lang="en-US" sz="1600" kern="1200" dirty="0" err="1">
                <a:solidFill>
                  <a:srgbClr val="000000"/>
                </a:solidFill>
                <a:effectLst/>
                <a:latin typeface="Times New Roman" panose="02020603050405020304" pitchFamily="18" charset="0"/>
                <a:ea typeface="Times New Roman" panose="02020603050405020304" pitchFamily="18" charset="0"/>
              </a:rPr>
              <a:t>Žydžiūnaitė</a:t>
            </a:r>
            <a:r>
              <a:rPr lang="en-US" sz="1600" kern="1200" dirty="0">
                <a:solidFill>
                  <a:srgbClr val="000000"/>
                </a:solidFill>
                <a:effectLst/>
                <a:latin typeface="Times New Roman" panose="02020603050405020304" pitchFamily="18" charset="0"/>
                <a:ea typeface="Times New Roman" panose="02020603050405020304" pitchFamily="18" charset="0"/>
              </a:rPr>
              <a:t> et al., 2017). Interviews were conducted with the heads of five education institutions in the city of </a:t>
            </a:r>
            <a:r>
              <a:rPr lang="en-US" sz="1600" kern="1200" dirty="0" err="1">
                <a:solidFill>
                  <a:srgbClr val="000000"/>
                </a:solidFill>
                <a:effectLst/>
                <a:latin typeface="Times New Roman" panose="02020603050405020304" pitchFamily="18" charset="0"/>
                <a:ea typeface="Times New Roman" panose="02020603050405020304" pitchFamily="18" charset="0"/>
              </a:rPr>
              <a:t>Klaipėda</a:t>
            </a:r>
            <a:r>
              <a:rPr lang="en-US" sz="1600" kern="1200" dirty="0">
                <a:solidFill>
                  <a:srgbClr val="000000"/>
                </a:solidFill>
                <a:effectLst/>
                <a:latin typeface="Times New Roman" panose="02020603050405020304" pitchFamily="18" charset="0"/>
                <a:ea typeface="Times New Roman" panose="02020603050405020304" pitchFamily="18" charset="0"/>
              </a:rPr>
              <a:t>. The research sample units were selected from the population in accordance with the established criteria: all the heads of the education institutions providing pre-school education participated / are participating in the national education project </a:t>
            </a:r>
            <a:r>
              <a:rPr lang="en-US" sz="1600" i="1" kern="1200" dirty="0">
                <a:solidFill>
                  <a:srgbClr val="000000"/>
                </a:solidFill>
                <a:effectLst/>
                <a:latin typeface="Times New Roman" panose="02020603050405020304" pitchFamily="18" charset="0"/>
                <a:ea typeface="Times New Roman" panose="02020603050405020304" pitchFamily="18" charset="0"/>
              </a:rPr>
              <a:t>Time for Leaders, </a:t>
            </a:r>
            <a:r>
              <a:rPr lang="en-US" sz="1600" kern="1200" dirty="0">
                <a:solidFill>
                  <a:srgbClr val="000000"/>
                </a:solidFill>
                <a:effectLst/>
                <a:latin typeface="Times New Roman" panose="02020603050405020304" pitchFamily="18" charset="0"/>
                <a:ea typeface="Times New Roman" panose="02020603050405020304" pitchFamily="18" charset="0"/>
              </a:rPr>
              <a:t>they had at least 20 year work experience, and had relevant qualification category. </a:t>
            </a:r>
            <a:endParaRPr lang="lt-LT" sz="1600" dirty="0">
              <a:effectLst/>
              <a:latin typeface="Times New Roman" panose="02020603050405020304" pitchFamily="18" charset="0"/>
              <a:ea typeface="Calibri" panose="020F0502020204030204" pitchFamily="34" charset="0"/>
            </a:endParaRPr>
          </a:p>
          <a:p>
            <a:pPr algn="just">
              <a:lnSpc>
                <a:spcPct val="100000"/>
              </a:lnSpc>
              <a:spcBef>
                <a:spcPts val="1200"/>
              </a:spcBef>
            </a:pPr>
            <a:endParaRPr lang="en-US" sz="1600" dirty="0">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801881" y="11778609"/>
            <a:ext cx="9421616" cy="3106302"/>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lnSpc>
                <a:spcPct val="100000"/>
              </a:lnSpc>
              <a:spcBef>
                <a:spcPts val="0"/>
              </a:spcBef>
            </a:pPr>
            <a:r>
              <a:rPr lang="en-GB" sz="1600" b="1" dirty="0">
                <a:latin typeface="Times New Roman" panose="02020603050405020304" pitchFamily="18" charset="0"/>
                <a:cs typeface="Times New Roman" panose="02020603050405020304" pitchFamily="18" charset="0"/>
              </a:rPr>
              <a:t>CONCLUSIONS</a:t>
            </a:r>
            <a:endParaRPr lang="lt-LT" sz="1600" b="1" dirty="0">
              <a:latin typeface="Times New Roman" panose="02020603050405020304" pitchFamily="18" charset="0"/>
              <a:cs typeface="Times New Roman" panose="02020603050405020304" pitchFamily="18" charset="0"/>
            </a:endParaRPr>
          </a:p>
          <a:p>
            <a:pPr marL="285750" indent="-285750" algn="just">
              <a:lnSpc>
                <a:spcPct val="100000"/>
              </a:lnSpc>
              <a:spcBef>
                <a:spcPts val="0"/>
              </a:spcBef>
              <a:buFont typeface="Arial" panose="020B0604020202020204" pitchFamily="34" charset="0"/>
              <a:buChar char="•"/>
            </a:pPr>
            <a:r>
              <a:rPr lang="lt-LT" sz="1600" dirty="0" err="1">
                <a:effectLst/>
                <a:latin typeface="Times New Roman" panose="02020603050405020304" pitchFamily="18" charset="0"/>
                <a:ea typeface="Calibri" panose="020F0502020204030204" pitchFamily="34" charset="0"/>
              </a:rPr>
              <a:t>According</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heads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schools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importance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was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related</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changes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institutions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quality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performance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that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specific</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sector.The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had</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positive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effect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process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its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quality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management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aiming</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increase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achievements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children</a:t>
            </a:r>
            <a:r>
              <a:rPr lang="lt-LT" sz="1600" dirty="0">
                <a:effectLst/>
                <a:latin typeface="Times New Roman" panose="02020603050405020304" pitchFamily="18" charset="0"/>
                <a:ea typeface="Calibri" panose="020F0502020204030204" pitchFamily="34" charset="0"/>
              </a:rPr>
              <a:t>.</a:t>
            </a:r>
          </a:p>
          <a:p>
            <a:pPr marL="285750" indent="-285750" algn="just">
              <a:lnSpc>
                <a:spcPct val="100000"/>
              </a:lnSpc>
              <a:spcBef>
                <a:spcPts val="0"/>
              </a:spcBef>
              <a:buFont typeface="Arial" panose="020B0604020202020204" pitchFamily="34" charset="0"/>
              <a:buChar char="•"/>
            </a:pP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competence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included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knowledge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skills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lifelong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learning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development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culture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cooperation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teamwork</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creativity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innovation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formation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students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values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quality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assurance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purposefully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applied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practice</a:t>
            </a:r>
            <a:r>
              <a:rPr lang="lt-LT" sz="1600" dirty="0">
                <a:effectLst/>
                <a:latin typeface="Times New Roman" panose="02020603050405020304" pitchFamily="18" charset="0"/>
                <a:ea typeface="Calibri" panose="020F0502020204030204" pitchFamily="34" charset="0"/>
              </a:rPr>
              <a:t>. </a:t>
            </a:r>
          </a:p>
          <a:p>
            <a:pPr marL="285750" indent="-285750" algn="just">
              <a:lnSpc>
                <a:spcPct val="100000"/>
              </a:lnSpc>
              <a:spcBef>
                <a:spcPts val="0"/>
              </a:spcBef>
              <a:buFont typeface="Arial" panose="020B0604020202020204" pitchFamily="34" charset="0"/>
              <a:buChar char="•"/>
            </a:pPr>
            <a:r>
              <a:rPr lang="lt-LT" sz="1600" dirty="0" err="1">
                <a:effectLst/>
                <a:latin typeface="Times New Roman" panose="02020603050405020304" pitchFamily="18" charset="0"/>
                <a:ea typeface="Calibri" panose="020F0502020204030204" pitchFamily="34" charset="0"/>
              </a:rPr>
              <a:t>Teachers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was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expressed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organisation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process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through</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reflective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thinking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mastering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methods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that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ensured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students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comprehensive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development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turning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into</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effective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creative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motivating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activity</a:t>
            </a:r>
            <a:r>
              <a:rPr lang="lt-LT" sz="1600" dirty="0">
                <a:effectLst/>
                <a:latin typeface="Times New Roman" panose="02020603050405020304" pitchFamily="18" charset="0"/>
                <a:ea typeface="Calibri" panose="020F0502020204030204" pitchFamily="34" charset="0"/>
              </a:rPr>
              <a:t>.</a:t>
            </a:r>
          </a:p>
          <a:p>
            <a:pPr algn="just"/>
            <a:endParaRPr lang="lt-LT" sz="1600" b="1" dirty="0">
              <a:latin typeface="Times New Roman" panose="02020603050405020304" pitchFamily="18" charset="0"/>
              <a:cs typeface="Times New Roman" panose="02020603050405020304" pitchFamily="18" charset="0"/>
            </a:endParaRPr>
          </a:p>
        </p:txBody>
      </p:sp>
      <p:sp>
        <p:nvSpPr>
          <p:cNvPr id="11" name="Subtitle 2"/>
          <p:cNvSpPr txBox="1">
            <a:spLocks/>
          </p:cNvSpPr>
          <p:nvPr/>
        </p:nvSpPr>
        <p:spPr>
          <a:xfrm>
            <a:off x="5345906" y="5995744"/>
            <a:ext cx="4877591" cy="5696823"/>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lgn="just">
              <a:lnSpc>
                <a:spcPct val="100000"/>
              </a:lnSpc>
              <a:spcBef>
                <a:spcPts val="0"/>
              </a:spcBef>
            </a:pPr>
            <a:r>
              <a:rPr lang="en-US" sz="1600" b="1" dirty="0">
                <a:latin typeface="Times New Roman" panose="02020603050405020304" pitchFamily="18" charset="0"/>
                <a:cs typeface="Times New Roman" panose="02020603050405020304" pitchFamily="18" charset="0"/>
              </a:rPr>
              <a:t>SUMMARY OF THE RESEARCH FINDINGS</a:t>
            </a:r>
            <a:r>
              <a:rPr lang="lt-LT" sz="1600" b="1" dirty="0">
                <a:latin typeface="Times New Roman" panose="02020603050405020304" pitchFamily="18" charset="0"/>
                <a:cs typeface="Times New Roman" panose="02020603050405020304" pitchFamily="18" charset="0"/>
              </a:rPr>
              <a:t>. </a:t>
            </a:r>
          </a:p>
          <a:p>
            <a:pPr algn="just">
              <a:lnSpc>
                <a:spcPct val="100000"/>
              </a:lnSpc>
              <a:spcBef>
                <a:spcPts val="0"/>
              </a:spcBef>
            </a:pP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heads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education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institutions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who</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took</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part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research</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saw</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leadership</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not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only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as</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challenge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but</a:t>
            </a:r>
            <a:r>
              <a:rPr lang="lt-LT" sz="1600" dirty="0">
                <a:effectLst/>
                <a:latin typeface="Times New Roman" panose="02020603050405020304" pitchFamily="18" charset="0"/>
                <a:ea typeface="Calibri" panose="020F0502020204030204" pitchFamily="34" charset="0"/>
              </a:rPr>
              <a:t> also </a:t>
            </a:r>
            <a:r>
              <a:rPr lang="lt-LT" sz="1600" dirty="0" err="1">
                <a:effectLst/>
                <a:latin typeface="Times New Roman" panose="02020603050405020304" pitchFamily="18" charset="0"/>
                <a:ea typeface="Calibri" panose="020F0502020204030204" pitchFamily="34" charset="0"/>
              </a:rPr>
              <a:t>as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opportunity</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for</a:t>
            </a:r>
            <a:r>
              <a:rPr lang="lt-LT" sz="1600" dirty="0">
                <a:effectLst/>
                <a:latin typeface="Times New Roman" panose="02020603050405020304" pitchFamily="18" charset="0"/>
                <a:ea typeface="Calibri" panose="020F0502020204030204" pitchFamily="34" charset="0"/>
              </a:rPr>
              <a:t> a </a:t>
            </a:r>
            <a:r>
              <a:rPr lang="lt-LT" sz="1600" dirty="0" err="1">
                <a:effectLst/>
                <a:latin typeface="Times New Roman" panose="02020603050405020304" pitchFamily="18" charset="0"/>
                <a:ea typeface="Calibri" panose="020F0502020204030204" pitchFamily="34" charset="0"/>
              </a:rPr>
              <a:t>preschool</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teacher</a:t>
            </a:r>
            <a:r>
              <a:rPr lang="lt-LT" sz="1600" dirty="0">
                <a:effectLst/>
                <a:latin typeface="Times New Roman" panose="02020603050405020304" pitchFamily="18" charset="0"/>
                <a:ea typeface="Calibri" panose="020F0502020204030204" pitchFamily="34" charset="0"/>
              </a:rPr>
              <a:t> to </a:t>
            </a:r>
            <a:r>
              <a:rPr lang="lt-LT" sz="1600" dirty="0" err="1">
                <a:effectLst/>
                <a:latin typeface="Times New Roman" panose="02020603050405020304" pitchFamily="18" charset="0"/>
                <a:ea typeface="Calibri" panose="020F0502020204030204" pitchFamily="34" charset="0"/>
              </a:rPr>
              <a:t>improve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undertake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new</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initiatives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implement</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them</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and</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turn</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their</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work</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into</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interesting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engaging</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activities</a:t>
            </a:r>
            <a:r>
              <a:rPr lang="lt-LT" sz="1600" dirty="0">
                <a:effectLst/>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leadership</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of</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preschool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teacher</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was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associated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with</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successful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building</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of</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community</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culture</a:t>
            </a:r>
            <a:r>
              <a:rPr lang="lt-LT" sz="1600" dirty="0">
                <a:latin typeface="Times New Roman" panose="02020603050405020304" pitchFamily="18" charset="0"/>
                <a:ea typeface="Calibri" panose="020F0502020204030204" pitchFamily="34" charset="0"/>
              </a:rPr>
              <a:t>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educational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institution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cooperation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positive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impact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children's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education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results</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significant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characteristic</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of</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preschool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teacher-leader</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was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identified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self-evaluation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ability</a:t>
            </a:r>
            <a:r>
              <a:rPr lang="lt-LT" sz="1600" dirty="0">
                <a:latin typeface="Times New Roman" panose="02020603050405020304" pitchFamily="18" charset="0"/>
                <a:ea typeface="Calibri" panose="020F0502020204030204" pitchFamily="34" charset="0"/>
              </a:rPr>
              <a:t> to </a:t>
            </a:r>
            <a:r>
              <a:rPr lang="lt-LT" sz="1600" dirty="0" err="1">
                <a:latin typeface="Times New Roman" panose="02020603050405020304" pitchFamily="18" charset="0"/>
                <a:ea typeface="Calibri" panose="020F0502020204030204" pitchFamily="34" charset="0"/>
              </a:rPr>
              <a:t>reflect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activities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that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encouraged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teacher</a:t>
            </a:r>
            <a:r>
              <a:rPr lang="lt-LT" sz="1600" dirty="0">
                <a:latin typeface="Times New Roman" panose="02020603050405020304" pitchFamily="18" charset="0"/>
                <a:ea typeface="Calibri" panose="020F0502020204030204" pitchFamily="34" charset="0"/>
              </a:rPr>
              <a:t> to be </a:t>
            </a:r>
            <a:r>
              <a:rPr lang="lt-LT" sz="1600" dirty="0" err="1">
                <a:latin typeface="Times New Roman" panose="02020603050405020304" pitchFamily="18" charset="0"/>
                <a:ea typeface="Calibri" panose="020F0502020204030204" pitchFamily="34" charset="0"/>
              </a:rPr>
              <a:t>active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courageous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simultaneously</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responsible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teacher's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leadership</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competence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including</a:t>
            </a:r>
            <a:r>
              <a:rPr lang="lt-LT" sz="1600" dirty="0">
                <a:latin typeface="Times New Roman" panose="02020603050405020304" pitchFamily="18" charset="0"/>
                <a:ea typeface="Calibri" panose="020F0502020204030204" pitchFamily="34" charset="0"/>
              </a:rPr>
              <a:t> a </a:t>
            </a:r>
            <a:r>
              <a:rPr lang="lt-LT" sz="1600" dirty="0" err="1">
                <a:latin typeface="Times New Roman" panose="02020603050405020304" pitchFamily="18" charset="0"/>
                <a:ea typeface="Calibri" panose="020F0502020204030204" pitchFamily="34" charset="0"/>
              </a:rPr>
              <a:t>complex</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of</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knowledge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about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professional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self-development</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systemic</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thinking</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teacher's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willingness</a:t>
            </a:r>
            <a:r>
              <a:rPr lang="lt-LT" sz="1600" dirty="0">
                <a:latin typeface="Times New Roman" panose="02020603050405020304" pitchFamily="18" charset="0"/>
                <a:ea typeface="Calibri" panose="020F0502020204030204" pitchFamily="34" charset="0"/>
              </a:rPr>
              <a:t> to </a:t>
            </a:r>
            <a:r>
              <a:rPr lang="lt-LT" sz="1600" dirty="0" err="1">
                <a:latin typeface="Times New Roman" panose="02020603050405020304" pitchFamily="18" charset="0"/>
                <a:ea typeface="Calibri" panose="020F0502020204030204" pitchFamily="34" charset="0"/>
              </a:rPr>
              <a:t>improve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ability</a:t>
            </a:r>
            <a:r>
              <a:rPr lang="lt-LT" sz="1600" dirty="0">
                <a:latin typeface="Times New Roman" panose="02020603050405020304" pitchFamily="18" charset="0"/>
                <a:ea typeface="Calibri" panose="020F0502020204030204" pitchFamily="34" charset="0"/>
              </a:rPr>
              <a:t> to </a:t>
            </a:r>
            <a:r>
              <a:rPr lang="lt-LT" sz="1600" dirty="0" err="1">
                <a:latin typeface="Times New Roman" panose="02020603050405020304" pitchFamily="18" charset="0"/>
                <a:ea typeface="Calibri" panose="020F0502020204030204" pitchFamily="34" charset="0"/>
              </a:rPr>
              <a:t>communicate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collaborate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to </a:t>
            </a:r>
            <a:r>
              <a:rPr lang="lt-LT" sz="1600" dirty="0" err="1">
                <a:latin typeface="Times New Roman" panose="02020603050405020304" pitchFamily="18" charset="0"/>
                <a:ea typeface="Calibri" panose="020F0502020204030204" pitchFamily="34" charset="0"/>
              </a:rPr>
              <a:t>disseminate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good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practice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adopt</a:t>
            </a:r>
            <a:r>
              <a:rPr lang="lt-LT" sz="1600" dirty="0">
                <a:latin typeface="Times New Roman" panose="02020603050405020304" pitchFamily="18" charset="0"/>
                <a:ea typeface="Calibri" panose="020F0502020204030204" pitchFamily="34" charset="0"/>
              </a:rPr>
              <a:t> it </a:t>
            </a:r>
            <a:r>
              <a:rPr lang="lt-LT" sz="1600" dirty="0" err="1">
                <a:latin typeface="Times New Roman" panose="02020603050405020304" pitchFamily="18" charset="0"/>
                <a:ea typeface="Calibri" panose="020F0502020204030204" pitchFamily="34" charset="0"/>
              </a:rPr>
              <a:t>from</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others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was</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manifested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in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organising</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more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effective</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education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of</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preschool</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children</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and</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preparing</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them</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for</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primary</a:t>
            </a:r>
            <a:r>
              <a:rPr lang="lt-LT" sz="1600" dirty="0">
                <a:latin typeface="Times New Roman" panose="02020603050405020304" pitchFamily="18" charset="0"/>
                <a:ea typeface="Calibri" panose="020F0502020204030204" pitchFamily="34" charset="0"/>
              </a:rPr>
              <a:t> </a:t>
            </a:r>
            <a:r>
              <a:rPr lang="lt-LT" sz="1600" dirty="0" err="1">
                <a:latin typeface="Times New Roman" panose="02020603050405020304" pitchFamily="18" charset="0"/>
                <a:ea typeface="Calibri" panose="020F0502020204030204" pitchFamily="34" charset="0"/>
              </a:rPr>
              <a:t>school</a:t>
            </a:r>
            <a:r>
              <a:rPr lang="lt-LT" sz="1600" dirty="0">
                <a:latin typeface="Times New Roman" panose="02020603050405020304" pitchFamily="18" charset="0"/>
                <a:ea typeface="Calibri" panose="020F0502020204030204" pitchFamily="34" charset="0"/>
              </a:rPr>
              <a:t> </a:t>
            </a:r>
            <a:r>
              <a:rPr lang="lt-LT" sz="1600" dirty="0">
                <a:effectLst/>
                <a:latin typeface="Times New Roman" panose="02020603050405020304" pitchFamily="18" charset="0"/>
                <a:ea typeface="Calibri" panose="020F0502020204030204" pitchFamily="34" charset="0"/>
              </a:rPr>
              <a:t>(</a:t>
            </a:r>
            <a:r>
              <a:rPr lang="lt-LT" sz="1600" dirty="0" err="1">
                <a:effectLst/>
                <a:latin typeface="Times New Roman" panose="02020603050405020304" pitchFamily="18" charset="0"/>
                <a:ea typeface="Calibri" panose="020F0502020204030204" pitchFamily="34" charset="0"/>
              </a:rPr>
              <a:t>through</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the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methods</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of</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inclusive</a:t>
            </a:r>
            <a:r>
              <a:rPr lang="lt-LT" sz="1600" dirty="0">
                <a:effectLst/>
                <a:latin typeface="Times New Roman" panose="02020603050405020304" pitchFamily="18" charset="0"/>
                <a:ea typeface="Calibri" panose="020F0502020204030204" pitchFamily="34" charset="0"/>
              </a:rPr>
              <a:t>, </a:t>
            </a:r>
            <a:r>
              <a:rPr lang="lt-LT" sz="1600" dirty="0" err="1">
                <a:effectLst/>
                <a:latin typeface="Times New Roman" panose="02020603050405020304" pitchFamily="18" charset="0"/>
                <a:ea typeface="Calibri" panose="020F0502020204030204" pitchFamily="34" charset="0"/>
              </a:rPr>
              <a:t>experiential</a:t>
            </a:r>
            <a:r>
              <a:rPr lang="lt-LT" sz="1600" dirty="0">
                <a:effectLst/>
                <a:latin typeface="Times New Roman" panose="02020603050405020304" pitchFamily="18" charset="0"/>
                <a:ea typeface="Calibri" panose="020F0502020204030204" pitchFamily="34" charset="0"/>
              </a:rPr>
              <a:t>, etc. </a:t>
            </a:r>
            <a:r>
              <a:rPr lang="lt-LT" sz="1600" dirty="0" err="1">
                <a:effectLst/>
                <a:latin typeface="Times New Roman" panose="02020603050405020304" pitchFamily="18" charset="0"/>
                <a:ea typeface="Calibri" panose="020F0502020204030204" pitchFamily="34" charset="0"/>
              </a:rPr>
              <a:t>learning</a:t>
            </a:r>
            <a:r>
              <a:rPr lang="lt-LT" sz="1600" dirty="0">
                <a:effectLst/>
                <a:latin typeface="Times New Roman" panose="02020603050405020304" pitchFamily="18" charset="0"/>
                <a:ea typeface="Calibri" panose="020F0502020204030204" pitchFamily="34" charset="0"/>
              </a:rPr>
              <a:t>).</a:t>
            </a:r>
            <a:endParaRPr lang="lt-LT" sz="1600" dirty="0">
              <a:latin typeface="Times New Roman" panose="02020603050405020304" pitchFamily="18" charset="0"/>
              <a:ea typeface="Calibri" panose="020F0502020204030204" pitchFamily="34" charset="0"/>
            </a:endParaRPr>
          </a:p>
          <a:p>
            <a:pPr algn="just"/>
            <a:endParaRPr lang="lt-LT"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945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3544</TotalTime>
  <Words>785</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EXPRESSION OF PRESCHOOL TEACHER'S LEADERSHIP LILIA ŽUKAUSKIENĖ, TOMA BERNATAVIČIENĖ,  Klaipėda University  e-mail: lilia.zukauskiene@gmail.com</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Vicka</dc:creator>
  <cp:lastModifiedBy>Alvyda</cp:lastModifiedBy>
  <cp:revision>59</cp:revision>
  <dcterms:created xsi:type="dcterms:W3CDTF">2017-05-03T16:16:25Z</dcterms:created>
  <dcterms:modified xsi:type="dcterms:W3CDTF">2021-04-13T13:35:16Z</dcterms:modified>
</cp:coreProperties>
</file>