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27" autoAdjust="0"/>
    <p:restoredTop sz="50000" autoAdjust="0"/>
  </p:normalViewPr>
  <p:slideViewPr>
    <p:cSldViewPr snapToGrid="0">
      <p:cViewPr varScale="1">
        <p:scale>
          <a:sx n="16" d="100"/>
          <a:sy n="16" d="100"/>
        </p:scale>
        <p:origin x="2706" y="72"/>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4/8/2021</a:t>
            </a:fld>
            <a:endParaRPr lang="en-US" dirty="0"/>
          </a:p>
        </p:txBody>
      </p:sp>
      <p:sp>
        <p:nvSpPr>
          <p:cNvPr id="4" name="Slide Image Placeholder 3">
            <a:extLst>
              <a:ext uri="{FF2B5EF4-FFF2-40B4-BE49-F238E27FC236}">
                <a16:creationId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id="{36C9D358-C3D9-469F-AEFC-03DB74EC5F4F}"/>
              </a:ext>
            </a:extLst>
          </p:cNvPr>
          <p:cNvSpPr/>
          <p:nvPr/>
        </p:nvSpPr>
        <p:spPr>
          <a:xfrm>
            <a:off x="375116" y="11025079"/>
            <a:ext cx="9640260" cy="11670798"/>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just" eaLnBrk="1" hangingPunct="1">
              <a:spcBef>
                <a:spcPts val="600"/>
              </a:spcBef>
              <a:defRPr/>
            </a:pPr>
            <a:endParaRPr lang="en-US" sz="1800" dirty="0">
              <a:effectLst/>
              <a:latin typeface="Times New Roman" panose="02020603050405020304" pitchFamily="18" charset="0"/>
              <a:ea typeface="Times New Roman" panose="02020603050405020304" pitchFamily="18" charset="0"/>
            </a:endParaRPr>
          </a:p>
          <a:p>
            <a:pPr algn="just" eaLnBrk="1" hangingPunct="1">
              <a:spcBef>
                <a:spcPts val="600"/>
              </a:spcBef>
              <a:defRPr/>
            </a:pPr>
            <a:endParaRPr lang="en-US"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eaLnBrk="1" hangingPunct="1">
              <a:spcBef>
                <a:spcPts val="600"/>
              </a:spcBef>
              <a:defRPr/>
            </a:pPr>
            <a:endParaRPr lang="en-US" dirty="0">
              <a:solidFill>
                <a:srgbClr val="202124"/>
              </a:solidFill>
              <a:latin typeface="Arial" panose="020B0604020202020204" pitchFamily="34" charset="0"/>
              <a:ea typeface="Times New Roman" panose="02020603050405020304" pitchFamily="18" charset="0"/>
              <a:cs typeface="Times New Roman" panose="02020603050405020304" pitchFamily="18" charset="0"/>
            </a:endParaRPr>
          </a:p>
          <a:p>
            <a:pPr algn="just" eaLnBrk="1" hangingPunct="1">
              <a:spcBef>
                <a:spcPts val="600"/>
              </a:spcBef>
              <a:defRPr/>
            </a:pPr>
            <a:endParaRPr lang="en-US"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eaLnBrk="1" hangingPunct="1">
              <a:spcBef>
                <a:spcPts val="600"/>
              </a:spcBef>
              <a:defRPr/>
            </a:pPr>
            <a:endParaRPr lang="en-US" dirty="0">
              <a:solidFill>
                <a:srgbClr val="202124"/>
              </a:solidFill>
              <a:latin typeface="Arial" panose="020B0604020202020204" pitchFamily="34" charset="0"/>
              <a:ea typeface="Times New Roman" panose="02020603050405020304" pitchFamily="18" charset="0"/>
              <a:cs typeface="Times New Roman" panose="02020603050405020304" pitchFamily="18" charset="0"/>
            </a:endParaRPr>
          </a:p>
          <a:p>
            <a:pPr algn="just" eaLnBrk="1" hangingPunct="1">
              <a:spcBef>
                <a:spcPts val="600"/>
              </a:spcBef>
              <a:defRPr/>
            </a:pPr>
            <a:endParaRPr lang="en-US" sz="18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eaLnBrk="1" hangingPunct="1">
              <a:spcBef>
                <a:spcPts val="600"/>
              </a:spcBef>
              <a:defRPr/>
            </a:pPr>
            <a:endParaRPr lang="en-US" dirty="0">
              <a:latin typeface="Times New Roman" panose="02020603050405020304" pitchFamily="18"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r>
              <a:rPr lang="en-US" sz="2000" dirty="0">
                <a:latin typeface="Helvetica" panose="020B0604020202020204" pitchFamily="34" charset="0"/>
                <a:cs typeface="Helvetica" panose="020B0604020202020204" pitchFamily="34" charset="0"/>
              </a:rPr>
              <a:t>Programming is considered one of the most significant literacy skills of the 21st century. It is a dynamic process that can facilitate children's cognitive development and their transition to new and higher forms of thought and expression. </a:t>
            </a:r>
            <a:r>
              <a:rPr lang="en-US" sz="2000" dirty="0">
                <a:effectLst/>
                <a:latin typeface="Helvetica" panose="020B0604020202020204" pitchFamily="34" charset="0"/>
                <a:ea typeface="Times New Roman" panose="02020603050405020304" pitchFamily="18" charset="0"/>
                <a:cs typeface="Helvetica" panose="020B0604020202020204" pitchFamily="34" charset="0"/>
              </a:rPr>
              <a:t>Previous research has shown that </a:t>
            </a:r>
            <a:r>
              <a:rPr lang="en-US" sz="2000" dirty="0" err="1">
                <a:effectLst/>
                <a:latin typeface="Helvetica" panose="020B0604020202020204" pitchFamily="34" charset="0"/>
                <a:ea typeface="Times New Roman" panose="02020603050405020304" pitchFamily="18" charset="0"/>
                <a:cs typeface="Helvetica" panose="020B0604020202020204" pitchFamily="34" charset="0"/>
              </a:rPr>
              <a:t>pre-schoolers</a:t>
            </a:r>
            <a:r>
              <a:rPr lang="en-US" sz="2000" dirty="0">
                <a:effectLst/>
                <a:latin typeface="Helvetica" panose="020B0604020202020204" pitchFamily="34" charset="0"/>
                <a:ea typeface="Times New Roman" panose="02020603050405020304" pitchFamily="18" charset="0"/>
                <a:cs typeface="Helvetica" panose="020B0604020202020204" pitchFamily="34" charset="0"/>
              </a:rPr>
              <a:t> can create programs in order to solve problems by utilizing developmentally appropriate tools. </a:t>
            </a:r>
          </a:p>
          <a:p>
            <a:pPr algn="just"/>
            <a:r>
              <a:rPr lang="en-US" sz="2000" dirty="0" err="1">
                <a:effectLst/>
                <a:latin typeface="Helvetica" panose="020B0604020202020204" pitchFamily="34" charset="0"/>
                <a:ea typeface="Times New Roman" panose="02020603050405020304" pitchFamily="18" charset="0"/>
                <a:cs typeface="Helvetica" panose="020B0604020202020204" pitchFamily="34" charset="0"/>
              </a:rPr>
              <a:t>ScratchJr</a:t>
            </a:r>
            <a:r>
              <a:rPr lang="en-US" sz="2000" dirty="0">
                <a:effectLst/>
                <a:latin typeface="Helvetica" panose="020B0604020202020204" pitchFamily="34" charset="0"/>
                <a:ea typeface="Times New Roman" panose="02020603050405020304" pitchFamily="18" charset="0"/>
                <a:cs typeface="Helvetica" panose="020B0604020202020204" pitchFamily="34" charset="0"/>
              </a:rPr>
              <a:t> is a programming environment that enables young children to program their own interactive stories,  games and simulations. </a:t>
            </a:r>
            <a:r>
              <a:rPr lang="en-US" sz="2000" dirty="0" err="1">
                <a:effectLst/>
                <a:latin typeface="Helvetica" panose="020B0604020202020204" pitchFamily="34" charset="0"/>
                <a:ea typeface="Times New Roman" panose="02020603050405020304" pitchFamily="18" charset="0"/>
                <a:cs typeface="Helvetica" panose="020B0604020202020204" pitchFamily="34" charset="0"/>
              </a:rPr>
              <a:t>ScratchJr</a:t>
            </a:r>
            <a:r>
              <a:rPr lang="en-US" sz="2000" dirty="0">
                <a:effectLst/>
                <a:latin typeface="Helvetica" panose="020B0604020202020204" pitchFamily="34" charset="0"/>
                <a:ea typeface="Times New Roman" panose="02020603050405020304" pitchFamily="18" charset="0"/>
                <a:cs typeface="Helvetica" panose="020B0604020202020204" pitchFamily="34" charset="0"/>
              </a:rPr>
              <a:t> is a programming tool that takes into account the developmental needs of preschoolers, such as emerging fine motor skills, reading ability and </a:t>
            </a:r>
            <a:r>
              <a:rPr lang="en-US" sz="2000" dirty="0">
                <a:latin typeface="Helvetica" panose="020B0604020202020204" pitchFamily="34" charset="0"/>
                <a:cs typeface="Helvetica" panose="020B0604020202020204" pitchFamily="34" charset="0"/>
              </a:rPr>
              <a:t>self-regulation. </a:t>
            </a:r>
            <a:r>
              <a:rPr lang="en-US" sz="2000" dirty="0" err="1">
                <a:latin typeface="Helvetica" panose="020B0604020202020204" pitchFamily="34" charset="0"/>
                <a:cs typeface="Helvetica" panose="020B0604020202020204" pitchFamily="34" charset="0"/>
              </a:rPr>
              <a:t>ScratchJr</a:t>
            </a:r>
            <a:r>
              <a:rPr lang="en-US" sz="2000" dirty="0">
                <a:latin typeface="Helvetica" panose="020B0604020202020204" pitchFamily="34" charset="0"/>
                <a:cs typeface="Helvetica" panose="020B0604020202020204" pitchFamily="34" charset="0"/>
              </a:rPr>
              <a:t> takes advantage of the popularity of mobile devices since it is available both for smart phone devices with iOS or Android operating systems and screen sizes up to 7 inches As a cognitive-exploratory tool, it supports the creation of the student's mental models, enhances his cognitive processes such as thinking, problem solving and learning and provides the possibility for students to explore situations for the construction of knowledge.</a:t>
            </a:r>
          </a:p>
          <a:p>
            <a:pPr algn="just"/>
            <a:r>
              <a:rPr lang="en-US" sz="2000" dirty="0">
                <a:latin typeface="Helvetica" panose="020B0604020202020204" pitchFamily="34" charset="0"/>
                <a:cs typeface="Helvetica" panose="020B0604020202020204" pitchFamily="34" charset="0"/>
              </a:rPr>
              <a:t>In our research, </a:t>
            </a:r>
            <a:r>
              <a:rPr lang="en-US" sz="2000" dirty="0" err="1">
                <a:latin typeface="Helvetica" panose="020B0604020202020204" pitchFamily="34" charset="0"/>
                <a:cs typeface="Helvetica" panose="020B0604020202020204" pitchFamily="34" charset="0"/>
              </a:rPr>
              <a:t>ScratchJr</a:t>
            </a:r>
            <a:r>
              <a:rPr lang="en-US" sz="2000" dirty="0">
                <a:latin typeface="Helvetica" panose="020B0604020202020204" pitchFamily="34" charset="0"/>
                <a:cs typeface="Helvetica" panose="020B0604020202020204" pitchFamily="34" charset="0"/>
              </a:rPr>
              <a:t> enables pre-service kindergarten teachers to express their ideas on regional sustainable development through creating their own stories, games and simulations.</a:t>
            </a: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en-US" dirty="0">
              <a:latin typeface="Helvetica" panose="020B0604020202020204" pitchFamily="34" charset="0"/>
              <a:cs typeface="Helvetica" panose="020B0604020202020204" pitchFamily="34" charset="0"/>
            </a:endParaRPr>
          </a:p>
          <a:p>
            <a:pPr algn="just" eaLnBrk="1" hangingPunct="1">
              <a:spcBef>
                <a:spcPts val="600"/>
              </a:spcBef>
              <a:defRPr/>
            </a:pPr>
            <a:endParaRPr lang="lt-LT" dirty="0">
              <a:latin typeface="Times New Roman" panose="02020603050405020304"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r>
              <a:rPr lang="en-US" i="1" dirty="0">
                <a:latin typeface="Georgia" pitchFamily="18" charset="0"/>
                <a:cs typeface="Times New Roman" pitchFamily="18" charset="0"/>
              </a:rPr>
              <a:t>Fig. 1: air pollution reduction caused by the use of bicycles</a:t>
            </a:r>
            <a:endParaRPr lang="lt-LT" i="1"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a:p>
            <a:pPr algn="ctr" eaLnBrk="1" hangingPunct="1">
              <a:spcBef>
                <a:spcPts val="600"/>
              </a:spcBef>
              <a:defRPr/>
            </a:pPr>
            <a:r>
              <a:rPr lang="en-US" sz="800" dirty="0">
                <a:latin typeface="Georgia" pitchFamily="18" charset="0"/>
                <a:cs typeface="Times New Roman" pitchFamily="18" charset="0"/>
              </a:rPr>
              <a:t>O</a:t>
            </a:r>
            <a:endParaRPr lang="lt-LT" sz="800" dirty="0">
              <a:latin typeface="Georgia" pitchFamily="18" charset="0"/>
              <a:cs typeface="Times New Roman" pitchFamily="18" charset="0"/>
            </a:endParaRPr>
          </a:p>
        </p:txBody>
      </p:sp>
      <p:sp>
        <p:nvSpPr>
          <p:cNvPr id="2050" name="Text Box 11">
            <a:extLst>
              <a:ext uri="{FF2B5EF4-FFF2-40B4-BE49-F238E27FC236}">
                <a16:creationId xmlns:a16="http://schemas.microsoft.com/office/drawing/2014/main" id="{EBDB39E9-AC66-414F-B8ED-F9087D9F19EF}"/>
              </a:ext>
            </a:extLst>
          </p:cNvPr>
          <p:cNvSpPr txBox="1">
            <a:spLocks noChangeArrowheads="1"/>
          </p:cNvSpPr>
          <p:nvPr/>
        </p:nvSpPr>
        <p:spPr bwMode="auto">
          <a:xfrm>
            <a:off x="389347" y="4441301"/>
            <a:ext cx="19288095" cy="626689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en-GB" sz="2000" b="1" dirty="0"/>
              <a:t>Introduction </a:t>
            </a:r>
            <a:endParaRPr lang="en-GB" sz="2000" dirty="0"/>
          </a:p>
          <a:p>
            <a:pPr algn="just"/>
            <a:r>
              <a:rPr lang="en-US" b="0" i="0" u="none" strike="noStrike" baseline="0" dirty="0">
                <a:solidFill>
                  <a:srgbClr val="000000"/>
                </a:solidFill>
                <a:cs typeface="Helvetica" panose="020B0604020202020204" pitchFamily="34" charset="0"/>
              </a:rPr>
              <a:t>Over the past four decades, the World have become increasingly aware of environmental problems such as depletion of the Earth’s protective ozone layer, destruction of tropical and old-growth forests and wetlands, species extinction, water contamination and declining groundwater supplies, global warming and climate change. Under the pressure of environmental destruction</a:t>
            </a:r>
            <a:r>
              <a:rPr lang="el-GR" b="0" i="0" u="none" strike="noStrike" baseline="0" dirty="0">
                <a:solidFill>
                  <a:srgbClr val="000000"/>
                </a:solidFill>
                <a:cs typeface="Helvetica" panose="020B0604020202020204" pitchFamily="34" charset="0"/>
              </a:rPr>
              <a:t> </a:t>
            </a:r>
            <a:r>
              <a:rPr lang="en-US" b="0" i="0" u="none" strike="noStrike" baseline="0" dirty="0">
                <a:solidFill>
                  <a:srgbClr val="000000"/>
                </a:solidFill>
                <a:cs typeface="Helvetica" panose="020B0604020202020204" pitchFamily="34" charset="0"/>
              </a:rPr>
              <a:t>combined with population </a:t>
            </a:r>
            <a:r>
              <a:rPr lang="en-US" dirty="0">
                <a:solidFill>
                  <a:srgbClr val="000000"/>
                </a:solidFill>
                <a:cs typeface="Helvetica" panose="020B0604020202020204" pitchFamily="34" charset="0"/>
              </a:rPr>
              <a:t>o</a:t>
            </a:r>
            <a:r>
              <a:rPr lang="en-US" b="0" i="0" u="none" strike="noStrike" baseline="0" dirty="0">
                <a:solidFill>
                  <a:srgbClr val="000000"/>
                </a:solidFill>
                <a:cs typeface="Helvetica" panose="020B0604020202020204" pitchFamily="34" charset="0"/>
              </a:rPr>
              <a:t>vergrowth, researchers have been working on finding solutions for sustainable development, which is defined by the United Nations World Commission on Environment and Development (1987) as the development that meets the needs of the present without compromising the ability of future generations to meet their own needs. Sustainable development has economic, environmental and social  dimensions. Sustainable Regional Development refers to the integral community development (social, economic, environmental and healthcare, technological, cultural </a:t>
            </a:r>
            <a:r>
              <a:rPr lang="en-US" dirty="0">
                <a:solidFill>
                  <a:srgbClr val="000000"/>
                </a:solidFill>
                <a:cs typeface="Helvetica" panose="020B0604020202020204" pitchFamily="34" charset="0"/>
              </a:rPr>
              <a:t>and recreational) on a particular territory. On the other hand, t</a:t>
            </a:r>
            <a:r>
              <a:rPr lang="en-GB" dirty="0">
                <a:solidFill>
                  <a:srgbClr val="000000"/>
                </a:solidFill>
                <a:cs typeface="Helvetica" panose="020B0604020202020204" pitchFamily="34" charset="0"/>
              </a:rPr>
              <a:t>he content of science education in the early grades concerns topics such as human life, social structures and relations, life of plants and animals, sustainable development, places and people and a variety of scientific concepts. In addition, the rapid </a:t>
            </a:r>
            <a:r>
              <a:rPr lang="en-US" dirty="0">
                <a:solidFill>
                  <a:srgbClr val="000000"/>
                </a:solidFill>
                <a:cs typeface="Helvetica" panose="020B0604020202020204" pitchFamily="34" charset="0"/>
              </a:rPr>
              <a:t>spread</a:t>
            </a:r>
            <a:r>
              <a:rPr lang="en-GB" dirty="0">
                <a:solidFill>
                  <a:srgbClr val="000000"/>
                </a:solidFill>
                <a:cs typeface="Helvetica" panose="020B0604020202020204" pitchFamily="34" charset="0"/>
              </a:rPr>
              <a:t> of STEM education has affected science curricula all over the world. In our research, we designed and carried out a course for </a:t>
            </a:r>
            <a:r>
              <a:rPr lang="en-US" dirty="0">
                <a:solidFill>
                  <a:srgbClr val="000000"/>
                </a:solidFill>
                <a:cs typeface="Helvetica" panose="020B0604020202020204" pitchFamily="34" charset="0"/>
              </a:rPr>
              <a:t>pre-service kindergarten teachers at the University of Ioannina Department of </a:t>
            </a:r>
            <a:r>
              <a:rPr lang="en-US" dirty="0">
                <a:cs typeface="Helvetica" panose="020B0604020202020204" pitchFamily="34" charset="0"/>
              </a:rPr>
              <a:t>Early Childhood </a:t>
            </a:r>
            <a:r>
              <a:rPr lang="en-US" dirty="0">
                <a:solidFill>
                  <a:srgbClr val="000000"/>
                </a:solidFill>
                <a:cs typeface="Helvetica" panose="020B0604020202020204" pitchFamily="34" charset="0"/>
              </a:rPr>
              <a:t>Education in order to raise their awareness about sustainable regional development and investigate their views. The course consisted of two parts: becoming familiar with </a:t>
            </a:r>
            <a:r>
              <a:rPr lang="en-US" dirty="0" err="1">
                <a:solidFill>
                  <a:srgbClr val="000000"/>
                </a:solidFill>
                <a:cs typeface="Helvetica" panose="020B0604020202020204" pitchFamily="34" charset="0"/>
              </a:rPr>
              <a:t>Scratchjr</a:t>
            </a:r>
            <a:r>
              <a:rPr lang="en-US" dirty="0">
                <a:solidFill>
                  <a:srgbClr val="000000"/>
                </a:solidFill>
                <a:cs typeface="Helvetica" panose="020B0604020202020204" pitchFamily="34" charset="0"/>
              </a:rPr>
              <a:t> programming tool and discovering ways to use it to teach regional sustainable development in </a:t>
            </a:r>
            <a:r>
              <a:rPr lang="en-US" dirty="0">
                <a:cs typeface="Helvetica" panose="020B0604020202020204" pitchFamily="34" charset="0"/>
              </a:rPr>
              <a:t>early childhood </a:t>
            </a:r>
            <a:r>
              <a:rPr lang="en-US" dirty="0">
                <a:solidFill>
                  <a:srgbClr val="000000"/>
                </a:solidFill>
                <a:cs typeface="Helvetica" panose="020B0604020202020204" pitchFamily="34" charset="0"/>
              </a:rPr>
              <a:t>education settings. </a:t>
            </a:r>
          </a:p>
          <a:p>
            <a:pPr algn="just"/>
            <a:endParaRPr lang="lt-LT"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The aim of research</a:t>
            </a:r>
            <a:r>
              <a:rPr lang="en-US" sz="2000" dirty="0">
                <a:latin typeface="Times New Roman" panose="02020603050405020304" pitchFamily="18" charset="0"/>
                <a:cs typeface="Times New Roman" panose="02020603050405020304" pitchFamily="18" charset="0"/>
              </a:rPr>
              <a:t> </a:t>
            </a:r>
            <a:r>
              <a:rPr lang="en-US" dirty="0">
                <a:cs typeface="Helvetica" panose="020B0604020202020204" pitchFamily="34" charset="0"/>
              </a:rPr>
              <a:t>is to raise pre-service kindergarten teachers’ awareness and investigate their views on Sustainable Regional Development.</a:t>
            </a:r>
          </a:p>
          <a:p>
            <a:pPr algn="just"/>
            <a:endParaRPr lang="en-US" sz="2000" b="1" dirty="0">
              <a:latin typeface="Times New Roman" panose="02020603050405020304" pitchFamily="18" charset="0"/>
              <a:cs typeface="Times New Roman" panose="02020603050405020304" pitchFamily="18" charset="0"/>
            </a:endParaRPr>
          </a:p>
          <a:p>
            <a:pPr algn="just"/>
            <a:r>
              <a:rPr lang="lt-LT" sz="2000" b="1" dirty="0">
                <a:latin typeface="Times New Roman" panose="02020603050405020304" pitchFamily="18" charset="0"/>
                <a:cs typeface="Times New Roman" panose="02020603050405020304" pitchFamily="18" charset="0"/>
              </a:rPr>
              <a:t>O</a:t>
            </a:r>
            <a:r>
              <a:rPr lang="en-GB" sz="2000" b="1" dirty="0" err="1">
                <a:latin typeface="Times New Roman" panose="02020603050405020304" pitchFamily="18" charset="0"/>
                <a:cs typeface="Times New Roman" panose="02020603050405020304" pitchFamily="18" charset="0"/>
              </a:rPr>
              <a:t>bjectives</a:t>
            </a:r>
            <a:r>
              <a:rPr lang="en-GB" sz="2000" b="1" dirty="0">
                <a:latin typeface="Times New Roman" panose="02020603050405020304" pitchFamily="18" charset="0"/>
                <a:cs typeface="Times New Roman" panose="02020603050405020304" pitchFamily="18" charset="0"/>
              </a:rPr>
              <a:t> </a:t>
            </a:r>
            <a:r>
              <a:rPr lang="en-US" dirty="0">
                <a:solidFill>
                  <a:srgbClr val="000000"/>
                </a:solidFill>
                <a:cs typeface="Helvetica" panose="020B0604020202020204" pitchFamily="34" charset="0"/>
              </a:rPr>
              <a:t>a) To develop teaching methods on regional </a:t>
            </a:r>
            <a:r>
              <a:rPr lang="en-US" b="0" i="0" u="none" strike="noStrike" baseline="0" dirty="0">
                <a:solidFill>
                  <a:srgbClr val="000000"/>
                </a:solidFill>
                <a:cs typeface="Helvetica" panose="020B0604020202020204" pitchFamily="34" charset="0"/>
              </a:rPr>
              <a:t>Sustainable development, b) to familiarize </a:t>
            </a:r>
            <a:r>
              <a:rPr lang="en-US" b="0" i="0" u="none" strike="noStrike" baseline="0" dirty="0">
                <a:cs typeface="Helvetica" panose="020B0604020202020204" pitchFamily="34" charset="0"/>
              </a:rPr>
              <a:t>university</a:t>
            </a:r>
            <a:r>
              <a:rPr lang="en-US" b="0" i="0" u="none" strike="noStrike" baseline="0" dirty="0">
                <a:solidFill>
                  <a:srgbClr val="000000"/>
                </a:solidFill>
                <a:cs typeface="Helvetica" panose="020B0604020202020204" pitchFamily="34" charset="0"/>
              </a:rPr>
              <a:t> students with regional sustainable development techniques for better agricultural production, energy use, natural resource management, material consumption and industrial production, c) to develop </a:t>
            </a:r>
            <a:r>
              <a:rPr lang="en-US" b="0" i="0" u="none" strike="noStrike" baseline="0" dirty="0">
                <a:cs typeface="Helvetica" panose="020B0604020202020204" pitchFamily="34" charset="0"/>
              </a:rPr>
              <a:t>university</a:t>
            </a:r>
            <a:r>
              <a:rPr lang="en-US" b="0" i="0" u="none" strike="noStrike" baseline="0" dirty="0">
                <a:solidFill>
                  <a:srgbClr val="FF0000"/>
                </a:solidFill>
                <a:cs typeface="Helvetica" panose="020B0604020202020204" pitchFamily="34" charset="0"/>
              </a:rPr>
              <a:t> </a:t>
            </a:r>
            <a:r>
              <a:rPr lang="en-US" b="0" i="0" u="none" strike="noStrike" baseline="0" dirty="0">
                <a:solidFill>
                  <a:srgbClr val="000000"/>
                </a:solidFill>
                <a:cs typeface="Helvetica" panose="020B0604020202020204" pitchFamily="34" charset="0"/>
              </a:rPr>
              <a:t>students’ ICT  literacy and computational thinking.</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The methods of the research. </a:t>
            </a:r>
            <a:r>
              <a:rPr lang="en-US" b="0" i="0" u="none" strike="noStrike" baseline="0" dirty="0">
                <a:cs typeface="Helvetica" panose="020B0604020202020204" pitchFamily="34" charset="0"/>
              </a:rPr>
              <a:t>The sample was comprised of 206 university students/pre-service kindergarten teachers. They were all assigne</a:t>
            </a:r>
            <a:r>
              <a:rPr lang="en-US" dirty="0">
                <a:cs typeface="Helvetica" panose="020B0604020202020204" pitchFamily="34" charset="0"/>
              </a:rPr>
              <a:t>d a task involving the design of an educational scenario on teaching a specific regional development technique to early childhood students. In addition, 14 subjects of the sample were voluntarily interviewed.</a:t>
            </a:r>
            <a:endParaRPr lang="en-US" b="1" dirty="0">
              <a:cs typeface="Helvetica" panose="020B0604020202020204" pitchFamily="34" charset="0"/>
            </a:endParaRPr>
          </a:p>
          <a:p>
            <a:pPr algn="just"/>
            <a:endParaRPr lang="lt-LT" sz="1900" i="1" dirty="0">
              <a:solidFill>
                <a:srgbClr val="FF0000"/>
              </a:solidFill>
              <a:latin typeface="Georgia" pitchFamily="18" charset="0"/>
              <a:cs typeface="Times New Roman" pitchFamily="18" charset="0"/>
            </a:endParaRPr>
          </a:p>
        </p:txBody>
      </p:sp>
      <p:sp>
        <p:nvSpPr>
          <p:cNvPr id="3077" name="Text Box 14">
            <a:extLst>
              <a:ext uri="{FF2B5EF4-FFF2-40B4-BE49-F238E27FC236}">
                <a16:creationId xmlns:a16="http://schemas.microsoft.com/office/drawing/2014/main" id="{2A999DD9-8642-4A06-AC25-E13B9B82E9E1}"/>
              </a:ext>
            </a:extLst>
          </p:cNvPr>
          <p:cNvSpPr txBox="1">
            <a:spLocks noChangeArrowheads="1"/>
          </p:cNvSpPr>
          <p:nvPr/>
        </p:nvSpPr>
        <p:spPr bwMode="auto">
          <a:xfrm>
            <a:off x="389347" y="3029320"/>
            <a:ext cx="19594235" cy="149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2800" b="1" dirty="0" err="1">
                <a:latin typeface="Times New Roman" panose="02020603050405020304" pitchFamily="18" charset="0"/>
                <a:cs typeface="Times New Roman" panose="02020603050405020304" pitchFamily="18" charset="0"/>
              </a:rPr>
              <a:t>Mastrogiannakis</a:t>
            </a:r>
            <a:r>
              <a:rPr lang="en-US" sz="2800" b="1" dirty="0">
                <a:latin typeface="Times New Roman" panose="02020603050405020304" pitchFamily="18" charset="0"/>
                <a:cs typeface="Times New Roman" panose="02020603050405020304" pitchFamily="18" charset="0"/>
              </a:rPr>
              <a:t> Stylianos, </a:t>
            </a:r>
            <a:r>
              <a:rPr lang="en-US" sz="2800" b="1" dirty="0" err="1">
                <a:latin typeface="Times New Roman" panose="02020603050405020304" pitchFamily="18" charset="0"/>
                <a:cs typeface="Times New Roman" panose="02020603050405020304" pitchFamily="18" charset="0"/>
              </a:rPr>
              <a:t>Plakitsi</a:t>
            </a:r>
            <a:r>
              <a:rPr lang="en-US" sz="2800" b="1" dirty="0">
                <a:latin typeface="Times New Roman" panose="02020603050405020304" pitchFamily="18" charset="0"/>
                <a:cs typeface="Times New Roman" panose="02020603050405020304" pitchFamily="18" charset="0"/>
              </a:rPr>
              <a:t> Katerina</a:t>
            </a:r>
            <a:endParaRPr lang="lt-LT" sz="2800" b="1" dirty="0">
              <a:latin typeface="Times New Roman" panose="02020603050405020304" pitchFamily="18" charset="0"/>
              <a:cs typeface="Times New Roman" panose="02020603050405020304" pitchFamily="18" charset="0"/>
            </a:endParaRPr>
          </a:p>
          <a:p>
            <a:pPr algn="ctr"/>
            <a:r>
              <a:rPr lang="en-US" sz="2400" i="1" dirty="0">
                <a:latin typeface="Times New Roman" panose="02020603050405020304" pitchFamily="18" charset="0"/>
                <a:cs typeface="Times New Roman" panose="02020603050405020304" pitchFamily="18" charset="0"/>
              </a:rPr>
              <a:t>University of Ioannina, Greece</a:t>
            </a:r>
            <a:endParaRPr lang="lt-LT" sz="2400" dirty="0">
              <a:latin typeface="Times New Roman" panose="02020603050405020304" pitchFamily="18" charset="0"/>
              <a:cs typeface="Times New Roman" panose="02020603050405020304" pitchFamily="18" charset="0"/>
            </a:endParaRPr>
          </a:p>
          <a:p>
            <a:pPr algn="ctr"/>
            <a:r>
              <a:rPr lang="en-US" sz="2400" i="1" u="sng" dirty="0">
                <a:latin typeface="Times New Roman" panose="02020603050405020304" pitchFamily="18" charset="0"/>
                <a:cs typeface="Times New Roman" panose="02020603050405020304" pitchFamily="18" charset="0"/>
              </a:rPr>
              <a:t>ppr00137@uoi.gr</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kplakits@gmail.com  </a:t>
            </a:r>
            <a:endParaRPr lang="lt-LT" sz="2400" i="1"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id="{A99B286D-1A52-4876-B90A-4158759A47F5}"/>
              </a:ext>
            </a:extLst>
          </p:cNvPr>
          <p:cNvSpPr>
            <a:spLocks noChangeArrowheads="1"/>
          </p:cNvSpPr>
          <p:nvPr/>
        </p:nvSpPr>
        <p:spPr bwMode="auto">
          <a:xfrm>
            <a:off x="314755" y="2186180"/>
            <a:ext cx="19554894" cy="54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altLang="lt-LT" sz="3200" b="1" dirty="0">
                <a:latin typeface="Times New Roman" panose="02020603050405020304" pitchFamily="18" charset="0"/>
                <a:cs typeface="Times New Roman" panose="02020603050405020304" pitchFamily="18" charset="0"/>
              </a:rPr>
              <a:t>Using </a:t>
            </a:r>
            <a:r>
              <a:rPr lang="en-US" altLang="lt-LT" sz="3200" b="1" dirty="0" err="1">
                <a:latin typeface="Times New Roman" panose="02020603050405020304" pitchFamily="18" charset="0"/>
                <a:cs typeface="Times New Roman" panose="02020603050405020304" pitchFamily="18" charset="0"/>
              </a:rPr>
              <a:t>ScratchJr</a:t>
            </a:r>
            <a:r>
              <a:rPr lang="en-US" altLang="lt-LT" sz="3200" b="1" dirty="0">
                <a:latin typeface="Times New Roman" panose="02020603050405020304" pitchFamily="18" charset="0"/>
                <a:cs typeface="Times New Roman" panose="02020603050405020304" pitchFamily="18" charset="0"/>
              </a:rPr>
              <a:t> to promote Sustainable Regional Development in pre-service teachers’ education</a:t>
            </a: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id="{25C75B5F-A662-4817-A1F5-FBA281816E60}"/>
              </a:ext>
            </a:extLst>
          </p:cNvPr>
          <p:cNvSpPr txBox="1">
            <a:spLocks noChangeArrowheads="1"/>
          </p:cNvSpPr>
          <p:nvPr/>
        </p:nvSpPr>
        <p:spPr bwMode="auto">
          <a:xfrm>
            <a:off x="424604" y="23382085"/>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defPPr>
              <a:defRPr lang="en-US"/>
            </a:defPPr>
            <a:lvl1pPr algn="just">
              <a:defRPr sz="1800">
                <a:solidFill>
                  <a:schemeClr val="tx1"/>
                </a:solidFill>
                <a:effectLst/>
                <a:latin typeface="TimesNewRoman"/>
                <a:ea typeface="Calibri" panose="020F0502020204030204" pitchFamily="34" charset="0"/>
                <a:cs typeface="TimesNewRoman"/>
              </a:defRPr>
            </a:lvl1pPr>
            <a:lvl2pPr marL="742950" indent="-285750">
              <a:defRPr>
                <a:solidFill>
                  <a:schemeClr val="tx1"/>
                </a:solidFill>
                <a:latin typeface="Helvetica" pitchFamily="34" charset="0"/>
                <a:ea typeface="ＭＳ Ｐゴシック" pitchFamily="34" charset="-128"/>
              </a:defRPr>
            </a:lvl2pPr>
            <a:lvl3pPr marL="1143000" indent="-228600">
              <a:defRPr>
                <a:solidFill>
                  <a:schemeClr val="tx1"/>
                </a:solidFill>
                <a:latin typeface="Helvetica" pitchFamily="34" charset="0"/>
                <a:ea typeface="ＭＳ Ｐゴシック" pitchFamily="34" charset="-128"/>
              </a:defRPr>
            </a:lvl3pPr>
            <a:lvl4pPr marL="1600200" indent="-228600">
              <a:defRPr>
                <a:solidFill>
                  <a:schemeClr val="tx1"/>
                </a:solidFill>
                <a:latin typeface="Helvetica" pitchFamily="34" charset="0"/>
                <a:ea typeface="ＭＳ Ｐゴシック" pitchFamily="34" charset="-128"/>
              </a:defRPr>
            </a:lvl4pPr>
            <a:lvl5pPr marL="2057400" indent="-22860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endParaRPr lang="en-US" sz="2000" dirty="0">
              <a:latin typeface="Helvetica" panose="020B0604020202020204" pitchFamily="34" charset="0"/>
              <a:cs typeface="Helvetica" panose="020B0604020202020204" pitchFamily="34" charset="0"/>
            </a:endParaRPr>
          </a:p>
          <a:p>
            <a:r>
              <a:rPr lang="en-US" sz="2000" dirty="0" err="1">
                <a:latin typeface="Helvetica" panose="020B0604020202020204" pitchFamily="34" charset="0"/>
                <a:cs typeface="Helvetica" panose="020B0604020202020204" pitchFamily="34" charset="0"/>
              </a:rPr>
              <a:t>ScratchJr</a:t>
            </a:r>
            <a:r>
              <a:rPr lang="en-US" sz="2000" dirty="0">
                <a:latin typeface="Helvetica" panose="020B0604020202020204" pitchFamily="34" charset="0"/>
                <a:cs typeface="Helvetica" panose="020B0604020202020204" pitchFamily="34" charset="0"/>
              </a:rPr>
              <a:t> seems to positively contribute to the development of pre-service kindergarten teachers’ skills in teaching sustainable regional development techniques to early childhood students. From the consideration of research data, pre-service teachers seem to believe that </a:t>
            </a:r>
            <a:r>
              <a:rPr lang="en-US" sz="2000" dirty="0" err="1">
                <a:latin typeface="Helvetica" panose="020B0604020202020204" pitchFamily="34" charset="0"/>
                <a:cs typeface="Helvetica" panose="020B0604020202020204" pitchFamily="34" charset="0"/>
              </a:rPr>
              <a:t>ScratchJr</a:t>
            </a:r>
            <a:r>
              <a:rPr lang="en-US" sz="2000" dirty="0">
                <a:latin typeface="Helvetica" panose="020B0604020202020204" pitchFamily="34" charset="0"/>
                <a:cs typeface="Helvetica" panose="020B0604020202020204" pitchFamily="34" charset="0"/>
              </a:rPr>
              <a:t> is a programming tool that assists them to design and carry out a science lesson regarding to sustainable regional development issues. </a:t>
            </a: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Also, study’s results, revealed that pre-service teachers are eager apply their new ICT skills in real kindergarten classroom settings. Based on these findings, we believe that not only </a:t>
            </a:r>
            <a:r>
              <a:rPr lang="en-US" sz="2000" dirty="0" err="1">
                <a:latin typeface="Helvetica" panose="020B0604020202020204" pitchFamily="34" charset="0"/>
                <a:cs typeface="Helvetica" panose="020B0604020202020204" pitchFamily="34" charset="0"/>
              </a:rPr>
              <a:t>ScratchJr</a:t>
            </a:r>
            <a:r>
              <a:rPr lang="en-US" sz="2000" dirty="0">
                <a:latin typeface="Helvetica" panose="020B0604020202020204" pitchFamily="34" charset="0"/>
                <a:cs typeface="Helvetica" panose="020B0604020202020204" pitchFamily="34" charset="0"/>
              </a:rPr>
              <a:t> is appropriate to function as an introduction to basic programming concepts and Computational Thinking but as well as an ICT tool for teaching Sustainable Regional Development issues in pre-school education.</a:t>
            </a:r>
          </a:p>
          <a:p>
            <a:endParaRPr lang="el-GR" dirty="0">
              <a:latin typeface="Helvetica" panose="020B0604020202020204" pitchFamily="34" charset="0"/>
              <a:cs typeface="Helvetica" panose="020B0604020202020204" pitchFamily="34" charset="0"/>
            </a:endParaRPr>
          </a:p>
          <a:p>
            <a:endParaRPr lang="el-GR" dirty="0">
              <a:latin typeface="Helvetica" panose="020B0604020202020204" pitchFamily="34" charset="0"/>
              <a:cs typeface="Helvetica" panose="020B0604020202020204" pitchFamily="34" charset="0"/>
            </a:endParaRPr>
          </a:p>
        </p:txBody>
      </p:sp>
      <p:sp>
        <p:nvSpPr>
          <p:cNvPr id="78" name="Suapvalintas stačiakampis 26">
            <a:extLst>
              <a:ext uri="{FF2B5EF4-FFF2-40B4-BE49-F238E27FC236}">
                <a16:creationId xmlns:a16="http://schemas.microsoft.com/office/drawing/2014/main" id="{F876AE06-B017-4980-ADAE-51B78BE3D0D0}"/>
              </a:ext>
            </a:extLst>
          </p:cNvPr>
          <p:cNvSpPr/>
          <p:nvPr/>
        </p:nvSpPr>
        <p:spPr>
          <a:xfrm>
            <a:off x="10160409" y="11025077"/>
            <a:ext cx="9564565" cy="11670799"/>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id="{8317B168-E657-47E9-8655-9CC901651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511" y="-1155032"/>
            <a:ext cx="8907816" cy="5423472"/>
          </a:xfrm>
          <a:prstGeom prst="rect">
            <a:avLst/>
          </a:prstGeom>
        </p:spPr>
      </p:pic>
      <p:sp>
        <p:nvSpPr>
          <p:cNvPr id="35" name="2 teksto laukas">
            <a:extLst>
              <a:ext uri="{FF2B5EF4-FFF2-40B4-BE49-F238E27FC236}">
                <a16:creationId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id="{41E641C6-D8D7-4848-8C97-A963FE3ABFC9}"/>
              </a:ext>
            </a:extLst>
          </p:cNvPr>
          <p:cNvGrpSpPr/>
          <p:nvPr/>
        </p:nvGrpSpPr>
        <p:grpSpPr>
          <a:xfrm>
            <a:off x="375116" y="23012754"/>
            <a:ext cx="4486554" cy="375429"/>
            <a:chOff x="319088" y="3978399"/>
            <a:chExt cx="3094060" cy="369332"/>
          </a:xfrm>
        </p:grpSpPr>
        <p:sp>
          <p:nvSpPr>
            <p:cNvPr id="49" name="Stačiakampis: suapvalinti kampai 48">
              <a:extLst>
                <a:ext uri="{FF2B5EF4-FFF2-40B4-BE49-F238E27FC236}">
                  <a16:creationId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a16="http://schemas.microsoft.com/office/drawing/2014/main" id="{3ED6A5D3-8596-4CE1-AA79-2F49887D577C}"/>
              </a:ext>
            </a:extLst>
          </p:cNvPr>
          <p:cNvSpPr/>
          <p:nvPr/>
        </p:nvSpPr>
        <p:spPr>
          <a:xfrm>
            <a:off x="11363139" y="11060716"/>
            <a:ext cx="3820277"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rPr>
              <a:t>Methods and Main findings</a:t>
            </a:r>
            <a:endParaRPr lang="lt-LT" sz="2400" b="1" dirty="0"/>
          </a:p>
        </p:txBody>
      </p:sp>
      <p:sp>
        <p:nvSpPr>
          <p:cNvPr id="13" name="Rectangle 12">
            <a:extLst>
              <a:ext uri="{FF2B5EF4-FFF2-40B4-BE49-F238E27FC236}">
                <a16:creationId xmlns:a16="http://schemas.microsoft.com/office/drawing/2014/main" id="{11E15AF9-DF1A-40F1-9388-E7DC97223854}"/>
              </a:ext>
            </a:extLst>
          </p:cNvPr>
          <p:cNvSpPr/>
          <p:nvPr/>
        </p:nvSpPr>
        <p:spPr>
          <a:xfrm>
            <a:off x="819957" y="11076488"/>
            <a:ext cx="8750577" cy="400110"/>
          </a:xfrm>
          <a:prstGeom prst="rect">
            <a:avLst/>
          </a:prstGeom>
        </p:spPr>
        <p:txBody>
          <a:bodyPr wrap="square">
            <a:spAutoFit/>
          </a:bodyPr>
          <a:lstStyle/>
          <a:p>
            <a:r>
              <a:rPr lang="en-GB" sz="2000" b="1" dirty="0"/>
              <a:t>Theoretical background</a:t>
            </a:r>
            <a:endParaRPr lang="en-US" sz="2000" dirty="0"/>
          </a:p>
        </p:txBody>
      </p:sp>
      <p:sp>
        <p:nvSpPr>
          <p:cNvPr id="5" name="Rectangle 3">
            <a:extLst>
              <a:ext uri="{FF2B5EF4-FFF2-40B4-BE49-F238E27FC236}">
                <a16:creationId xmlns:a16="http://schemas.microsoft.com/office/drawing/2014/main" id="{CCF003DB-254C-4E7C-8566-D70C51387C2E}"/>
              </a:ext>
            </a:extLst>
          </p:cNvPr>
          <p:cNvSpPr>
            <a:spLocks noChangeArrowheads="1"/>
          </p:cNvSpPr>
          <p:nvPr/>
        </p:nvSpPr>
        <p:spPr bwMode="auto">
          <a:xfrm>
            <a:off x="0" y="165418"/>
            <a:ext cx="65" cy="12636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4589" rIns="0" bIns="-74589"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4" name="Picture 13" descr="Chart, treemap chart&#10;&#10;Description automatically generated">
            <a:extLst>
              <a:ext uri="{FF2B5EF4-FFF2-40B4-BE49-F238E27FC236}">
                <a16:creationId xmlns:a16="http://schemas.microsoft.com/office/drawing/2014/main" id="{5267AB5A-0150-47AA-B797-F078951F04AF}"/>
              </a:ext>
            </a:extLst>
          </p:cNvPr>
          <p:cNvPicPr>
            <a:picLocks noChangeAspect="1"/>
          </p:cNvPicPr>
          <p:nvPr/>
        </p:nvPicPr>
        <p:blipFill>
          <a:blip r:embed="rId4"/>
          <a:stretch>
            <a:fillRect/>
          </a:stretch>
        </p:blipFill>
        <p:spPr>
          <a:xfrm>
            <a:off x="1844843" y="17732442"/>
            <a:ext cx="6782012" cy="4528110"/>
          </a:xfrm>
          <a:prstGeom prst="rect">
            <a:avLst/>
          </a:prstGeom>
        </p:spPr>
      </p:pic>
      <p:sp>
        <p:nvSpPr>
          <p:cNvPr id="26" name="Rectangle 25">
            <a:extLst>
              <a:ext uri="{FF2B5EF4-FFF2-40B4-BE49-F238E27FC236}">
                <a16:creationId xmlns:a16="http://schemas.microsoft.com/office/drawing/2014/main" id="{43B17C4A-49DA-48CC-82B4-9631677F74A5}"/>
              </a:ext>
            </a:extLst>
          </p:cNvPr>
          <p:cNvSpPr/>
          <p:nvPr/>
        </p:nvSpPr>
        <p:spPr>
          <a:xfrm>
            <a:off x="10601139" y="11235221"/>
            <a:ext cx="8741742" cy="19205258"/>
          </a:xfrm>
          <a:prstGeom prst="rect">
            <a:avLst/>
          </a:prstGeom>
        </p:spPr>
        <p:txBody>
          <a:bodyPr wrap="square">
            <a:spAutoFit/>
          </a:bodyPr>
          <a:lstStyle/>
          <a:p>
            <a:pPr>
              <a:spcBef>
                <a:spcPts val="600"/>
              </a:spcBef>
              <a:spcAft>
                <a:spcPts val="600"/>
              </a:spcAft>
            </a:pPr>
            <a:endParaRPr lang="el-GR" sz="2400" b="1" dirty="0">
              <a:latin typeface="Times New Roman" panose="02020603050405020304" pitchFamily="18" charset="0"/>
              <a:ea typeface="Calibri" panose="020F0502020204030204" pitchFamily="34" charset="0"/>
            </a:endParaRPr>
          </a:p>
          <a:p>
            <a:pPr algn="just">
              <a:spcBef>
                <a:spcPts val="600"/>
              </a:spcBef>
              <a:spcAft>
                <a:spcPts val="600"/>
              </a:spcAft>
            </a:pPr>
            <a:r>
              <a:rPr lang="en-US" sz="2000" dirty="0"/>
              <a:t>The research sample consisted of 206 pre-service kindergarten teachers </a:t>
            </a:r>
            <a:r>
              <a:rPr lang="en-US" sz="2000" dirty="0">
                <a:solidFill>
                  <a:srgbClr val="000000"/>
                </a:solidFill>
                <a:cs typeface="Helvetica" panose="020B0604020202020204" pitchFamily="34" charset="0"/>
              </a:rPr>
              <a:t>at the University of Ioannina Department </a:t>
            </a:r>
            <a:r>
              <a:rPr lang="en-US" sz="2000" dirty="0">
                <a:cs typeface="Helvetica" panose="020B0604020202020204" pitchFamily="34" charset="0"/>
              </a:rPr>
              <a:t>of Early Childhood Education, who registered and attended a Science Education course </a:t>
            </a:r>
            <a:r>
              <a:rPr lang="en-US" sz="2000" dirty="0">
                <a:solidFill>
                  <a:srgbClr val="000000"/>
                </a:solidFill>
                <a:cs typeface="Helvetica" panose="020B0604020202020204" pitchFamily="34" charset="0"/>
              </a:rPr>
              <a:t>during winter semester of 2020-21</a:t>
            </a:r>
            <a:r>
              <a:rPr lang="en-US" sz="2000" dirty="0"/>
              <a:t>. The students were given an assignment challenging them to use </a:t>
            </a:r>
            <a:r>
              <a:rPr lang="en-US" sz="2000" dirty="0" err="1"/>
              <a:t>ScratchJr</a:t>
            </a:r>
            <a:r>
              <a:rPr lang="en-US" sz="2000" dirty="0"/>
              <a:t> to express their ideas on teaching sustainable regional development techniques to early childhood students in a developmentally appropriate way.</a:t>
            </a:r>
            <a:r>
              <a:rPr lang="en-US" sz="2000" dirty="0">
                <a:cs typeface="Helvetica" panose="020B0604020202020204" pitchFamily="34" charset="0"/>
              </a:rPr>
              <a:t> Moreover, 14 subjects of the sample were voluntarily interviewed.</a:t>
            </a:r>
          </a:p>
          <a:p>
            <a:pPr algn="just">
              <a:spcBef>
                <a:spcPts val="600"/>
              </a:spcBef>
              <a:spcAft>
                <a:spcPts val="600"/>
              </a:spcAft>
            </a:pPr>
            <a:r>
              <a:rPr lang="en-US" sz="2000" dirty="0"/>
              <a:t>The researching method was a qualitative one. We conducted in-depth interviews to 14 of the students of the sample in order to gather precise data about what they believe and what their motivations are. The interviews were carried out by using digital tools of communication such as Microsoft Teams and Messenger due to COVID-19 limitations. Furthermore, the evaluation of the students’ tasks provided us with significant data referring to their ideas and views about both </a:t>
            </a:r>
            <a:r>
              <a:rPr lang="en-US" sz="2000" dirty="0" err="1"/>
              <a:t>ScratchJr</a:t>
            </a:r>
            <a:r>
              <a:rPr lang="en-US" sz="2000" dirty="0"/>
              <a:t> and Sustainable Regional Development.</a:t>
            </a:r>
          </a:p>
          <a:p>
            <a:pPr algn="just">
              <a:spcBef>
                <a:spcPts val="600"/>
              </a:spcBef>
              <a:spcAft>
                <a:spcPts val="600"/>
              </a:spcAft>
            </a:pPr>
            <a:r>
              <a:rPr lang="en-US" sz="2000" dirty="0">
                <a:solidFill>
                  <a:srgbClr val="000000"/>
                </a:solidFill>
                <a:cs typeface="Helvetica" panose="020B0604020202020204" pitchFamily="34" charset="0"/>
              </a:rPr>
              <a:t>Results has shown that pre-service kindergarten teachers generally have a positive view of the impact of </a:t>
            </a:r>
            <a:r>
              <a:rPr lang="en-US" sz="2000" dirty="0" err="1">
                <a:solidFill>
                  <a:srgbClr val="000000"/>
                </a:solidFill>
                <a:cs typeface="Helvetica" panose="020B0604020202020204" pitchFamily="34" charset="0"/>
              </a:rPr>
              <a:t>ScratchJr</a:t>
            </a:r>
            <a:r>
              <a:rPr lang="en-US" sz="2000" dirty="0">
                <a:solidFill>
                  <a:srgbClr val="000000"/>
                </a:solidFill>
                <a:cs typeface="Helvetica" panose="020B0604020202020204" pitchFamily="34" charset="0"/>
              </a:rPr>
              <a:t> on teaching </a:t>
            </a:r>
            <a:r>
              <a:rPr lang="en-US" sz="2000" dirty="0"/>
              <a:t>sustainable regional development issues</a:t>
            </a:r>
            <a:r>
              <a:rPr lang="en-US" sz="2000" dirty="0">
                <a:solidFill>
                  <a:srgbClr val="000000"/>
                </a:solidFill>
                <a:cs typeface="Helvetica" panose="020B0604020202020204" pitchFamily="34" charset="0"/>
              </a:rPr>
              <a:t>. Based on the data from their assignments, they tend to prefer making stories or simulations rather than games. In addition, their favorite topics in order to teach </a:t>
            </a:r>
            <a:r>
              <a:rPr lang="en-US" sz="2000" dirty="0"/>
              <a:t>sustainable regional development techniques to early childhood students </a:t>
            </a:r>
            <a:r>
              <a:rPr lang="en-US" sz="2000" dirty="0">
                <a:solidFill>
                  <a:srgbClr val="000000"/>
                </a:solidFill>
                <a:cs typeface="Helvetica" panose="020B0604020202020204" pitchFamily="34" charset="0"/>
              </a:rPr>
              <a:t>were recycling, energy saving and environmental protection.  </a:t>
            </a:r>
          </a:p>
          <a:p>
            <a:pPr algn="just">
              <a:spcBef>
                <a:spcPts val="600"/>
              </a:spcBef>
              <a:spcAft>
                <a:spcPts val="600"/>
              </a:spcAft>
            </a:pPr>
            <a:r>
              <a:rPr lang="en-US" sz="2000" dirty="0"/>
              <a:t>Pre-service teachers being interviewed stressed the fact that </a:t>
            </a:r>
            <a:r>
              <a:rPr lang="en-US" sz="2000" dirty="0" err="1"/>
              <a:t>ScratchJr</a:t>
            </a:r>
            <a:r>
              <a:rPr lang="en-US" sz="2000" dirty="0"/>
              <a:t> is an ICT tool that assists them design new paths in promoting Sustainable Regional Development techniques and methods in pre-school education. Furthermore, they expressed a strong desire to use </a:t>
            </a:r>
            <a:r>
              <a:rPr lang="en-US" sz="2000" dirty="0" err="1"/>
              <a:t>ScratchJr</a:t>
            </a:r>
            <a:r>
              <a:rPr lang="en-US" sz="2000" dirty="0"/>
              <a:t> in a kindergarten classroom in order to apply their new skills. Their main concerns involved the kindergartens’ infrastructure on tablets.</a:t>
            </a:r>
          </a:p>
          <a:p>
            <a:pPr algn="just">
              <a:spcBef>
                <a:spcPts val="600"/>
              </a:spcBef>
              <a:spcAft>
                <a:spcPts val="600"/>
              </a:spcAft>
            </a:pPr>
            <a:endParaRPr lang="en-US" sz="2000" dirty="0"/>
          </a:p>
          <a:p>
            <a:pPr algn="just">
              <a:spcBef>
                <a:spcPts val="600"/>
              </a:spcBef>
              <a:spcAft>
                <a:spcPts val="600"/>
              </a:spcAft>
            </a:pPr>
            <a:r>
              <a:rPr lang="el-GR" dirty="0">
                <a:solidFill>
                  <a:srgbClr val="FF0000"/>
                </a:solidFill>
              </a:rPr>
              <a:t> </a:t>
            </a:r>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el-GR" dirty="0"/>
          </a:p>
          <a:p>
            <a:pPr algn="just">
              <a:spcBef>
                <a:spcPts val="600"/>
              </a:spcBef>
              <a:spcAft>
                <a:spcPts val="600"/>
              </a:spcAft>
            </a:pPr>
            <a:endParaRPr lang="lt-LT" dirty="0"/>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12296</TotalTime>
  <Words>1106</Words>
  <Application>Microsoft Office PowerPoint</Application>
  <PresentationFormat>Custom</PresentationFormat>
  <Paragraphs>120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Georgia</vt:lpstr>
      <vt:lpstr>Helvetica</vt:lpstr>
      <vt:lpstr>Space Grotesk</vt:lpstr>
      <vt:lpstr>Space Grotesk Medium</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STYLIANOS MASTROGIANNAKIS</cp:lastModifiedBy>
  <cp:revision>905</cp:revision>
  <cp:lastPrinted>2020-03-31T16:37:00Z</cp:lastPrinted>
  <dcterms:created xsi:type="dcterms:W3CDTF">2011-10-21T10:14:40Z</dcterms:created>
  <dcterms:modified xsi:type="dcterms:W3CDTF">2021-04-08T19:05:28Z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