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6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23" autoAdjust="0"/>
    <p:restoredTop sz="50000" autoAdjust="0"/>
  </p:normalViewPr>
  <p:slideViewPr>
    <p:cSldViewPr snapToGrid="0">
      <p:cViewPr>
        <p:scale>
          <a:sx n="60" d="100"/>
          <a:sy n="60" d="100"/>
        </p:scale>
        <p:origin x="485" y="-7099"/>
      </p:cViewPr>
      <p:guideLst>
        <p:guide orient="horz" pos="626"/>
        <p:guide orient="horz" pos="17178"/>
        <p:guide orient="horz" pos="3264"/>
        <p:guide orient="horz" pos="1865"/>
        <p:guide pos="2928"/>
        <p:guide pos="3312"/>
        <p:guide pos="6028"/>
        <p:guide pos="9661"/>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4/8/2021</a:t>
            </a:fld>
            <a:endParaRPr lang="en-US" dirty="0"/>
          </a:p>
        </p:txBody>
      </p:sp>
      <p:sp>
        <p:nvSpPr>
          <p:cNvPr id="4" name="Slide Image Placeholder 3">
            <a:extLst>
              <a:ext uri="{FF2B5EF4-FFF2-40B4-BE49-F238E27FC236}">
                <a16:creationId xmlns:a16="http://schemas.microsoft.com/office/drawing/2014/main"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id="{36C9D358-C3D9-469F-AEFC-03DB74EC5F4F}"/>
              </a:ext>
            </a:extLst>
          </p:cNvPr>
          <p:cNvSpPr/>
          <p:nvPr/>
        </p:nvSpPr>
        <p:spPr>
          <a:xfrm>
            <a:off x="375116" y="10394171"/>
            <a:ext cx="9640260" cy="12301706"/>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p:txBody>
      </p:sp>
      <p:sp>
        <p:nvSpPr>
          <p:cNvPr id="2050" name="Text Box 11">
            <a:extLst>
              <a:ext uri="{FF2B5EF4-FFF2-40B4-BE49-F238E27FC236}">
                <a16:creationId xmlns:a16="http://schemas.microsoft.com/office/drawing/2014/main" id="{EBDB39E9-AC66-414F-B8ED-F9087D9F19EF}"/>
              </a:ext>
            </a:extLst>
          </p:cNvPr>
          <p:cNvSpPr txBox="1">
            <a:spLocks noChangeArrowheads="1"/>
          </p:cNvSpPr>
          <p:nvPr/>
        </p:nvSpPr>
        <p:spPr bwMode="auto">
          <a:xfrm>
            <a:off x="389347" y="4441301"/>
            <a:ext cx="19288095" cy="5733609"/>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en-GB" sz="2000" b="1" dirty="0">
                <a:cs typeface="Helvetica" panose="020B0604020202020204" pitchFamily="34" charset="0"/>
              </a:rPr>
              <a:t>Introduction – Research Problem </a:t>
            </a:r>
          </a:p>
          <a:p>
            <a:pPr algn="just"/>
            <a:r>
              <a:rPr lang="en-US" sz="2000" dirty="0">
                <a:cs typeface="Helvetica" panose="020B0604020202020204" pitchFamily="34" charset="0"/>
              </a:rPr>
              <a:t>The citizens of the region face a number of challenges related to environmental, economic and social injustice. To overcome this sustainable development problem, some new regional practices need to be adopted and some of the 21</a:t>
            </a:r>
            <a:r>
              <a:rPr lang="en-US" sz="2000" baseline="30000" dirty="0">
                <a:cs typeface="Helvetica" panose="020B0604020202020204" pitchFamily="34" charset="0"/>
              </a:rPr>
              <a:t>st</a:t>
            </a:r>
            <a:r>
              <a:rPr lang="en-US" sz="2000" dirty="0">
                <a:cs typeface="Helvetica" panose="020B0604020202020204" pitchFamily="34" charset="0"/>
              </a:rPr>
              <a:t> century skills need to be developed. To</a:t>
            </a:r>
            <a:r>
              <a:rPr lang="en-US" sz="2000" dirty="0">
                <a:solidFill>
                  <a:srgbClr val="FF0000"/>
                </a:solidFill>
                <a:cs typeface="Helvetica" panose="020B0604020202020204" pitchFamily="34" charset="0"/>
              </a:rPr>
              <a:t> </a:t>
            </a:r>
            <a:r>
              <a:rPr lang="en-US" sz="2000" dirty="0">
                <a:cs typeface="Helvetica" panose="020B0604020202020204" pitchFamily="34" charset="0"/>
              </a:rPr>
              <a:t>ensure the long-term prosperity of the region, the role of education is essential</a:t>
            </a:r>
            <a:r>
              <a:rPr lang="el-GR" sz="2000" dirty="0">
                <a:cs typeface="Helvetica" panose="020B0604020202020204" pitchFamily="34" charset="0"/>
              </a:rPr>
              <a:t>.</a:t>
            </a:r>
            <a:r>
              <a:rPr lang="en-US" sz="2000" strike="sngStrike" dirty="0">
                <a:cs typeface="Helvetica" panose="020B0604020202020204" pitchFamily="34" charset="0"/>
              </a:rPr>
              <a:t> </a:t>
            </a:r>
            <a:r>
              <a:rPr lang="en-US" sz="2000" dirty="0">
                <a:cs typeface="Helvetica" panose="020B0604020202020204" pitchFamily="34" charset="0"/>
              </a:rPr>
              <a:t>New tools as educational robotics can be used as strong mediative tools to teach natural sciences in order to raise the awareness about sustainable regional development and develop new skills.</a:t>
            </a:r>
            <a:endParaRPr lang="el-GR" sz="2000" dirty="0">
              <a:cs typeface="Helvetica" panose="020B0604020202020204" pitchFamily="34" charset="0"/>
            </a:endParaRPr>
          </a:p>
          <a:p>
            <a:pPr algn="just"/>
            <a:endParaRPr lang="el-GR" sz="2000" b="1" dirty="0">
              <a:cs typeface="Helvetica" panose="020B0604020202020204" pitchFamily="34" charset="0"/>
            </a:endParaRPr>
          </a:p>
          <a:p>
            <a:pPr algn="just"/>
            <a:r>
              <a:rPr lang="en-US" sz="2000" b="1" dirty="0">
                <a:cs typeface="Helvetica" panose="020B0604020202020204" pitchFamily="34" charset="0"/>
              </a:rPr>
              <a:t>The aim of research</a:t>
            </a:r>
            <a:r>
              <a:rPr lang="en-US" sz="2000" dirty="0">
                <a:cs typeface="Helvetica" panose="020B0604020202020204" pitchFamily="34" charset="0"/>
              </a:rPr>
              <a:t> </a:t>
            </a:r>
          </a:p>
          <a:p>
            <a:pPr algn="just"/>
            <a:r>
              <a:rPr lang="en-US" sz="2000" dirty="0">
                <a:cs typeface="Helvetica" panose="020B0604020202020204" pitchFamily="34" charset="0"/>
              </a:rPr>
              <a:t>The aim of the research is to enable students to realize what regional sustainable development is and at the same time to develop their</a:t>
            </a:r>
            <a:r>
              <a:rPr lang="el-GR" sz="2000" dirty="0">
                <a:cs typeface="Helvetica" panose="020B0604020202020204" pitchFamily="34" charset="0"/>
              </a:rPr>
              <a:t> </a:t>
            </a:r>
            <a:r>
              <a:rPr lang="en-US" sz="2000" dirty="0">
                <a:cs typeface="Helvetica" panose="020B0604020202020204" pitchFamily="34" charset="0"/>
              </a:rPr>
              <a:t>digital and ICT skills.</a:t>
            </a:r>
            <a:endParaRPr lang="el-GR" sz="2000" dirty="0">
              <a:cs typeface="Helvetica" panose="020B0604020202020204" pitchFamily="34" charset="0"/>
            </a:endParaRPr>
          </a:p>
          <a:p>
            <a:pPr algn="just"/>
            <a:endParaRPr lang="en-US" sz="2000" b="1" dirty="0">
              <a:cs typeface="Helvetica" panose="020B0604020202020204" pitchFamily="34" charset="0"/>
            </a:endParaRPr>
          </a:p>
          <a:p>
            <a:pPr algn="just"/>
            <a:r>
              <a:rPr lang="lt-LT" sz="2000" b="1" dirty="0">
                <a:cs typeface="Helvetica" panose="020B0604020202020204" pitchFamily="34" charset="0"/>
              </a:rPr>
              <a:t>O</a:t>
            </a:r>
            <a:r>
              <a:rPr lang="en-GB" sz="2000" b="1" dirty="0" err="1">
                <a:cs typeface="Helvetica" panose="020B0604020202020204" pitchFamily="34" charset="0"/>
              </a:rPr>
              <a:t>bjectives</a:t>
            </a:r>
            <a:endParaRPr lang="en-GB" sz="2000" b="1" dirty="0">
              <a:cs typeface="Helvetica" panose="020B0604020202020204" pitchFamily="34" charset="0"/>
            </a:endParaRPr>
          </a:p>
          <a:p>
            <a:pPr marL="342900" indent="-342900" algn="just">
              <a:buFont typeface="Arial" panose="020B0604020202020204" pitchFamily="34" charset="0"/>
              <a:buChar char="•"/>
            </a:pPr>
            <a:r>
              <a:rPr lang="en-US" sz="2000" dirty="0">
                <a:cs typeface="Helvetica" panose="020B0604020202020204" pitchFamily="34" charset="0"/>
              </a:rPr>
              <a:t>to know ways of producing energy without polluting the environment </a:t>
            </a:r>
            <a:endParaRPr lang="el-GR" sz="2000" dirty="0">
              <a:cs typeface="Helvetica" panose="020B0604020202020204" pitchFamily="34" charset="0"/>
            </a:endParaRPr>
          </a:p>
          <a:p>
            <a:pPr marL="342900" indent="-342900" algn="just">
              <a:buFont typeface="Arial" panose="020B0604020202020204" pitchFamily="34" charset="0"/>
              <a:buChar char="•"/>
            </a:pPr>
            <a:r>
              <a:rPr lang="en-US" sz="2000" dirty="0">
                <a:cs typeface="Helvetica" panose="020B0604020202020204" pitchFamily="34" charset="0"/>
              </a:rPr>
              <a:t>to adopt environmentally friendly habits</a:t>
            </a:r>
            <a:endParaRPr lang="el-GR" sz="2000" dirty="0">
              <a:cs typeface="Helvetica" panose="020B0604020202020204" pitchFamily="34" charset="0"/>
            </a:endParaRPr>
          </a:p>
          <a:p>
            <a:pPr marL="342900" indent="-342900" algn="just">
              <a:buFont typeface="Arial" panose="020B0604020202020204" pitchFamily="34" charset="0"/>
              <a:buChar char="•"/>
            </a:pPr>
            <a:r>
              <a:rPr lang="en-US" sz="2000" dirty="0">
                <a:cs typeface="Helvetica" panose="020B0604020202020204" pitchFamily="34" charset="0"/>
              </a:rPr>
              <a:t>to develop computational</a:t>
            </a:r>
            <a:r>
              <a:rPr lang="en-US" sz="2000" strike="sngStrike" dirty="0">
                <a:cs typeface="Helvetica" panose="020B0604020202020204" pitchFamily="34" charset="0"/>
              </a:rPr>
              <a:t> </a:t>
            </a:r>
            <a:r>
              <a:rPr lang="en-US" sz="2000" dirty="0">
                <a:cs typeface="Helvetica" panose="020B0604020202020204" pitchFamily="34" charset="0"/>
              </a:rPr>
              <a:t>algorithmic</a:t>
            </a:r>
            <a:r>
              <a:rPr lang="en-US" sz="2000" strike="sngStrike" dirty="0">
                <a:cs typeface="Helvetica" panose="020B0604020202020204" pitchFamily="34" charset="0"/>
              </a:rPr>
              <a:t> </a:t>
            </a:r>
            <a:r>
              <a:rPr lang="en-US" sz="2000" dirty="0">
                <a:cs typeface="Helvetica" panose="020B0604020202020204" pitchFamily="34" charset="0"/>
              </a:rPr>
              <a:t>thinking</a:t>
            </a:r>
            <a:endParaRPr lang="el-GR" sz="2000" strike="sngStrike" dirty="0">
              <a:cs typeface="Helvetica" panose="020B0604020202020204" pitchFamily="34" charset="0"/>
            </a:endParaRPr>
          </a:p>
          <a:p>
            <a:pPr algn="just"/>
            <a:endParaRPr lang="el-GR" sz="2000" dirty="0">
              <a:cs typeface="Helvetica" panose="020B0604020202020204" pitchFamily="34" charset="0"/>
            </a:endParaRPr>
          </a:p>
          <a:p>
            <a:pPr algn="just"/>
            <a:r>
              <a:rPr lang="en-US" sz="2000" b="1" dirty="0">
                <a:cs typeface="Helvetica" panose="020B0604020202020204" pitchFamily="34" charset="0"/>
              </a:rPr>
              <a:t>The methods of the research</a:t>
            </a:r>
            <a:endParaRPr lang="el-GR" sz="2000" b="1" dirty="0">
              <a:cs typeface="Helvetica" panose="020B0604020202020204" pitchFamily="34" charset="0"/>
            </a:endParaRPr>
          </a:p>
          <a:p>
            <a:pPr algn="just"/>
            <a:r>
              <a:rPr lang="en-US" sz="2000" dirty="0">
                <a:cs typeface="Helvetica" panose="020B0604020202020204" pitchFamily="34" charset="0"/>
              </a:rPr>
              <a:t>An action research was carried out on 70 elementary school students</a:t>
            </a:r>
            <a:r>
              <a:rPr lang="el-GR" sz="2000" dirty="0">
                <a:cs typeface="Helvetica" panose="020B0604020202020204" pitchFamily="34" charset="0"/>
              </a:rPr>
              <a:t>. </a:t>
            </a:r>
            <a:r>
              <a:rPr lang="en-US" sz="2000" dirty="0">
                <a:cs typeface="Helvetica" panose="020B0604020202020204" pitchFamily="34" charset="0"/>
              </a:rPr>
              <a:t>The students' work and the teacher's diary were used as data for processing and analysis.</a:t>
            </a:r>
            <a:endParaRPr lang="lt-LT" sz="2000" dirty="0">
              <a:cs typeface="Helvetica" panose="020B0604020202020204" pitchFamily="34" charset="0"/>
            </a:endParaRPr>
          </a:p>
        </p:txBody>
      </p:sp>
      <p:sp>
        <p:nvSpPr>
          <p:cNvPr id="3077" name="Text Box 14">
            <a:extLst>
              <a:ext uri="{FF2B5EF4-FFF2-40B4-BE49-F238E27FC236}">
                <a16:creationId xmlns:a16="http://schemas.microsoft.com/office/drawing/2014/main" id="{2A999DD9-8642-4A06-AC25-E13B9B82E9E1}"/>
              </a:ext>
            </a:extLst>
          </p:cNvPr>
          <p:cNvSpPr txBox="1">
            <a:spLocks noChangeArrowheads="1"/>
          </p:cNvSpPr>
          <p:nvPr/>
        </p:nvSpPr>
        <p:spPr bwMode="auto">
          <a:xfrm>
            <a:off x="389347" y="3029320"/>
            <a:ext cx="19594235" cy="134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sz="2400" b="1" dirty="0" err="1">
                <a:latin typeface="Times New Roman" panose="02020603050405020304" pitchFamily="18" charset="0"/>
                <a:cs typeface="Times New Roman" panose="02020603050405020304" pitchFamily="18" charset="0"/>
              </a:rPr>
              <a:t>Koukoulis</a:t>
            </a:r>
            <a:r>
              <a:rPr lang="en-US" sz="2400" b="1" dirty="0">
                <a:latin typeface="Times New Roman" panose="02020603050405020304" pitchFamily="18" charset="0"/>
                <a:cs typeface="Times New Roman" panose="02020603050405020304" pitchFamily="18" charset="0"/>
              </a:rPr>
              <a:t> Georgios, </a:t>
            </a:r>
            <a:r>
              <a:rPr lang="en-US" sz="2400" b="1" dirty="0" err="1">
                <a:latin typeface="Times New Roman" panose="02020603050405020304" pitchFamily="18" charset="0"/>
                <a:cs typeface="Times New Roman" panose="02020603050405020304" pitchFamily="18" charset="0"/>
              </a:rPr>
              <a:t>Plakitsi</a:t>
            </a:r>
            <a:r>
              <a:rPr lang="en-US" sz="2400" b="1" dirty="0">
                <a:latin typeface="Times New Roman" panose="02020603050405020304" pitchFamily="18" charset="0"/>
                <a:cs typeface="Times New Roman" panose="02020603050405020304" pitchFamily="18" charset="0"/>
              </a:rPr>
              <a:t> Katerina</a:t>
            </a:r>
            <a:endParaRPr lang="lt-LT" sz="2400" b="1"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University of Ioannina, Greece</a:t>
            </a:r>
            <a:endParaRPr lang="lt-LT" sz="2000" dirty="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g.koukoulid@uoi.gr, kplakits@gmail.com  </a:t>
            </a:r>
            <a:endParaRPr lang="lt-LT" sz="2000" i="1"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id="{A99B286D-1A52-4876-B90A-4158759A47F5}"/>
              </a:ext>
            </a:extLst>
          </p:cNvPr>
          <p:cNvSpPr>
            <a:spLocks noChangeArrowheads="1"/>
          </p:cNvSpPr>
          <p:nvPr/>
        </p:nvSpPr>
        <p:spPr bwMode="auto">
          <a:xfrm>
            <a:off x="314755" y="2186180"/>
            <a:ext cx="19554894" cy="54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en-US" altLang="lt-LT" sz="3200" b="1" dirty="0">
                <a:latin typeface="Times New Roman" panose="02020603050405020304" pitchFamily="18" charset="0"/>
                <a:cs typeface="Times New Roman" panose="02020603050405020304" pitchFamily="18" charset="0"/>
              </a:rPr>
              <a:t>Educational Robotics and Sustainable Regional Development: A case study in Primary Education</a:t>
            </a: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id="{25C75B5F-A662-4817-A1F5-FBA281816E60}"/>
              </a:ext>
            </a:extLst>
          </p:cNvPr>
          <p:cNvSpPr txBox="1">
            <a:spLocks noChangeArrowheads="1"/>
          </p:cNvSpPr>
          <p:nvPr/>
        </p:nvSpPr>
        <p:spPr bwMode="auto">
          <a:xfrm>
            <a:off x="424604" y="23382085"/>
            <a:ext cx="19398376" cy="4112927"/>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spcBef>
                <a:spcPts val="600"/>
              </a:spcBef>
              <a:spcAft>
                <a:spcPts val="600"/>
              </a:spcAft>
              <a:defRPr/>
            </a:pPr>
            <a:r>
              <a:rPr lang="en-US" sz="2000" dirty="0"/>
              <a:t>From the analysis of the students' work and teacher’s diary it became clear that robotic tools helped the students to develop computer skills and the teacher to design science lessons.</a:t>
            </a:r>
            <a:r>
              <a:rPr lang="el-GR" sz="2000" dirty="0"/>
              <a:t> </a:t>
            </a:r>
            <a:r>
              <a:rPr lang="en-US" sz="2000" dirty="0"/>
              <a:t>Educational robotics tools contribute effectively to the development of algorithmic thinking in primary school students.</a:t>
            </a:r>
            <a:r>
              <a:rPr lang="el-GR" sz="2000" dirty="0"/>
              <a:t> </a:t>
            </a:r>
            <a:r>
              <a:rPr lang="en-US" sz="2000" dirty="0"/>
              <a:t>In addition, they provide a collaborative environment for participants interaction.</a:t>
            </a:r>
            <a:endParaRPr lang="el-GR" sz="2000" dirty="0"/>
          </a:p>
          <a:p>
            <a:pPr algn="just">
              <a:spcBef>
                <a:spcPts val="600"/>
              </a:spcBef>
              <a:spcAft>
                <a:spcPts val="600"/>
              </a:spcAft>
              <a:defRPr/>
            </a:pPr>
            <a:r>
              <a:rPr lang="en-US" sz="2000" dirty="0"/>
              <a:t>Furthermore, they helped students to be informed about sustainable regional development. The playful character mobilized them to actively participate in it by proposing and constructing solutions. The solutions they proposed were environmentally friendly and offered opportunities for </a:t>
            </a:r>
            <a:r>
              <a:rPr lang="en-US" sz="2000"/>
              <a:t>regional development. </a:t>
            </a:r>
            <a:r>
              <a:rPr lang="en-US" sz="2000" dirty="0"/>
              <a:t>Finally, the students understood that economic and social development must go hand in hand with sustainable development. </a:t>
            </a:r>
          </a:p>
          <a:p>
            <a:pPr algn="just">
              <a:spcBef>
                <a:spcPts val="600"/>
              </a:spcBef>
              <a:spcAft>
                <a:spcPts val="600"/>
              </a:spcAft>
              <a:defRPr/>
            </a:pPr>
            <a:r>
              <a:rPr lang="en-US" sz="2000" dirty="0"/>
              <a:t>Based on these results it is understood that robotics can contribute both to acquire computer skills and awareness about sustainable regional development.</a:t>
            </a:r>
            <a:endParaRPr lang="el-GR" sz="2000" dirty="0"/>
          </a:p>
          <a:p>
            <a:pPr algn="just">
              <a:spcBef>
                <a:spcPts val="600"/>
              </a:spcBef>
              <a:spcAft>
                <a:spcPts val="600"/>
              </a:spcAft>
              <a:defRPr/>
            </a:pPr>
            <a:endParaRPr lang="el-GR" dirty="0">
              <a:solidFill>
                <a:srgbClr val="FF0000"/>
              </a:solidFill>
            </a:endParaRPr>
          </a:p>
        </p:txBody>
      </p:sp>
      <p:sp>
        <p:nvSpPr>
          <p:cNvPr id="78" name="Suapvalintas stačiakampis 26">
            <a:extLst>
              <a:ext uri="{FF2B5EF4-FFF2-40B4-BE49-F238E27FC236}">
                <a16:creationId xmlns:a16="http://schemas.microsoft.com/office/drawing/2014/main" id="{F876AE06-B017-4980-ADAE-51B78BE3D0D0}"/>
              </a:ext>
            </a:extLst>
          </p:cNvPr>
          <p:cNvSpPr/>
          <p:nvPr/>
        </p:nvSpPr>
        <p:spPr>
          <a:xfrm>
            <a:off x="10160409" y="10394171"/>
            <a:ext cx="9564565" cy="12301706"/>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id="{F130247E-B2A7-4ADD-9DE3-5D722412CB0A}"/>
              </a:ext>
            </a:extLst>
          </p:cNvPr>
          <p:cNvSpPr/>
          <p:nvPr/>
        </p:nvSpPr>
        <p:spPr>
          <a:xfrm>
            <a:off x="0" y="0"/>
            <a:ext cx="20162838" cy="2068293"/>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id="{8317B168-E657-47E9-8655-9CC90165132C}"/>
              </a:ext>
            </a:extLst>
          </p:cNvPr>
          <p:cNvPicPr>
            <a:picLocks noChangeAspect="1"/>
          </p:cNvPicPr>
          <p:nvPr/>
        </p:nvPicPr>
        <p:blipFill rotWithShape="1">
          <a:blip r:embed="rId3">
            <a:extLst>
              <a:ext uri="{28A0092B-C50C-407E-A947-70E740481C1C}">
                <a14:useLocalDpi xmlns:a14="http://schemas.microsoft.com/office/drawing/2010/main" val="0"/>
              </a:ext>
            </a:extLst>
          </a:blip>
          <a:srcRect t="29025" b="32379"/>
          <a:stretch/>
        </p:blipFill>
        <p:spPr>
          <a:xfrm>
            <a:off x="5647238" y="0"/>
            <a:ext cx="8907816" cy="2068293"/>
          </a:xfrm>
          <a:prstGeom prst="rect">
            <a:avLst/>
          </a:prstGeom>
        </p:spPr>
      </p:pic>
      <p:sp>
        <p:nvSpPr>
          <p:cNvPr id="35" name="2 teksto laukas">
            <a:extLst>
              <a:ext uri="{FF2B5EF4-FFF2-40B4-BE49-F238E27FC236}">
                <a16:creationId xmlns:a16="http://schemas.microsoft.com/office/drawing/2014/main"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grpSp>
        <p:nvGrpSpPr>
          <p:cNvPr id="9" name="Grupė 8">
            <a:extLst>
              <a:ext uri="{FF2B5EF4-FFF2-40B4-BE49-F238E27FC236}">
                <a16:creationId xmlns:a16="http://schemas.microsoft.com/office/drawing/2014/main" id="{5032CF14-469F-416C-9863-BE8C6DDE84C4}"/>
              </a:ext>
            </a:extLst>
          </p:cNvPr>
          <p:cNvGrpSpPr/>
          <p:nvPr/>
        </p:nvGrpSpPr>
        <p:grpSpPr>
          <a:xfrm>
            <a:off x="375116" y="4078793"/>
            <a:ext cx="3343708" cy="394629"/>
            <a:chOff x="319088" y="3953102"/>
            <a:chExt cx="3343708" cy="394629"/>
          </a:xfrm>
        </p:grpSpPr>
        <p:sp>
          <p:nvSpPr>
            <p:cNvPr id="7" name="Stačiakampis: suapvalinti kampai 6">
              <a:extLst>
                <a:ext uri="{FF2B5EF4-FFF2-40B4-BE49-F238E27FC236}">
                  <a16:creationId xmlns:a16="http://schemas.microsoft.com/office/drawing/2014/main" id="{B7A62D53-5C7B-4548-A481-764C1527E1FE}"/>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D00ADDAA-744A-47B7-A015-6A360456A942}"/>
                </a:ext>
              </a:extLst>
            </p:cNvPr>
            <p:cNvSpPr txBox="1"/>
            <p:nvPr/>
          </p:nvSpPr>
          <p:spPr>
            <a:xfrm>
              <a:off x="640196" y="3953102"/>
              <a:ext cx="3022600" cy="369332"/>
            </a:xfrm>
            <a:prstGeom prst="rect">
              <a:avLst/>
            </a:prstGeom>
            <a:noFill/>
          </p:spPr>
          <p:txBody>
            <a:bodyPr wrap="square" rtlCol="0">
              <a:spAutoFit/>
            </a:bodyPr>
            <a:lstStyle/>
            <a:p>
              <a:r>
                <a:rPr lang="en-GB" b="1" dirty="0">
                  <a:solidFill>
                    <a:schemeClr val="bg1"/>
                  </a:solidFill>
                  <a:latin typeface="Space Grotesk Medium"/>
                </a:rPr>
                <a:t>INTRODUCTION</a:t>
              </a:r>
            </a:p>
          </p:txBody>
        </p:sp>
      </p:grpSp>
      <p:grpSp>
        <p:nvGrpSpPr>
          <p:cNvPr id="47" name="Grupė 46">
            <a:extLst>
              <a:ext uri="{FF2B5EF4-FFF2-40B4-BE49-F238E27FC236}">
                <a16:creationId xmlns:a16="http://schemas.microsoft.com/office/drawing/2014/main" id="{41E641C6-D8D7-4848-8C97-A963FE3ABFC9}"/>
              </a:ext>
            </a:extLst>
          </p:cNvPr>
          <p:cNvGrpSpPr/>
          <p:nvPr/>
        </p:nvGrpSpPr>
        <p:grpSpPr>
          <a:xfrm>
            <a:off x="375116" y="23012756"/>
            <a:ext cx="4486554" cy="400110"/>
            <a:chOff x="319088" y="3978399"/>
            <a:chExt cx="3094060" cy="393612"/>
          </a:xfrm>
        </p:grpSpPr>
        <p:sp>
          <p:nvSpPr>
            <p:cNvPr id="49" name="Stačiakampis: suapvalinti kampai 48">
              <a:extLst>
                <a:ext uri="{FF2B5EF4-FFF2-40B4-BE49-F238E27FC236}">
                  <a16:creationId xmlns:a16="http://schemas.microsoft.com/office/drawing/2014/main" id="{DA84FAB9-2785-46D1-A1FB-BB3AF3A90810}"/>
                </a:ext>
              </a:extLst>
            </p:cNvPr>
            <p:cNvSpPr/>
            <p:nvPr/>
          </p:nvSpPr>
          <p:spPr>
            <a:xfrm>
              <a:off x="319088" y="3978399"/>
              <a:ext cx="3022600" cy="369332"/>
            </a:xfrm>
            <a:prstGeom prst="round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TextBox 49">
              <a:extLst>
                <a:ext uri="{FF2B5EF4-FFF2-40B4-BE49-F238E27FC236}">
                  <a16:creationId xmlns:a16="http://schemas.microsoft.com/office/drawing/2014/main" id="{318C2013-CEBB-4C9F-856C-9A6158303F63}"/>
                </a:ext>
              </a:extLst>
            </p:cNvPr>
            <p:cNvSpPr txBox="1"/>
            <p:nvPr/>
          </p:nvSpPr>
          <p:spPr>
            <a:xfrm>
              <a:off x="390548" y="3978399"/>
              <a:ext cx="3022600" cy="393612"/>
            </a:xfrm>
            <a:prstGeom prst="rect">
              <a:avLst/>
            </a:prstGeom>
            <a:noFill/>
          </p:spPr>
          <p:txBody>
            <a:bodyPr wrap="square" rtlCol="0">
              <a:spAutoFit/>
            </a:bodyPr>
            <a:lstStyle/>
            <a:p>
              <a:r>
                <a:rPr lang="en-GB" sz="2000" b="1" dirty="0">
                  <a:solidFill>
                    <a:schemeClr val="bg1"/>
                  </a:solidFill>
                  <a:latin typeface="Space Grotesk Medium"/>
                </a:rPr>
                <a:t>MAIN RESULTS AND CONCLUSIONS</a:t>
              </a:r>
            </a:p>
          </p:txBody>
        </p:sp>
      </p:grpSp>
      <p:sp>
        <p:nvSpPr>
          <p:cNvPr id="10" name="Rectangle 9">
            <a:extLst>
              <a:ext uri="{FF2B5EF4-FFF2-40B4-BE49-F238E27FC236}">
                <a16:creationId xmlns:a16="http://schemas.microsoft.com/office/drawing/2014/main" id="{3ED6A5D3-8596-4CE1-AA79-2F49887D577C}"/>
              </a:ext>
            </a:extLst>
          </p:cNvPr>
          <p:cNvSpPr/>
          <p:nvPr/>
        </p:nvSpPr>
        <p:spPr>
          <a:xfrm>
            <a:off x="10601139" y="10609581"/>
            <a:ext cx="8741742" cy="9171742"/>
          </a:xfrm>
          <a:prstGeom prst="rect">
            <a:avLst/>
          </a:prstGeom>
        </p:spPr>
        <p:txBody>
          <a:bodyPr wrap="square">
            <a:spAutoFit/>
          </a:bodyPr>
          <a:lstStyle/>
          <a:p>
            <a:pPr>
              <a:spcBef>
                <a:spcPts val="600"/>
              </a:spcBef>
              <a:spcAft>
                <a:spcPts val="600"/>
              </a:spcAft>
            </a:pPr>
            <a:r>
              <a:rPr lang="en-US" sz="2000" b="1" dirty="0">
                <a:ea typeface="Calibri" panose="020F0502020204030204" pitchFamily="34" charset="0"/>
                <a:cs typeface="Helvetica" panose="020B0604020202020204" pitchFamily="34" charset="0"/>
              </a:rPr>
              <a:t>Main findings</a:t>
            </a:r>
            <a:endParaRPr lang="el-GR" sz="2000" b="1" dirty="0">
              <a:ea typeface="Calibri" panose="020F0502020204030204" pitchFamily="34" charset="0"/>
              <a:cs typeface="Helvetica" panose="020B0604020202020204" pitchFamily="34" charset="0"/>
            </a:endParaRPr>
          </a:p>
          <a:p>
            <a:pPr algn="just">
              <a:spcBef>
                <a:spcPts val="600"/>
              </a:spcBef>
              <a:spcAft>
                <a:spcPts val="600"/>
              </a:spcAft>
            </a:pPr>
            <a:r>
              <a:rPr lang="en-US" sz="2000" dirty="0">
                <a:cs typeface="Helvetica" panose="020B0604020202020204" pitchFamily="34" charset="0"/>
              </a:rPr>
              <a:t>The research sample consisted of 70 primary school students in grades 4th, 5th and 6th. The students were divided into 35 boys and 35 girls.</a:t>
            </a:r>
            <a:endParaRPr lang="el-GR" sz="2000" dirty="0">
              <a:cs typeface="Helvetica" panose="020B0604020202020204" pitchFamily="34" charset="0"/>
            </a:endParaRPr>
          </a:p>
          <a:p>
            <a:pPr algn="just">
              <a:spcBef>
                <a:spcPts val="600"/>
              </a:spcBef>
              <a:spcAft>
                <a:spcPts val="600"/>
              </a:spcAft>
            </a:pPr>
            <a:r>
              <a:rPr lang="en-US" sz="2000" dirty="0">
                <a:cs typeface="Helvetica" panose="020B0604020202020204" pitchFamily="34" charset="0"/>
              </a:rPr>
              <a:t>Research has shown that educational robotics and programming tools have a positive effect on the learning process in primary education. The students used the tools in a pleasant way because they are playful and creative</a:t>
            </a:r>
          </a:p>
          <a:p>
            <a:pPr algn="just">
              <a:spcBef>
                <a:spcPts val="600"/>
              </a:spcBef>
              <a:spcAft>
                <a:spcPts val="600"/>
              </a:spcAft>
            </a:pPr>
            <a:r>
              <a:rPr lang="en-US" sz="2000" dirty="0">
                <a:cs typeface="Helvetica" panose="020B0604020202020204" pitchFamily="34" charset="0"/>
              </a:rPr>
              <a:t>The students realized that some of the factors responsible for the greenhouse effect are the greenhouse gases emitted by non-renewable energy sources and transportation.</a:t>
            </a:r>
            <a:r>
              <a:rPr lang="el-GR" sz="2000" dirty="0">
                <a:cs typeface="Helvetica" panose="020B0604020202020204" pitchFamily="34" charset="0"/>
              </a:rPr>
              <a:t> </a:t>
            </a:r>
            <a:r>
              <a:rPr lang="en-US" sz="2000" dirty="0">
                <a:cs typeface="Helvetica" panose="020B0604020202020204" pitchFamily="34" charset="0"/>
              </a:rPr>
              <a:t>The energy</a:t>
            </a:r>
            <a:r>
              <a:rPr lang="el-GR" sz="2000" dirty="0">
                <a:cs typeface="Helvetica" panose="020B0604020202020204" pitchFamily="34" charset="0"/>
              </a:rPr>
              <a:t> </a:t>
            </a:r>
            <a:r>
              <a:rPr lang="en-US" sz="2000" dirty="0">
                <a:cs typeface="Helvetica" panose="020B0604020202020204" pitchFamily="34" charset="0"/>
              </a:rPr>
              <a:t>production from the sun and the wind in the regions of Greece are feasible and efficient solutions due to the prevailing weather conditions.</a:t>
            </a:r>
            <a:r>
              <a:rPr lang="el-GR" sz="2000" dirty="0">
                <a:cs typeface="Helvetica" panose="020B0604020202020204" pitchFamily="34" charset="0"/>
              </a:rPr>
              <a:t> </a:t>
            </a:r>
            <a:r>
              <a:rPr lang="en-US" sz="2000" dirty="0">
                <a:cs typeface="Helvetica" panose="020B0604020202020204" pitchFamily="34" charset="0"/>
              </a:rPr>
              <a:t>The solutions proposed and implemented by the students with the robotic constructions contribute to the preservation of the environment. in addition, the environmentally friendly means of transport contribute to a beautiful image of the region</a:t>
            </a:r>
            <a:r>
              <a:rPr lang="el-GR" sz="2000" dirty="0">
                <a:cs typeface="Helvetica" panose="020B0604020202020204" pitchFamily="34" charset="0"/>
              </a:rPr>
              <a:t>.</a:t>
            </a:r>
          </a:p>
          <a:p>
            <a:pPr algn="just">
              <a:spcBef>
                <a:spcPts val="600"/>
              </a:spcBef>
              <a:spcAft>
                <a:spcPts val="600"/>
              </a:spcAft>
            </a:pPr>
            <a:r>
              <a:rPr lang="en-US" sz="2000" dirty="0">
                <a:cs typeface="Helvetica" panose="020B0604020202020204" pitchFamily="34" charset="0"/>
              </a:rPr>
              <a:t>The students worked in groups of four. The members of each group had different tasks. Two students undertook the construction of the robot while the other two undertook its programming. The collaboration between the members was necessary because the two aforementioned tasks could not be done individually as the programming is based on the structure of the robot but also the construction is based on the programming capabilities.</a:t>
            </a:r>
            <a:endParaRPr lang="el-GR" sz="2000" dirty="0">
              <a:cs typeface="Helvetica" panose="020B0604020202020204" pitchFamily="34" charset="0"/>
            </a:endParaRPr>
          </a:p>
          <a:p>
            <a:pPr algn="just">
              <a:spcBef>
                <a:spcPts val="600"/>
              </a:spcBef>
              <a:spcAft>
                <a:spcPts val="600"/>
              </a:spcAft>
            </a:pPr>
            <a:r>
              <a:rPr lang="en-US" sz="2000" dirty="0">
                <a:cs typeface="Helvetica" panose="020B0604020202020204" pitchFamily="34" charset="0"/>
              </a:rPr>
              <a:t>The research has shown that educational robotic tools provide opportunities for active participation of students. The interactions between the participants and the mediation of these tools led to the integrated approach of the topic, bringing to the surface pre-existing knowledge of the students which were supplemented or transformed into the new desired ones. The presentation of the constructions in the classroom and the discussion helped in their externalization. </a:t>
            </a:r>
            <a:endParaRPr lang="el-GR" sz="2000" dirty="0">
              <a:cs typeface="Helvetica" panose="020B0604020202020204" pitchFamily="34" charset="0"/>
            </a:endParaRPr>
          </a:p>
        </p:txBody>
      </p:sp>
      <p:sp>
        <p:nvSpPr>
          <p:cNvPr id="13" name="Rectangle 12">
            <a:extLst>
              <a:ext uri="{FF2B5EF4-FFF2-40B4-BE49-F238E27FC236}">
                <a16:creationId xmlns:a16="http://schemas.microsoft.com/office/drawing/2014/main" id="{11E15AF9-DF1A-40F1-9388-E7DC97223854}"/>
              </a:ext>
            </a:extLst>
          </p:cNvPr>
          <p:cNvSpPr/>
          <p:nvPr/>
        </p:nvSpPr>
        <p:spPr>
          <a:xfrm>
            <a:off x="819957" y="10609581"/>
            <a:ext cx="8750577" cy="12403395"/>
          </a:xfrm>
          <a:prstGeom prst="rect">
            <a:avLst/>
          </a:prstGeom>
        </p:spPr>
        <p:txBody>
          <a:bodyPr wrap="square">
            <a:spAutoFit/>
          </a:bodyPr>
          <a:lstStyle/>
          <a:p>
            <a:r>
              <a:rPr lang="en-GB" sz="2000" b="1" dirty="0"/>
              <a:t>Theoretical background</a:t>
            </a:r>
            <a:endParaRPr lang="el-GR" sz="2000" b="1" dirty="0"/>
          </a:p>
          <a:p>
            <a:pPr algn="just">
              <a:spcBef>
                <a:spcPts val="600"/>
              </a:spcBef>
              <a:spcAft>
                <a:spcPts val="600"/>
              </a:spcAft>
            </a:pPr>
            <a:r>
              <a:rPr lang="en-US" sz="2000" dirty="0"/>
              <a:t>The role of education is essential in sustainable regional development. At the same time, the educational system provides a variety of ICT tools that can help for this purpose if used under an educational framework to have remarkable results.</a:t>
            </a:r>
            <a:endParaRPr lang="el-GR" sz="2000" dirty="0"/>
          </a:p>
          <a:p>
            <a:pPr algn="just">
              <a:spcBef>
                <a:spcPts val="600"/>
              </a:spcBef>
              <a:spcAft>
                <a:spcPts val="600"/>
              </a:spcAft>
            </a:pPr>
            <a:r>
              <a:rPr lang="en-US" sz="2000" dirty="0"/>
              <a:t>In the present research, the uses of robotics in education are divided into two categories:</a:t>
            </a:r>
            <a:endParaRPr lang="el-GR" sz="2000" dirty="0"/>
          </a:p>
          <a:p>
            <a:pPr marL="342900" indent="-342900" algn="just">
              <a:spcBef>
                <a:spcPts val="0"/>
              </a:spcBef>
              <a:spcAft>
                <a:spcPts val="0"/>
              </a:spcAft>
              <a:buFont typeface="+mj-lt"/>
              <a:buAutoNum type="arabicPeriod"/>
            </a:pPr>
            <a:r>
              <a:rPr lang="en-US" sz="2000" dirty="0"/>
              <a:t>as an independent cognitive tool</a:t>
            </a:r>
            <a:r>
              <a:rPr lang="el-GR" sz="2000" dirty="0"/>
              <a:t> </a:t>
            </a:r>
            <a:r>
              <a:rPr lang="en-US" sz="2000" dirty="0"/>
              <a:t>in order to develop computational thinking</a:t>
            </a:r>
            <a:endParaRPr lang="el-GR" sz="2000" dirty="0"/>
          </a:p>
          <a:p>
            <a:pPr marL="342900" indent="-342900" algn="just">
              <a:spcBef>
                <a:spcPts val="0"/>
              </a:spcBef>
              <a:spcAft>
                <a:spcPts val="0"/>
              </a:spcAft>
              <a:buFont typeface="+mj-lt"/>
              <a:buAutoNum type="arabicPeriod"/>
            </a:pPr>
            <a:r>
              <a:rPr lang="en-US" sz="2000" dirty="0"/>
              <a:t>as a means of knowledge, research and learning where it is used in cognitive subjects of sustainable development</a:t>
            </a:r>
            <a:endParaRPr lang="el-GR" sz="2000" dirty="0"/>
          </a:p>
          <a:p>
            <a:pPr algn="just">
              <a:spcBef>
                <a:spcPts val="600"/>
              </a:spcBef>
              <a:spcAft>
                <a:spcPts val="600"/>
              </a:spcAft>
            </a:pPr>
            <a:r>
              <a:rPr lang="en-US" sz="2000" dirty="0"/>
              <a:t>In all educational activities the tools were used in a collaborative way by the students</a:t>
            </a:r>
            <a:r>
              <a:rPr lang="el-GR" sz="2000" dirty="0"/>
              <a:t>. </a:t>
            </a:r>
            <a:r>
              <a:rPr lang="en-US" sz="2000" dirty="0"/>
              <a:t>The students built and programmed robots. At the same time, they presented the way they contribute to tackling the problem</a:t>
            </a:r>
            <a:r>
              <a:rPr lang="el-GR" sz="2000" dirty="0"/>
              <a:t>. </a:t>
            </a:r>
            <a:endParaRPr lang="en-US" sz="2000" dirty="0"/>
          </a:p>
          <a:p>
            <a:pPr algn="just">
              <a:spcBef>
                <a:spcPts val="600"/>
              </a:spcBef>
              <a:spcAft>
                <a:spcPts val="600"/>
              </a:spcAft>
            </a:pPr>
            <a:r>
              <a:rPr lang="en-US" sz="2000" dirty="0"/>
              <a:t>Students suggested renewable energy as a solution to the problem. They simulated a wind turbine and a solar panel with robotic tools. At the same time, they proposed transportation by vehicles that use solar energy.</a:t>
            </a:r>
            <a:r>
              <a:rPr lang="el-GR" sz="2000" dirty="0"/>
              <a:t> </a:t>
            </a:r>
          </a:p>
          <a:p>
            <a:pPr algn="just"/>
            <a:r>
              <a:rPr lang="en-US" sz="2000" dirty="0"/>
              <a:t>Students' constructions are shown in the figures below</a:t>
            </a:r>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r>
              <a:rPr lang="en-US" sz="2000" dirty="0"/>
              <a:t>Wind generator		 </a:t>
            </a:r>
            <a:r>
              <a:rPr lang="el-GR" sz="2000" dirty="0"/>
              <a:t>                     </a:t>
            </a:r>
            <a:r>
              <a:rPr lang="en-US" sz="2000" dirty="0"/>
              <a:t> Solar panel	</a:t>
            </a:r>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endParaRPr lang="el-GR" sz="2000" dirty="0"/>
          </a:p>
          <a:p>
            <a:pPr algn="just"/>
            <a:r>
              <a:rPr lang="el-GR" sz="2000" dirty="0"/>
              <a:t> </a:t>
            </a:r>
            <a:r>
              <a:rPr lang="en-US" sz="2000" dirty="0"/>
              <a:t>Solar bus</a:t>
            </a:r>
          </a:p>
        </p:txBody>
      </p:sp>
      <p:pic>
        <p:nvPicPr>
          <p:cNvPr id="5" name="Εικόνα 4">
            <a:extLst>
              <a:ext uri="{FF2B5EF4-FFF2-40B4-BE49-F238E27FC236}">
                <a16:creationId xmlns:a16="http://schemas.microsoft.com/office/drawing/2014/main" id="{1FCCA7DA-3F6A-4EFB-968C-FFA9F2F52185}"/>
              </a:ext>
            </a:extLst>
          </p:cNvPr>
          <p:cNvPicPr>
            <a:picLocks noChangeAspect="1"/>
          </p:cNvPicPr>
          <p:nvPr/>
        </p:nvPicPr>
        <p:blipFill>
          <a:blip r:embed="rId4"/>
          <a:stretch>
            <a:fillRect/>
          </a:stretch>
        </p:blipFill>
        <p:spPr>
          <a:xfrm>
            <a:off x="819957" y="16997170"/>
            <a:ext cx="3230337" cy="2425627"/>
          </a:xfrm>
          <a:prstGeom prst="rect">
            <a:avLst/>
          </a:prstGeom>
        </p:spPr>
      </p:pic>
      <p:pic>
        <p:nvPicPr>
          <p:cNvPr id="12" name="Εικόνα 11">
            <a:extLst>
              <a:ext uri="{FF2B5EF4-FFF2-40B4-BE49-F238E27FC236}">
                <a16:creationId xmlns:a16="http://schemas.microsoft.com/office/drawing/2014/main" id="{E5A516EC-C6F5-4184-A2EE-2C71BE8778B5}"/>
              </a:ext>
            </a:extLst>
          </p:cNvPr>
          <p:cNvPicPr>
            <a:picLocks noChangeAspect="1"/>
          </p:cNvPicPr>
          <p:nvPr/>
        </p:nvPicPr>
        <p:blipFill>
          <a:blip r:embed="rId5"/>
          <a:stretch>
            <a:fillRect/>
          </a:stretch>
        </p:blipFill>
        <p:spPr>
          <a:xfrm>
            <a:off x="4930204" y="16997170"/>
            <a:ext cx="3241834" cy="2425627"/>
          </a:xfrm>
          <a:prstGeom prst="rect">
            <a:avLst/>
          </a:prstGeom>
        </p:spPr>
      </p:pic>
      <p:pic>
        <p:nvPicPr>
          <p:cNvPr id="15" name="Εικόνα 14">
            <a:extLst>
              <a:ext uri="{FF2B5EF4-FFF2-40B4-BE49-F238E27FC236}">
                <a16:creationId xmlns:a16="http://schemas.microsoft.com/office/drawing/2014/main" id="{39049EA0-C901-49EF-AFE2-FD7F58EE375F}"/>
              </a:ext>
            </a:extLst>
          </p:cNvPr>
          <p:cNvPicPr>
            <a:picLocks noChangeAspect="1"/>
          </p:cNvPicPr>
          <p:nvPr/>
        </p:nvPicPr>
        <p:blipFill>
          <a:blip r:embed="rId6"/>
          <a:stretch>
            <a:fillRect/>
          </a:stretch>
        </p:blipFill>
        <p:spPr>
          <a:xfrm>
            <a:off x="819957" y="19825688"/>
            <a:ext cx="3230337" cy="2417025"/>
          </a:xfrm>
          <a:prstGeom prst="rect">
            <a:avLst/>
          </a:prstGeom>
        </p:spPr>
      </p:pic>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12615</TotalTime>
  <Words>862</Words>
  <Application>Microsoft Office PowerPoint</Application>
  <PresentationFormat>Προσαρμογή</PresentationFormat>
  <Paragraphs>107</Paragraphs>
  <Slides>1</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vt:i4>
      </vt:variant>
    </vt:vector>
  </HeadingPairs>
  <TitlesOfParts>
    <vt:vector size="9" baseType="lpstr">
      <vt:lpstr>Arial</vt:lpstr>
      <vt:lpstr>Calibri</vt:lpstr>
      <vt:lpstr>Georgia</vt:lpstr>
      <vt:lpstr>Helvetica</vt:lpstr>
      <vt:lpstr>Space Grotesk</vt:lpstr>
      <vt:lpstr>Space Grotesk Medium</vt:lpstr>
      <vt:lpstr>Times New Roman</vt:lpstr>
      <vt:lpstr>Office Theme</vt:lpstr>
      <vt:lpstr>Παρουσίαση του PowerPoint</vt:lpstr>
    </vt:vector>
  </TitlesOfParts>
  <LinksUpToDate>false</LinksUpToDate>
  <SharedDoc>false</SharedDoc>
  <HyperlinkBase>http://colinpurrington.com/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Γιώργος Κουκούλης</cp:lastModifiedBy>
  <cp:revision>911</cp:revision>
  <cp:lastPrinted>2020-03-31T16:37:00Z</cp:lastPrinted>
  <dcterms:created xsi:type="dcterms:W3CDTF">2011-10-21T10:14:40Z</dcterms:created>
  <dcterms:modified xsi:type="dcterms:W3CDTF">2021-04-08T20:08:40Z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