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5794" autoAdjust="0"/>
  </p:normalViewPr>
  <p:slideViewPr>
    <p:cSldViewPr snapToGrid="0">
      <p:cViewPr varScale="1">
        <p:scale>
          <a:sx n="20" d="100"/>
          <a:sy n="20" d="100"/>
        </p:scale>
        <p:origin x="3005" y="182"/>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4/12/2021</a:t>
            </a:fld>
            <a:endParaRPr lang="en-US" dirty="0"/>
          </a:p>
        </p:txBody>
      </p:sp>
      <p:sp>
        <p:nvSpPr>
          <p:cNvPr id="4" name="Slide Image Placeholder 3">
            <a:extLst>
              <a:ext uri="{FF2B5EF4-FFF2-40B4-BE49-F238E27FC236}">
                <a16:creationId xmlns:a16="http://schemas.microsoft.com/office/drawing/2014/main"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ordart.com/" TargetMode="External"/><Relationship Id="rId13" Type="http://schemas.openxmlformats.org/officeDocument/2006/relationships/hyperlink" Target="https://www.utellstory.com/" TargetMode="External"/><Relationship Id="rId18" Type="http://schemas.openxmlformats.org/officeDocument/2006/relationships/hyperlink" Target="https://app.wizer.me/" TargetMode="External"/><Relationship Id="rId3" Type="http://schemas.openxmlformats.org/officeDocument/2006/relationships/hyperlink" Target="mailto:vilma.gaidjurgiene@" TargetMode="External"/><Relationship Id="rId21" Type="http://schemas.openxmlformats.org/officeDocument/2006/relationships/hyperlink" Target="https://wheelofnames.com/" TargetMode="External"/><Relationship Id="rId7" Type="http://schemas.openxmlformats.org/officeDocument/2006/relationships/hyperlink" Target="https://coggle.it/" TargetMode="External"/><Relationship Id="rId12" Type="http://schemas.openxmlformats.org/officeDocument/2006/relationships/hyperlink" Target="https://bookcreator.com/" TargetMode="External"/><Relationship Id="rId17" Type="http://schemas.openxmlformats.org/officeDocument/2006/relationships/hyperlink" Target="https://wordwall.net/" TargetMode="External"/><Relationship Id="rId2" Type="http://schemas.openxmlformats.org/officeDocument/2006/relationships/notesSlide" Target="../notesSlides/notesSlide1.xml"/><Relationship Id="rId16" Type="http://schemas.openxmlformats.org/officeDocument/2006/relationships/hyperlink" Target="https://learningapps.org/" TargetMode="External"/><Relationship Id="rId20" Type="http://schemas.openxmlformats.org/officeDocument/2006/relationships/hyperlink" Target="https://www.mentimeter.com/" TargetMode="External"/><Relationship Id="rId1" Type="http://schemas.openxmlformats.org/officeDocument/2006/relationships/slideLayout" Target="../slideLayouts/slideLayout7.xml"/><Relationship Id="rId6" Type="http://schemas.openxmlformats.org/officeDocument/2006/relationships/hyperlink" Target="https://www.mindmaps.app/" TargetMode="External"/><Relationship Id="rId11" Type="http://schemas.openxmlformats.org/officeDocument/2006/relationships/hyperlink" Target="https://storybird.com/" TargetMode="External"/><Relationship Id="rId5" Type="http://schemas.openxmlformats.org/officeDocument/2006/relationships/hyperlink" Target="http://knygoskelias.kvb.lt/" TargetMode="External"/><Relationship Id="rId15" Type="http://schemas.openxmlformats.org/officeDocument/2006/relationships/hyperlink" Target="https://www.storyboardthat.com/" TargetMode="External"/><Relationship Id="rId10" Type="http://schemas.openxmlformats.org/officeDocument/2006/relationships/hyperlink" Target="https://www.storyjumper.com/" TargetMode="External"/><Relationship Id="rId19" Type="http://schemas.openxmlformats.org/officeDocument/2006/relationships/hyperlink" Target="https://kahoot.com/schools-u/" TargetMode="External"/><Relationship Id="rId4" Type="http://schemas.openxmlformats.org/officeDocument/2006/relationships/image" Target="../media/image1.png"/><Relationship Id="rId9" Type="http://schemas.openxmlformats.org/officeDocument/2006/relationships/hyperlink" Target="https://vocaroo.com/" TargetMode="External"/><Relationship Id="rId14" Type="http://schemas.openxmlformats.org/officeDocument/2006/relationships/hyperlink" Target="https://www.pixto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id="{36C9D358-C3D9-469F-AEFC-03DB74EC5F4F}"/>
              </a:ext>
            </a:extLst>
          </p:cNvPr>
          <p:cNvSpPr/>
          <p:nvPr/>
        </p:nvSpPr>
        <p:spPr>
          <a:xfrm>
            <a:off x="375116" y="10588398"/>
            <a:ext cx="9564565" cy="12808111"/>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just">
              <a:spcAft>
                <a:spcPts val="0"/>
              </a:spcAft>
              <a:tabLst>
                <a:tab pos="540385" algn="l"/>
              </a:tabLst>
            </a:pPr>
            <a:r>
              <a:rPr lang="en-GB" sz="2400" dirty="0">
                <a:latin typeface="Helvetica" pitchFamily="2" charset="0"/>
              </a:rPr>
              <a:t>	</a:t>
            </a:r>
          </a:p>
          <a:p>
            <a:pPr algn="just"/>
            <a:r>
              <a:rPr lang="lt-LT" sz="2400" dirty="0">
                <a:latin typeface="Helvetica" pitchFamily="2" charset="0"/>
                <a:cs typeface="Helvetica" panose="020B0604020202020204" pitchFamily="34" charset="0"/>
              </a:rPr>
              <a:t>   </a:t>
            </a:r>
            <a:r>
              <a:rPr lang="en-GB" sz="2400" dirty="0">
                <a:latin typeface="Helvetica" pitchFamily="2" charset="0"/>
              </a:rPr>
              <a:t>Scientists recommend to begin developing computational thinking as soon as possible, therefore in 2016 a general programme outline of Primary education of informatics was prepared. In cooperation of education community, business and public organizations and according to the international experience, methodical materials were created that help develop computational thinking and digital literacy of primary school pupils. Besides that, a qualification improvement programme for teachers is being prepared (to improve digital competence and to help integrate IT in primary education). More and more IT appliances are used in schools: interactive boards, smart TVs, video cameras, interactive </a:t>
            </a:r>
            <a:r>
              <a:rPr lang="en-GB" sz="2400" dirty="0" err="1">
                <a:latin typeface="Helvetica" pitchFamily="2" charset="0"/>
              </a:rPr>
              <a:t>iMo</a:t>
            </a:r>
            <a:r>
              <a:rPr lang="en-GB" sz="2400" dirty="0">
                <a:latin typeface="Helvetica" pitchFamily="2" charset="0"/>
              </a:rPr>
              <a:t> and Merge cubes, smart Photon, Blue-bot, </a:t>
            </a:r>
            <a:r>
              <a:rPr lang="en-GB" sz="2400" dirty="0" err="1">
                <a:latin typeface="Helvetica" pitchFamily="2" charset="0"/>
              </a:rPr>
              <a:t>Ozobot</a:t>
            </a:r>
            <a:r>
              <a:rPr lang="en-GB" sz="2400" dirty="0">
                <a:latin typeface="Helvetica" pitchFamily="2" charset="0"/>
              </a:rPr>
              <a:t> robots. Not only the content of provided information is important in the studying process, but how it is provided as well. These appliances teach pupils the foundation of programming, develop computational, logical, analytical thinking, decision-making ability and help to assimilate knowledge from Lithuanian language lessons. </a:t>
            </a:r>
          </a:p>
          <a:p>
            <a:pPr algn="just"/>
            <a:r>
              <a:rPr lang="lt-LT" sz="2400" dirty="0">
                <a:latin typeface="Helvetica" pitchFamily="2" charset="0"/>
              </a:rPr>
              <a:t>   </a:t>
            </a:r>
            <a:r>
              <a:rPr lang="en-GB" sz="2400" dirty="0">
                <a:latin typeface="Helvetica" pitchFamily="2" charset="0"/>
              </a:rPr>
              <a:t>According to V. </a:t>
            </a:r>
            <a:r>
              <a:rPr lang="en-GB" sz="2400" dirty="0" err="1">
                <a:latin typeface="Helvetica" pitchFamily="2" charset="0"/>
              </a:rPr>
              <a:t>Dagienė</a:t>
            </a:r>
            <a:r>
              <a:rPr lang="en-GB" sz="2400" dirty="0">
                <a:latin typeface="Helvetica" pitchFamily="2" charset="0"/>
              </a:rPr>
              <a:t> (20</a:t>
            </a:r>
            <a:r>
              <a:rPr lang="lt-LT" sz="2400" dirty="0">
                <a:latin typeface="Helvetica" pitchFamily="2" charset="0"/>
              </a:rPr>
              <a:t>07</a:t>
            </a:r>
            <a:r>
              <a:rPr lang="en-GB" sz="2400" dirty="0">
                <a:latin typeface="Helvetica" pitchFamily="2" charset="0"/>
              </a:rPr>
              <a:t>), information technology application introduces primary school students to new perspectives and by integrating computers into learning processes, allows them to perceive environmental and cultural differences and similarities better, develops communication and collaboration skills, induces creativity and openness for novelties. Therefore IT application in Lithuanian language lessons provides an opportunity to give interactive and memorable lessons and allows to make learning an interesting and dynamic process.</a:t>
            </a:r>
          </a:p>
          <a:p>
            <a:pPr algn="just"/>
            <a:r>
              <a:rPr lang="lt-LT" sz="2400" dirty="0">
                <a:latin typeface="Helvetica" pitchFamily="2" charset="0"/>
              </a:rPr>
              <a:t>   </a:t>
            </a:r>
            <a:r>
              <a:rPr lang="en-GB" sz="2400" dirty="0">
                <a:latin typeface="Helvetica" pitchFamily="2" charset="0"/>
              </a:rPr>
              <a:t>L. </a:t>
            </a:r>
            <a:r>
              <a:rPr lang="en-GB" sz="2400" dirty="0" err="1">
                <a:latin typeface="Helvetica" pitchFamily="2" charset="0"/>
              </a:rPr>
              <a:t>Markauskaitė</a:t>
            </a:r>
            <a:r>
              <a:rPr lang="en-GB" sz="2400" dirty="0">
                <a:latin typeface="Helvetica" pitchFamily="2" charset="0"/>
              </a:rPr>
              <a:t> (2000) presents an exhaustive classification of learning programmes. According to the content, IT programmes are being distributed to general and subject learning programmes. The author separates three types of computer applications: educational, subsidiary tools, and education mediums, which are commonly used while teaching and studying.</a:t>
            </a:r>
          </a:p>
          <a:p>
            <a:pPr algn="just">
              <a:spcAft>
                <a:spcPts val="0"/>
              </a:spcAft>
              <a:tabLst>
                <a:tab pos="540385" algn="l"/>
              </a:tabLst>
            </a:pPr>
            <a:endParaRPr lang="en-GB" sz="2400" dirty="0">
              <a:latin typeface="Helvetica" pitchFamily="2" charset="0"/>
            </a:endParaRPr>
          </a:p>
        </p:txBody>
      </p:sp>
      <p:sp>
        <p:nvSpPr>
          <p:cNvPr id="2050" name="Text Box 11">
            <a:extLst>
              <a:ext uri="{FF2B5EF4-FFF2-40B4-BE49-F238E27FC236}">
                <a16:creationId xmlns:a16="http://schemas.microsoft.com/office/drawing/2014/main" id="{EBDB39E9-AC66-414F-B8ED-F9087D9F19EF}"/>
              </a:ext>
            </a:extLst>
          </p:cNvPr>
          <p:cNvSpPr txBox="1">
            <a:spLocks noChangeArrowheads="1"/>
          </p:cNvSpPr>
          <p:nvPr/>
        </p:nvSpPr>
        <p:spPr bwMode="auto">
          <a:xfrm>
            <a:off x="371328" y="4529310"/>
            <a:ext cx="19288095" cy="587945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spcAft>
                <a:spcPts val="0"/>
              </a:spcAft>
            </a:pPr>
            <a:r>
              <a:rPr lang="en-GB" sz="2400" b="1" dirty="0">
                <a:latin typeface="Helvetica" pitchFamily="2" charset="0"/>
              </a:rPr>
              <a:t>Introduction </a:t>
            </a:r>
          </a:p>
          <a:p>
            <a:pPr algn="just"/>
            <a:r>
              <a:rPr lang="lt-LT" sz="2400" dirty="0"/>
              <a:t>   </a:t>
            </a:r>
            <a:r>
              <a:rPr lang="en-GB" sz="2400" dirty="0"/>
              <a:t>In recent years the influence of information technology (IT) on learning content, methods that are being applied and the learning environment has increased. Considering the current pandemic situation and remote learning, IT is one of the most important aspects of the education process, allowing to increase the efficiency of studying and to use the newest resources. Lessons already require more than just a textbook and a notebook. Conventional learning is being replaced by newer education methods that encourage to work creatively and playfully. If previously IT was only being used in computer science lessons, nowadays there are plenty of smart appliances and educational websites that are not only used in other lessons but are already being introduced in primary schools. IT integration is especially active among Lithuanian language teachers.</a:t>
            </a:r>
          </a:p>
          <a:p>
            <a:pPr algn="just"/>
            <a:r>
              <a:rPr lang="lt-LT" sz="2400" dirty="0"/>
              <a:t>   </a:t>
            </a:r>
            <a:r>
              <a:rPr lang="en-GB" sz="2400" dirty="0"/>
              <a:t>IT integration in Lithuanian language lessons helps reinforce primary school students' motivation, involvement, has a positive impact on the formation of their social and communication skills. IT helps to create a motivating, versatile learning environment, which facilitates the integration of different topics, application of active learning methods, developing of individual student's abilities, teaching studying independently, in pairs or even groups. Usage of IT has a positive influence on the improvement of various students' abilities. Both gifted and special needs students willingly involve in IT integrated activities.</a:t>
            </a:r>
          </a:p>
          <a:p>
            <a:pPr algn="just"/>
            <a:r>
              <a:rPr lang="en-GB" sz="2400" b="1" dirty="0"/>
              <a:t>The aim of the research</a:t>
            </a:r>
            <a:r>
              <a:rPr lang="en-GB" sz="2400" dirty="0"/>
              <a:t> – to analyse the theoretical application of IT in Lithuanian language lessons in primary school grades.</a:t>
            </a:r>
          </a:p>
          <a:p>
            <a:pPr algn="just"/>
            <a:r>
              <a:rPr lang="en-GB" sz="2400" b="1" dirty="0"/>
              <a:t>The methods of the research:</a:t>
            </a:r>
            <a:r>
              <a:rPr lang="en-GB" sz="2400" dirty="0"/>
              <a:t> analysis of scientific literature, educational application programs, websites, mobile applications.</a:t>
            </a:r>
          </a:p>
          <a:p>
            <a:pPr algn="just">
              <a:spcAft>
                <a:spcPts val="0"/>
              </a:spcAft>
            </a:pPr>
            <a:endParaRPr lang="en-GB" sz="2300" dirty="0">
              <a:effectLst/>
              <a:ea typeface="Calibri" panose="020F0502020204030204" pitchFamily="34" charset="0"/>
              <a:cs typeface="Helvetica" panose="020B0604020202020204" pitchFamily="34" charset="0"/>
            </a:endParaRPr>
          </a:p>
        </p:txBody>
      </p:sp>
      <p:sp>
        <p:nvSpPr>
          <p:cNvPr id="3077" name="Text Box 14">
            <a:extLst>
              <a:ext uri="{FF2B5EF4-FFF2-40B4-BE49-F238E27FC236}">
                <a16:creationId xmlns:a16="http://schemas.microsoft.com/office/drawing/2014/main" id="{2A999DD9-8642-4A06-AC25-E13B9B82E9E1}"/>
              </a:ext>
            </a:extLst>
          </p:cNvPr>
          <p:cNvSpPr txBox="1">
            <a:spLocks noChangeArrowheads="1"/>
          </p:cNvSpPr>
          <p:nvPr/>
        </p:nvSpPr>
        <p:spPr bwMode="auto">
          <a:xfrm>
            <a:off x="389347" y="3008055"/>
            <a:ext cx="19594235" cy="134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2400" b="1" dirty="0">
                <a:latin typeface="Times New Roman" panose="02020603050405020304" pitchFamily="18" charset="0"/>
                <a:cs typeface="Times New Roman" panose="02020603050405020304" pitchFamily="18" charset="0"/>
              </a:rPr>
              <a:t>Vilma </a:t>
            </a:r>
            <a:r>
              <a:rPr lang="lt-LT" sz="2400" b="1" dirty="0" err="1">
                <a:latin typeface="Times New Roman" panose="02020603050405020304" pitchFamily="18" charset="0"/>
                <a:cs typeface="Times New Roman" panose="02020603050405020304" pitchFamily="18" charset="0"/>
              </a:rPr>
              <a:t>Gaidjurgienė</a:t>
            </a:r>
            <a:endParaRPr lang="lt-LT" sz="2400" b="1" dirty="0">
              <a:latin typeface="Times New Roman" panose="02020603050405020304" pitchFamily="18" charset="0"/>
              <a:cs typeface="Times New Roman" panose="02020603050405020304" pitchFamily="18" charset="0"/>
            </a:endParaRPr>
          </a:p>
          <a:p>
            <a:pPr algn="ctr"/>
            <a:r>
              <a:rPr lang="lt-LT" sz="2000" i="1" dirty="0">
                <a:latin typeface="Times New Roman" panose="02020603050405020304" pitchFamily="18" charset="0"/>
                <a:cs typeface="Times New Roman" panose="02020603050405020304" pitchFamily="18" charset="0"/>
              </a:rPr>
              <a:t>Klaipėda </a:t>
            </a:r>
            <a:r>
              <a:rPr lang="en-US" sz="2000" i="1" dirty="0">
                <a:latin typeface="Times New Roman" panose="02020603050405020304" pitchFamily="18" charset="0"/>
                <a:cs typeface="Times New Roman" panose="02020603050405020304" pitchFamily="18" charset="0"/>
              </a:rPr>
              <a:t>University (</a:t>
            </a:r>
            <a:r>
              <a:rPr lang="lt-LT" sz="2000" i="1" dirty="0">
                <a:latin typeface="Times New Roman" panose="02020603050405020304" pitchFamily="18" charset="0"/>
                <a:cs typeface="Times New Roman" panose="02020603050405020304" pitchFamily="18" charset="0"/>
              </a:rPr>
              <a:t>Lithuania</a:t>
            </a:r>
            <a:r>
              <a:rPr lang="en-US" sz="2000" i="1" dirty="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p>
            <a:pPr algn="ctr"/>
            <a:r>
              <a:rPr lang="lt-LT" sz="2000" i="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vilma.gaidjurgiene</a:t>
            </a:r>
            <a:r>
              <a:rPr lang="en-US" sz="2000" i="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t>
            </a:r>
            <a:r>
              <a:rPr lang="en-US" sz="2000" i="1" u="sng" dirty="0" err="1">
                <a:latin typeface="Times New Roman" panose="02020603050405020304" pitchFamily="18" charset="0"/>
                <a:cs typeface="Times New Roman" panose="02020603050405020304" pitchFamily="18" charset="0"/>
              </a:rPr>
              <a:t>ku.lt</a:t>
            </a:r>
            <a:endParaRPr lang="lt-LT" sz="2000" u="sng"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id="{A99B286D-1A52-4876-B90A-4158759A47F5}"/>
              </a:ext>
            </a:extLst>
          </p:cNvPr>
          <p:cNvSpPr>
            <a:spLocks noChangeArrowheads="1"/>
          </p:cNvSpPr>
          <p:nvPr/>
        </p:nvSpPr>
        <p:spPr bwMode="auto">
          <a:xfrm>
            <a:off x="314755" y="2186180"/>
            <a:ext cx="19554894" cy="103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3200" b="1" dirty="0">
                <a:latin typeface="Times New Roman" panose="02020603050405020304" pitchFamily="18" charset="0"/>
                <a:cs typeface="Times New Roman" panose="02020603050405020304" pitchFamily="18" charset="0"/>
              </a:rPr>
              <a:t>USING INFORMATION TECHNOLOGY DURING LITHUANIAN LANGUAGE LESSONS IN PRIMARY SCHOOL GRADES</a:t>
            </a:r>
          </a:p>
        </p:txBody>
      </p:sp>
      <p:sp>
        <p:nvSpPr>
          <p:cNvPr id="21" name="Text Box 11">
            <a:extLst>
              <a:ext uri="{FF2B5EF4-FFF2-40B4-BE49-F238E27FC236}">
                <a16:creationId xmlns:a16="http://schemas.microsoft.com/office/drawing/2014/main" id="{25C75B5F-A662-4817-A1F5-FBA281816E60}"/>
              </a:ext>
            </a:extLst>
          </p:cNvPr>
          <p:cNvSpPr txBox="1">
            <a:spLocks noChangeArrowheads="1"/>
          </p:cNvSpPr>
          <p:nvPr/>
        </p:nvSpPr>
        <p:spPr bwMode="auto">
          <a:xfrm>
            <a:off x="487276" y="24384613"/>
            <a:ext cx="19398376" cy="411292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r>
              <a:rPr lang="lt-LT" sz="2400" dirty="0"/>
              <a:t>   </a:t>
            </a:r>
            <a:r>
              <a:rPr lang="en-GB" sz="2400" dirty="0"/>
              <a:t>Based on the analysis of scientific literature and IT supplies, it is possible to affirm that IT tools, educational websites and application programs facilitate the work of a teacher during Lithuanian language lessons, automates the learning process, modernizes usual learning tools, creates a possibility to individualize and personalize the learning process. Each student can choose the amount of material to study and the pace of learning based on their needs and abilities. There are various smart appliances, educational websites, and application programs that teachers and students have to choose from. The majority of IT applications that are being offered and reviewed are in English, but they are popular and used by teachers, especially in nowadays context. </a:t>
            </a:r>
          </a:p>
          <a:p>
            <a:pPr algn="just"/>
            <a:r>
              <a:rPr lang="lt-LT" sz="2400"/>
              <a:t>   </a:t>
            </a:r>
            <a:r>
              <a:rPr lang="en-GB" sz="2400"/>
              <a:t>IT </a:t>
            </a:r>
            <a:r>
              <a:rPr lang="en-GB" sz="2400" dirty="0"/>
              <a:t>is truly relevant to remote learning, but IT application in Lithuanian language lessons itself does not predetermine better results for primary school students. These results depend on chosen software, features of the application program, and teacher‘s qualification to use them properly.</a:t>
            </a:r>
            <a:endParaRPr lang="en-GB" sz="2400" dirty="0">
              <a:effectLst/>
              <a:ea typeface="Calibri" panose="020F0502020204030204" pitchFamily="34" charset="0"/>
              <a:cs typeface="Helvetica" panose="020B0604020202020204" pitchFamily="34" charset="0"/>
            </a:endParaRPr>
          </a:p>
        </p:txBody>
      </p:sp>
      <p:sp>
        <p:nvSpPr>
          <p:cNvPr id="78" name="Suapvalintas stačiakampis 26">
            <a:extLst>
              <a:ext uri="{FF2B5EF4-FFF2-40B4-BE49-F238E27FC236}">
                <a16:creationId xmlns:a16="http://schemas.microsoft.com/office/drawing/2014/main" id="{F876AE06-B017-4980-ADAE-51B78BE3D0D0}"/>
              </a:ext>
            </a:extLst>
          </p:cNvPr>
          <p:cNvSpPr/>
          <p:nvPr/>
        </p:nvSpPr>
        <p:spPr>
          <a:xfrm>
            <a:off x="10160409" y="10588398"/>
            <a:ext cx="9564565" cy="13685892"/>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just">
              <a:spcAft>
                <a:spcPts val="0"/>
              </a:spcAft>
              <a:tabLst>
                <a:tab pos="540385" algn="l"/>
              </a:tabLst>
            </a:pPr>
            <a:r>
              <a:rPr lang="en-GB" sz="2000" dirty="0">
                <a:latin typeface="Helvetica" pitchFamily="2" charset="0"/>
              </a:rPr>
              <a:t>	</a:t>
            </a:r>
            <a:endParaRPr lang="en-GB" sz="2000" dirty="0">
              <a:effectLst/>
              <a:latin typeface="Helvetica" panose="020B0604020202020204" pitchFamily="34" charset="0"/>
              <a:ea typeface="Calibri" panose="020F0502020204030204" pitchFamily="34" charset="0"/>
              <a:cs typeface="Helvetica" panose="020B0604020202020204" pitchFamily="34" charset="0"/>
            </a:endParaRPr>
          </a:p>
        </p:txBody>
      </p:sp>
      <p:sp>
        <p:nvSpPr>
          <p:cNvPr id="2" name="Rectangle 1">
            <a:extLst>
              <a:ext uri="{FF2B5EF4-FFF2-40B4-BE49-F238E27FC236}">
                <a16:creationId xmlns:a16="http://schemas.microsoft.com/office/drawing/2014/main"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id="{8317B168-E657-47E9-8655-9CC9016513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9486" y="-1589033"/>
            <a:ext cx="8450545" cy="5083726"/>
          </a:xfrm>
          <a:prstGeom prst="rect">
            <a:avLst/>
          </a:prstGeom>
        </p:spPr>
      </p:pic>
      <p:grpSp>
        <p:nvGrpSpPr>
          <p:cNvPr id="9" name="Grupė 8">
            <a:extLst>
              <a:ext uri="{FF2B5EF4-FFF2-40B4-BE49-F238E27FC236}">
                <a16:creationId xmlns:a16="http://schemas.microsoft.com/office/drawing/2014/main"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a16="http://schemas.microsoft.com/office/drawing/2014/main"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id="{41E641C6-D8D7-4848-8C97-A963FE3ABFC9}"/>
              </a:ext>
            </a:extLst>
          </p:cNvPr>
          <p:cNvGrpSpPr/>
          <p:nvPr/>
        </p:nvGrpSpPr>
        <p:grpSpPr>
          <a:xfrm>
            <a:off x="487276" y="23958094"/>
            <a:ext cx="4486554" cy="375429"/>
            <a:chOff x="319088" y="3978399"/>
            <a:chExt cx="3094060" cy="369332"/>
          </a:xfrm>
        </p:grpSpPr>
        <p:sp>
          <p:nvSpPr>
            <p:cNvPr id="49" name="Stačiakampis: suapvalinti kampai 48">
              <a:extLst>
                <a:ext uri="{FF2B5EF4-FFF2-40B4-BE49-F238E27FC236}">
                  <a16:creationId xmlns:a16="http://schemas.microsoft.com/office/drawing/2014/main"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318C2013-CEBB-4C9F-856C-9A6158303F63}"/>
                </a:ext>
              </a:extLst>
            </p:cNvPr>
            <p:cNvSpPr txBox="1"/>
            <p:nvPr/>
          </p:nvSpPr>
          <p:spPr>
            <a:xfrm>
              <a:off x="390548" y="3978399"/>
              <a:ext cx="3022600" cy="363333"/>
            </a:xfrm>
            <a:prstGeom prst="rect">
              <a:avLst/>
            </a:prstGeom>
            <a:noFill/>
          </p:spPr>
          <p:txBody>
            <a:bodyPr wrap="square" rtlCol="0">
              <a:spAutoFit/>
            </a:bodyPr>
            <a:lstStyle/>
            <a:p>
              <a:r>
                <a:rPr lang="en-GB" b="1" dirty="0">
                  <a:solidFill>
                    <a:schemeClr val="bg1"/>
                  </a:solidFill>
                  <a:latin typeface="Space Grotesk Medium"/>
                </a:rPr>
                <a:t> CONCLUSIONS</a:t>
              </a:r>
            </a:p>
          </p:txBody>
        </p:sp>
      </p:grpSp>
      <p:sp>
        <p:nvSpPr>
          <p:cNvPr id="10" name="Rectangle 9">
            <a:extLst>
              <a:ext uri="{FF2B5EF4-FFF2-40B4-BE49-F238E27FC236}">
                <a16:creationId xmlns:a16="http://schemas.microsoft.com/office/drawing/2014/main" id="{3ED6A5D3-8596-4CE1-AA79-2F49887D577C}"/>
              </a:ext>
            </a:extLst>
          </p:cNvPr>
          <p:cNvSpPr/>
          <p:nvPr/>
        </p:nvSpPr>
        <p:spPr>
          <a:xfrm>
            <a:off x="10430910" y="10646404"/>
            <a:ext cx="2164375" cy="461665"/>
          </a:xfrm>
          <a:prstGeom prst="rect">
            <a:avLst/>
          </a:prstGeom>
        </p:spPr>
        <p:txBody>
          <a:bodyPr wrap="none">
            <a:spAutoFit/>
          </a:bodyPr>
          <a:lstStyle/>
          <a:p>
            <a:r>
              <a:rPr lang="en-US" sz="2400" b="1" dirty="0">
                <a:ea typeface="Calibri" panose="020F0502020204030204" pitchFamily="34" charset="0"/>
                <a:cs typeface="Helvetica" panose="020B0604020202020204" pitchFamily="34" charset="0"/>
              </a:rPr>
              <a:t>Main findings</a:t>
            </a:r>
            <a:endParaRPr lang="lt-LT" sz="2400" b="1" dirty="0">
              <a:cs typeface="Helvetica" panose="020B0604020202020204" pitchFamily="34" charset="0"/>
            </a:endParaRPr>
          </a:p>
        </p:txBody>
      </p:sp>
      <p:sp>
        <p:nvSpPr>
          <p:cNvPr id="13" name="Rectangle 12">
            <a:extLst>
              <a:ext uri="{FF2B5EF4-FFF2-40B4-BE49-F238E27FC236}">
                <a16:creationId xmlns:a16="http://schemas.microsoft.com/office/drawing/2014/main" id="{11E15AF9-DF1A-40F1-9388-E7DC97223854}"/>
              </a:ext>
            </a:extLst>
          </p:cNvPr>
          <p:cNvSpPr/>
          <p:nvPr/>
        </p:nvSpPr>
        <p:spPr>
          <a:xfrm>
            <a:off x="696224" y="10725644"/>
            <a:ext cx="8750577" cy="461665"/>
          </a:xfrm>
          <a:prstGeom prst="rect">
            <a:avLst/>
          </a:prstGeom>
        </p:spPr>
        <p:txBody>
          <a:bodyPr wrap="square">
            <a:spAutoFit/>
          </a:bodyPr>
          <a:lstStyle/>
          <a:p>
            <a:r>
              <a:rPr lang="en-GB" sz="2400" b="1" dirty="0"/>
              <a:t>Theoretical background</a:t>
            </a:r>
            <a:endParaRPr lang="en-US" sz="2400" dirty="0"/>
          </a:p>
        </p:txBody>
      </p:sp>
      <p:sp>
        <p:nvSpPr>
          <p:cNvPr id="5" name="Rectangle 4">
            <a:extLst>
              <a:ext uri="{FF2B5EF4-FFF2-40B4-BE49-F238E27FC236}">
                <a16:creationId xmlns:a16="http://schemas.microsoft.com/office/drawing/2014/main" id="{74D3690C-4D51-1B4F-83FA-FCD8E88FD692}"/>
              </a:ext>
            </a:extLst>
          </p:cNvPr>
          <p:cNvSpPr/>
          <p:nvPr/>
        </p:nvSpPr>
        <p:spPr>
          <a:xfrm>
            <a:off x="10260789" y="11166075"/>
            <a:ext cx="9357695" cy="13354105"/>
          </a:xfrm>
          <a:prstGeom prst="rect">
            <a:avLst/>
          </a:prstGeom>
        </p:spPr>
        <p:txBody>
          <a:bodyPr wrap="square">
            <a:spAutoFit/>
          </a:bodyPr>
          <a:lstStyle/>
          <a:p>
            <a:pPr algn="just">
              <a:lnSpc>
                <a:spcPct val="107000"/>
              </a:lnSpc>
              <a:spcAft>
                <a:spcPts val="800"/>
              </a:spcAft>
              <a:tabLst>
                <a:tab pos="540385" algn="l"/>
              </a:tabLst>
            </a:pPr>
            <a:r>
              <a:rPr lang="lt-LT" sz="2000" dirty="0">
                <a:latin typeface="Helvetica" pitchFamily="2" charset="0"/>
                <a:ea typeface="Calibri" panose="020F0502020204030204" pitchFamily="34" charset="0"/>
                <a:cs typeface="Times New Roman" panose="02020603050405020304" pitchFamily="18" charset="0"/>
              </a:rPr>
              <a:t>   </a:t>
            </a:r>
            <a:r>
              <a:rPr lang="en-GB" sz="2000" dirty="0">
                <a:latin typeface="Helvetica" pitchFamily="2" charset="0"/>
                <a:ea typeface="Calibri" panose="020F0502020204030204" pitchFamily="34" charset="0"/>
                <a:cs typeface="Times New Roman" panose="02020603050405020304" pitchFamily="18" charset="0"/>
              </a:rPr>
              <a:t>IT in Lithuanian language lessons can be used for gaining information, demonstration, skill formation and development, knowledge and skill verification, and for creative work preparation purposes. Some of the Lithuanian language application programs are already being developed, helping study the Lithuanian language not only at school but in a remote way as well:</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Mobile application „</a:t>
            </a:r>
            <a:r>
              <a:rPr lang="en-GB" sz="2000" i="1" dirty="0" err="1">
                <a:latin typeface="Helvetica" pitchFamily="2" charset="0"/>
                <a:ea typeface="Calibri" panose="020F0502020204030204" pitchFamily="34" charset="0"/>
                <a:cs typeface="Times New Roman" panose="02020603050405020304" pitchFamily="18" charset="0"/>
              </a:rPr>
              <a:t>Mokausi</a:t>
            </a:r>
            <a:r>
              <a:rPr lang="en-GB" sz="2000" i="1" dirty="0">
                <a:latin typeface="Helvetica" pitchFamily="2" charset="0"/>
                <a:ea typeface="Calibri" panose="020F0502020204030204" pitchFamily="34" charset="0"/>
                <a:cs typeface="Times New Roman" panose="02020603050405020304" pitchFamily="18" charset="0"/>
              </a:rPr>
              <a:t> ABC</a:t>
            </a:r>
            <a:r>
              <a:rPr lang="en-GB" sz="2000" dirty="0">
                <a:latin typeface="Helvetica" pitchFamily="2" charset="0"/>
                <a:ea typeface="Calibri" panose="020F0502020204030204" pitchFamily="34" charset="0"/>
                <a:cs typeface="Times New Roman" panose="02020603050405020304" pitchFamily="18" charset="0"/>
              </a:rPr>
              <a:t>".</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Mobile application: „</a:t>
            </a:r>
            <a:r>
              <a:rPr lang="en-GB" sz="2000" i="1" dirty="0" err="1">
                <a:latin typeface="Helvetica" pitchFamily="2" charset="0"/>
                <a:ea typeface="Calibri" panose="020F0502020204030204" pitchFamily="34" charset="0"/>
                <a:cs typeface="Times New Roman" panose="02020603050405020304" pitchFamily="18" charset="0"/>
              </a:rPr>
              <a:t>Įsidėmėtinos</a:t>
            </a:r>
            <a:r>
              <a:rPr lang="en-GB" sz="2000" i="1" dirty="0">
                <a:latin typeface="Helvetica" pitchFamily="2" charset="0"/>
                <a:ea typeface="Calibri" panose="020F0502020204030204" pitchFamily="34" charset="0"/>
                <a:cs typeface="Times New Roman" panose="02020603050405020304" pitchFamily="18" charset="0"/>
              </a:rPr>
              <a:t> </a:t>
            </a:r>
            <a:r>
              <a:rPr lang="en-GB" sz="2000" i="1" dirty="0" err="1">
                <a:latin typeface="Helvetica" pitchFamily="2" charset="0"/>
                <a:ea typeface="Calibri" panose="020F0502020204030204" pitchFamily="34" charset="0"/>
                <a:cs typeface="Times New Roman" panose="02020603050405020304" pitchFamily="18" charset="0"/>
              </a:rPr>
              <a:t>rašybos</a:t>
            </a:r>
            <a:r>
              <a:rPr lang="en-GB" sz="2000" i="1" dirty="0">
                <a:latin typeface="Helvetica" pitchFamily="2" charset="0"/>
                <a:ea typeface="Calibri" panose="020F0502020204030204" pitchFamily="34" charset="0"/>
                <a:cs typeface="Times New Roman" panose="02020603050405020304" pitchFamily="18" charset="0"/>
              </a:rPr>
              <a:t> </a:t>
            </a:r>
            <a:r>
              <a:rPr lang="en-GB" sz="2000" i="1" dirty="0" err="1">
                <a:latin typeface="Helvetica" pitchFamily="2" charset="0"/>
                <a:ea typeface="Calibri" panose="020F0502020204030204" pitchFamily="34" charset="0"/>
                <a:cs typeface="Times New Roman" panose="02020603050405020304" pitchFamily="18" charset="0"/>
              </a:rPr>
              <a:t>lietuvių</a:t>
            </a:r>
            <a:r>
              <a:rPr lang="en-GB" sz="2000" i="1" dirty="0">
                <a:latin typeface="Helvetica" pitchFamily="2" charset="0"/>
                <a:ea typeface="Calibri" panose="020F0502020204030204" pitchFamily="34" charset="0"/>
                <a:cs typeface="Times New Roman" panose="02020603050405020304" pitchFamily="18" charset="0"/>
              </a:rPr>
              <a:t> </a:t>
            </a:r>
            <a:r>
              <a:rPr lang="en-GB" sz="2000" i="1" dirty="0" err="1">
                <a:latin typeface="Helvetica" pitchFamily="2" charset="0"/>
                <a:ea typeface="Calibri" panose="020F0502020204030204" pitchFamily="34" charset="0"/>
                <a:cs typeface="Times New Roman" panose="02020603050405020304" pitchFamily="18" charset="0"/>
              </a:rPr>
              <a:t>kalbos</a:t>
            </a:r>
            <a:r>
              <a:rPr lang="en-GB" sz="2000" i="1" dirty="0">
                <a:latin typeface="Helvetica" pitchFamily="2" charset="0"/>
                <a:ea typeface="Calibri" panose="020F0502020204030204" pitchFamily="34" charset="0"/>
                <a:cs typeface="Times New Roman" panose="02020603050405020304" pitchFamily="18" charset="0"/>
              </a:rPr>
              <a:t> </a:t>
            </a:r>
            <a:r>
              <a:rPr lang="en-GB" sz="2000" i="1" dirty="0" err="1">
                <a:latin typeface="Helvetica" pitchFamily="2" charset="0"/>
                <a:ea typeface="Calibri" panose="020F0502020204030204" pitchFamily="34" charset="0"/>
                <a:cs typeface="Times New Roman" panose="02020603050405020304" pitchFamily="18" charset="0"/>
              </a:rPr>
              <a:t>žodžiai</a:t>
            </a:r>
            <a:r>
              <a:rPr lang="en-GB" sz="2000" dirty="0">
                <a:latin typeface="Helvetica" pitchFamily="2" charset="0"/>
                <a:ea typeface="Calibri" panose="020F0502020204030204" pitchFamily="34" charset="0"/>
                <a:cs typeface="Times New Roman" panose="02020603050405020304" pitchFamily="18" charset="0"/>
              </a:rPr>
              <a:t>" helps to revise words of </a:t>
            </a:r>
            <a:r>
              <a:rPr lang="en-GB" sz="2000" dirty="0" err="1">
                <a:latin typeface="Helvetica" pitchFamily="2" charset="0"/>
                <a:ea typeface="Calibri" panose="020F0502020204030204" pitchFamily="34" charset="0"/>
                <a:cs typeface="Times New Roman" panose="02020603050405020304" pitchFamily="18" charset="0"/>
              </a:rPr>
              <a:t>memorizable</a:t>
            </a:r>
            <a:r>
              <a:rPr lang="en-GB" sz="2000" dirty="0">
                <a:latin typeface="Helvetica" pitchFamily="2" charset="0"/>
                <a:ea typeface="Calibri" panose="020F0502020204030204" pitchFamily="34" charset="0"/>
                <a:cs typeface="Times New Roman" panose="02020603050405020304" pitchFamily="18" charset="0"/>
              </a:rPr>
              <a:t> spelling that are commonly written with mistakes. </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Interactive educational game </a:t>
            </a:r>
            <a:r>
              <a:rPr lang="en-GB" sz="2000" i="1" u="sng" dirty="0">
                <a:latin typeface="Helvetica" pitchFamily="2"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http://knygoskelias.kvb.lt/</a:t>
            </a:r>
            <a:r>
              <a:rPr lang="en-GB" sz="2000" dirty="0">
                <a:latin typeface="Helvetica" pitchFamily="2" charset="0"/>
                <a:ea typeface="Calibri" panose="020F0502020204030204" pitchFamily="34" charset="0"/>
                <a:cs typeface="Times New Roman" panose="02020603050405020304" pitchFamily="18" charset="0"/>
              </a:rPr>
              <a:t>.</a:t>
            </a:r>
          </a:p>
          <a:p>
            <a:pPr marL="342900" lvl="0" indent="-342900" algn="just">
              <a:lnSpc>
                <a:spcPct val="106000"/>
              </a:lnSpc>
              <a:spcAft>
                <a:spcPts val="800"/>
              </a:spcAft>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Mobile application – interactive fairy-tale „</a:t>
            </a:r>
            <a:r>
              <a:rPr lang="en-GB" sz="2000" i="1" dirty="0" err="1">
                <a:latin typeface="Helvetica" pitchFamily="2" charset="0"/>
                <a:ea typeface="Calibri" panose="020F0502020204030204" pitchFamily="34" charset="0"/>
                <a:cs typeface="Times New Roman" panose="02020603050405020304" pitchFamily="18" charset="0"/>
              </a:rPr>
              <a:t>Sliekas</a:t>
            </a:r>
            <a:r>
              <a:rPr lang="en-GB" sz="2000" i="1" dirty="0">
                <a:latin typeface="Helvetica" pitchFamily="2" charset="0"/>
                <a:ea typeface="Calibri" panose="020F0502020204030204" pitchFamily="34" charset="0"/>
                <a:cs typeface="Times New Roman" panose="02020603050405020304" pitchFamily="18" charset="0"/>
              </a:rPr>
              <a:t> </a:t>
            </a:r>
            <a:r>
              <a:rPr lang="en-GB" sz="2000" i="1" dirty="0" err="1">
                <a:latin typeface="Helvetica" pitchFamily="2" charset="0"/>
                <a:ea typeface="Calibri" panose="020F0502020204030204" pitchFamily="34" charset="0"/>
                <a:cs typeface="Times New Roman" panose="02020603050405020304" pitchFamily="18" charset="0"/>
              </a:rPr>
              <a:t>bevardis</a:t>
            </a:r>
            <a:r>
              <a:rPr lang="en-GB" sz="2000" dirty="0">
                <a:latin typeface="Helvetica" pitchFamily="2" charset="0"/>
                <a:ea typeface="Calibri" panose="020F0502020204030204" pitchFamily="34" charset="0"/>
                <a:cs typeface="Times New Roman" panose="02020603050405020304" pitchFamily="18" charset="0"/>
              </a:rPr>
              <a:t>".</a:t>
            </a:r>
          </a:p>
          <a:p>
            <a:pPr algn="just">
              <a:lnSpc>
                <a:spcPct val="107000"/>
              </a:lnSpc>
              <a:spcAft>
                <a:spcPts val="800"/>
              </a:spcAft>
              <a:tabLst>
                <a:tab pos="540385" algn="l"/>
              </a:tabLst>
            </a:pPr>
            <a:r>
              <a:rPr lang="lt-LT" sz="2000" dirty="0">
                <a:latin typeface="Helvetica" pitchFamily="2" charset="0"/>
                <a:ea typeface="Calibri" panose="020F0502020204030204" pitchFamily="34" charset="0"/>
                <a:cs typeface="Times New Roman" panose="02020603050405020304" pitchFamily="18" charset="0"/>
              </a:rPr>
              <a:t>   </a:t>
            </a:r>
            <a:r>
              <a:rPr lang="en-GB" sz="2000" dirty="0">
                <a:latin typeface="Helvetica" pitchFamily="2" charset="0"/>
                <a:ea typeface="Calibri" panose="020F0502020204030204" pitchFamily="34" charset="0"/>
                <a:cs typeface="Times New Roman" panose="02020603050405020304" pitchFamily="18" charset="0"/>
              </a:rPr>
              <a:t>However, the majority of educational websites and application programs, that are being used by primary school teachers in Lithuanian language lessons are in English. The most popular and most used ones are:</a:t>
            </a:r>
          </a:p>
          <a:p>
            <a:pPr marL="342900" lvl="0" indent="-342900" algn="just">
              <a:lnSpc>
                <a:spcPct val="106000"/>
              </a:lnSpc>
              <a:buFont typeface="+mj-lt"/>
              <a:buAutoNum type="arabicPeriod"/>
              <a:tabLst>
                <a:tab pos="540385" algn="l"/>
              </a:tabLst>
            </a:pPr>
            <a:r>
              <a:rPr lang="en-GB" sz="2000" i="1" u="sng" dirty="0">
                <a:latin typeface="Helvetica" pitchFamily="2"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https://www.mindmaps.app/</a:t>
            </a:r>
            <a:r>
              <a:rPr lang="en-GB" sz="2000" i="1" dirty="0">
                <a:latin typeface="Helvetica" pitchFamily="2" charset="0"/>
                <a:ea typeface="Calibri" panose="020F0502020204030204" pitchFamily="34" charset="0"/>
                <a:cs typeface="Times New Roman" panose="02020603050405020304" pitchFamily="18" charset="0"/>
              </a:rPr>
              <a:t> </a:t>
            </a:r>
            <a:r>
              <a:rPr lang="en-GB" sz="2000" dirty="0">
                <a:latin typeface="Helvetica" pitchFamily="2" charset="0"/>
                <a:ea typeface="Calibri" panose="020F0502020204030204" pitchFamily="34" charset="0"/>
                <a:cs typeface="Times New Roman" panose="02020603050405020304" pitchFamily="18" charset="0"/>
              </a:rPr>
              <a:t>and </a:t>
            </a:r>
            <a:r>
              <a:rPr lang="en-GB" sz="2000" i="1" u="sng" dirty="0">
                <a:latin typeface="Helvetica" pitchFamily="2"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https://coggle.it/</a:t>
            </a:r>
            <a:r>
              <a:rPr lang="en-GB" sz="2000" dirty="0">
                <a:latin typeface="Helvetica" pitchFamily="2" charset="0"/>
                <a:ea typeface="Calibri" panose="020F0502020204030204" pitchFamily="34" charset="0"/>
                <a:cs typeface="Times New Roman" panose="02020603050405020304" pitchFamily="18" charset="0"/>
              </a:rPr>
              <a:t> are tools used to create mind maps.</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Website </a:t>
            </a:r>
            <a:r>
              <a:rPr lang="en-GB" sz="2000" i="1" u="sng" dirty="0">
                <a:latin typeface="Helvetica" pitchFamily="2"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https://wordart.com/</a:t>
            </a:r>
            <a:r>
              <a:rPr lang="en-GB" sz="2000" i="1" dirty="0">
                <a:latin typeface="Helvetica" pitchFamily="2" charset="0"/>
                <a:ea typeface="Calibri" panose="020F0502020204030204" pitchFamily="34" charset="0"/>
                <a:cs typeface="Times New Roman" panose="02020603050405020304" pitchFamily="18" charset="0"/>
              </a:rPr>
              <a:t> </a:t>
            </a:r>
            <a:r>
              <a:rPr lang="en-GB" sz="2000" dirty="0">
                <a:latin typeface="Helvetica" pitchFamily="2" charset="0"/>
                <a:ea typeface="Calibri" panose="020F0502020204030204" pitchFamily="34" charset="0"/>
                <a:cs typeface="Times New Roman" panose="02020603050405020304" pitchFamily="18" charset="0"/>
              </a:rPr>
              <a:t>allows creating various word clouds, e.g. nouns, synonyms, etc.</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Text reading, poem recitation, narration can be saved and sent by the student to the teacher using the </a:t>
            </a:r>
            <a:r>
              <a:rPr lang="en-GB" sz="2000" i="1" u="sng" dirty="0">
                <a:latin typeface="Helvetica" pitchFamily="2"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https://vocaroo.com/</a:t>
            </a:r>
            <a:r>
              <a:rPr lang="en-GB" sz="2000" dirty="0">
                <a:latin typeface="Helvetica" pitchFamily="2" charset="0"/>
                <a:ea typeface="Calibri" panose="020F0502020204030204" pitchFamily="34" charset="0"/>
                <a:cs typeface="Times New Roman" panose="02020603050405020304" pitchFamily="18" charset="0"/>
              </a:rPr>
              <a:t>.</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Using </a:t>
            </a:r>
            <a:r>
              <a:rPr lang="en-GB" sz="2000" i="1" u="sng" dirty="0">
                <a:latin typeface="Helvetica" pitchFamily="2"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https://www.storyjumper.com/</a:t>
            </a:r>
            <a:r>
              <a:rPr lang="en-GB" sz="2000" dirty="0">
                <a:latin typeface="Helvetica" pitchFamily="2" charset="0"/>
                <a:ea typeface="Calibri" panose="020F0502020204030204" pitchFamily="34" charset="0"/>
                <a:cs typeface="Times New Roman" panose="02020603050405020304" pitchFamily="18" charset="0"/>
              </a:rPr>
              <a:t>, </a:t>
            </a:r>
            <a:r>
              <a:rPr lang="en-GB" sz="2000" i="1" u="sng" dirty="0">
                <a:latin typeface="Helvetica" pitchFamily="2"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https://storybird.com/</a:t>
            </a:r>
            <a:r>
              <a:rPr lang="en-GB" sz="2000" dirty="0">
                <a:latin typeface="Helvetica" pitchFamily="2" charset="0"/>
                <a:ea typeface="Calibri" panose="020F0502020204030204" pitchFamily="34" charset="0"/>
                <a:cs typeface="Times New Roman" panose="02020603050405020304" pitchFamily="18" charset="0"/>
              </a:rPr>
              <a:t> and </a:t>
            </a:r>
            <a:r>
              <a:rPr lang="en-GB" sz="2000" i="1" u="sng" dirty="0">
                <a:latin typeface="Helvetica" pitchFamily="2" charset="0"/>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https://bookcreator.com/</a:t>
            </a:r>
            <a:r>
              <a:rPr lang="en-GB" sz="2000" dirty="0">
                <a:latin typeface="Helvetica" pitchFamily="2" charset="0"/>
                <a:ea typeface="Calibri" panose="020F0502020204030204" pitchFamily="34" charset="0"/>
                <a:cs typeface="Times New Roman" panose="02020603050405020304" pitchFamily="18" charset="0"/>
              </a:rPr>
              <a:t> tools, students can create virtual books based on their written work.</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Website </a:t>
            </a:r>
            <a:r>
              <a:rPr lang="en-GB" sz="2000" i="1" u="sng" dirty="0">
                <a:latin typeface="Helvetica" pitchFamily="2" charset="0"/>
                <a:ea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https://www.utellstory.com/</a:t>
            </a:r>
            <a:r>
              <a:rPr lang="en-GB" sz="2000" dirty="0">
                <a:latin typeface="Helvetica" pitchFamily="2" charset="0"/>
                <a:ea typeface="Calibri" panose="020F0502020204030204" pitchFamily="34" charset="0"/>
                <a:cs typeface="Times New Roman" panose="02020603050405020304" pitchFamily="18" charset="0"/>
              </a:rPr>
              <a:t> creates stories with sound recordings.</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Comic books are created in </a:t>
            </a:r>
            <a:r>
              <a:rPr lang="en-GB" sz="2000" i="1" u="sng" dirty="0">
                <a:latin typeface="Helvetica" pitchFamily="2"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https://www.pixton.com/</a:t>
            </a:r>
            <a:r>
              <a:rPr lang="en-GB" sz="2000" dirty="0">
                <a:latin typeface="Helvetica" pitchFamily="2" charset="0"/>
                <a:ea typeface="Calibri" panose="020F0502020204030204" pitchFamily="34" charset="0"/>
                <a:cs typeface="Times New Roman" panose="02020603050405020304" pitchFamily="18" charset="0"/>
              </a:rPr>
              <a:t> and </a:t>
            </a:r>
            <a:r>
              <a:rPr lang="en-GB" sz="2000" i="1" u="sng" dirty="0">
                <a:latin typeface="Helvetica" pitchFamily="2" charset="0"/>
                <a:ea typeface="Calibri" panose="020F0502020204030204" pitchFamily="34" charset="0"/>
                <a:cs typeface="Times New Roman" panose="02020603050405020304" pitchFamily="18" charset="0"/>
                <a:hlinkClick r:id="rId15">
                  <a:extLst>
                    <a:ext uri="{A12FA001-AC4F-418D-AE19-62706E023703}">
                      <ahyp:hlinkClr xmlns:ahyp="http://schemas.microsoft.com/office/drawing/2018/hyperlinkcolor" val="tx"/>
                    </a:ext>
                  </a:extLst>
                </a:hlinkClick>
              </a:rPr>
              <a:t>https://www.storyboardthat.com/</a:t>
            </a:r>
            <a:r>
              <a:rPr lang="en-GB" sz="2000" u="sng" dirty="0">
                <a:latin typeface="Helvetica" pitchFamily="2" charset="0"/>
                <a:ea typeface="Calibri" panose="020F0502020204030204" pitchFamily="34" charset="0"/>
                <a:cs typeface="Times New Roman" panose="02020603050405020304" pitchFamily="18" charset="0"/>
              </a:rPr>
              <a:t> </a:t>
            </a:r>
            <a:r>
              <a:rPr lang="en-GB" sz="2000" dirty="0">
                <a:latin typeface="Helvetica" pitchFamily="2" charset="0"/>
                <a:ea typeface="Calibri" panose="020F0502020204030204" pitchFamily="34" charset="0"/>
                <a:cs typeface="Times New Roman" panose="02020603050405020304" pitchFamily="18" charset="0"/>
              </a:rPr>
              <a:t>websites.</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Websites </a:t>
            </a:r>
            <a:r>
              <a:rPr lang="en-GB" sz="2000" i="1" u="sng" dirty="0">
                <a:latin typeface="Helvetica" pitchFamily="2" charset="0"/>
                <a:ea typeface="Calibri" panose="020F0502020204030204" pitchFamily="34" charset="0"/>
                <a:cs typeface="Times New Roman" panose="02020603050405020304" pitchFamily="18" charset="0"/>
                <a:hlinkClick r:id="rId16">
                  <a:extLst>
                    <a:ext uri="{A12FA001-AC4F-418D-AE19-62706E023703}">
                      <ahyp:hlinkClr xmlns:ahyp="http://schemas.microsoft.com/office/drawing/2018/hyperlinkcolor" val="tx"/>
                    </a:ext>
                  </a:extLst>
                </a:hlinkClick>
              </a:rPr>
              <a:t>https://learningapps.org/</a:t>
            </a:r>
            <a:r>
              <a:rPr lang="en-GB" sz="2000" i="1" dirty="0">
                <a:latin typeface="Helvetica" pitchFamily="2" charset="0"/>
                <a:ea typeface="Calibri" panose="020F0502020204030204" pitchFamily="34" charset="0"/>
                <a:cs typeface="Times New Roman" panose="02020603050405020304" pitchFamily="18" charset="0"/>
              </a:rPr>
              <a:t>, </a:t>
            </a:r>
            <a:r>
              <a:rPr lang="en-GB" sz="2000" i="1" u="sng" dirty="0">
                <a:latin typeface="Helvetica" pitchFamily="2" charset="0"/>
                <a:ea typeface="Calibri" panose="020F050202020403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https://wordwall.net/</a:t>
            </a:r>
            <a:r>
              <a:rPr lang="en-GB" sz="2000" i="1" dirty="0">
                <a:latin typeface="Helvetica" pitchFamily="2" charset="0"/>
                <a:ea typeface="Calibri" panose="020F0502020204030204" pitchFamily="34" charset="0"/>
                <a:cs typeface="Times New Roman" panose="02020603050405020304" pitchFamily="18" charset="0"/>
              </a:rPr>
              <a:t>, </a:t>
            </a:r>
            <a:r>
              <a:rPr lang="en-GB" sz="2000" i="1" u="sng" dirty="0">
                <a:latin typeface="Helvetica" pitchFamily="2" charset="0"/>
                <a:ea typeface="Calibri" panose="020F0502020204030204" pitchFamily="34" charset="0"/>
                <a:cs typeface="Times New Roman" panose="02020603050405020304" pitchFamily="18" charset="0"/>
                <a:hlinkClick r:id="rId18">
                  <a:extLst>
                    <a:ext uri="{A12FA001-AC4F-418D-AE19-62706E023703}">
                      <ahyp:hlinkClr xmlns:ahyp="http://schemas.microsoft.com/office/drawing/2018/hyperlinkcolor" val="tx"/>
                    </a:ext>
                  </a:extLst>
                </a:hlinkClick>
              </a:rPr>
              <a:t>https://app.wizer.me/</a:t>
            </a:r>
            <a:r>
              <a:rPr lang="en-GB" sz="2000" dirty="0">
                <a:latin typeface="Helvetica" pitchFamily="2" charset="0"/>
                <a:ea typeface="Calibri" panose="020F0502020204030204" pitchFamily="34" charset="0"/>
                <a:cs typeface="Times New Roman" panose="02020603050405020304" pitchFamily="18" charset="0"/>
              </a:rPr>
              <a:t> allow to create interactive individual and team tasks for various Lithuanian language lesson purposes and for achieving related aims.</a:t>
            </a:r>
          </a:p>
          <a:p>
            <a:pPr marL="342900" lvl="0" indent="-342900" algn="just">
              <a:lnSpc>
                <a:spcPct val="106000"/>
              </a:lnSpc>
              <a:buFont typeface="+mj-lt"/>
              <a:buAutoNum type="arabicPeriod"/>
              <a:tabLst>
                <a:tab pos="540385" algn="l"/>
              </a:tabLst>
            </a:pPr>
            <a:r>
              <a:rPr lang="en-GB" sz="2000" dirty="0">
                <a:latin typeface="Helvetica" pitchFamily="2" charset="0"/>
                <a:ea typeface="Calibri" panose="020F0502020204030204" pitchFamily="34" charset="0"/>
                <a:cs typeface="Times New Roman" panose="02020603050405020304" pitchFamily="18" charset="0"/>
              </a:rPr>
              <a:t> </a:t>
            </a:r>
            <a:r>
              <a:rPr lang="en-GB" sz="2000" i="1" u="sng" dirty="0">
                <a:latin typeface="Helvetica" pitchFamily="2" charset="0"/>
                <a:ea typeface="Calibri" panose="020F0502020204030204" pitchFamily="34" charset="0"/>
                <a:cs typeface="Times New Roman" panose="02020603050405020304" pitchFamily="18" charset="0"/>
                <a:hlinkClick r:id="rId19">
                  <a:extLst>
                    <a:ext uri="{A12FA001-AC4F-418D-AE19-62706E023703}">
                      <ahyp:hlinkClr xmlns:ahyp="http://schemas.microsoft.com/office/drawing/2018/hyperlinkcolor" val="tx"/>
                    </a:ext>
                  </a:extLst>
                </a:hlinkClick>
              </a:rPr>
              <a:t>https://kahoot.com/schools-u/</a:t>
            </a:r>
            <a:r>
              <a:rPr lang="en-GB" sz="2000" dirty="0">
                <a:latin typeface="Helvetica" pitchFamily="2" charset="0"/>
                <a:ea typeface="Calibri" panose="020F0502020204030204" pitchFamily="34" charset="0"/>
                <a:cs typeface="Times New Roman" panose="02020603050405020304" pitchFamily="18" charset="0"/>
              </a:rPr>
              <a:t> is a tool that helps organize the Lithuanian language questionnaires and quizzes. </a:t>
            </a:r>
          </a:p>
          <a:p>
            <a:pPr marL="342900" lvl="0" indent="-342900" algn="just">
              <a:lnSpc>
                <a:spcPct val="106000"/>
              </a:lnSpc>
              <a:buFont typeface="+mj-lt"/>
              <a:buAutoNum type="arabicPeriod"/>
              <a:tabLst>
                <a:tab pos="540385" algn="l"/>
              </a:tabLst>
            </a:pPr>
            <a:r>
              <a:rPr lang="en-GB" sz="2000" i="1" u="sng" dirty="0">
                <a:latin typeface="Helvetica" pitchFamily="2" charset="0"/>
                <a:ea typeface="Calibri" panose="020F0502020204030204" pitchFamily="34" charset="0"/>
                <a:cs typeface="Times New Roman" panose="02020603050405020304" pitchFamily="18" charset="0"/>
                <a:hlinkClick r:id="rId20">
                  <a:extLst>
                    <a:ext uri="{A12FA001-AC4F-418D-AE19-62706E023703}">
                      <ahyp:hlinkClr xmlns:ahyp="http://schemas.microsoft.com/office/drawing/2018/hyperlinkcolor" val="tx"/>
                    </a:ext>
                  </a:extLst>
                </a:hlinkClick>
              </a:rPr>
              <a:t>https://www.mentimeter.com/</a:t>
            </a:r>
            <a:r>
              <a:rPr lang="en-GB" sz="2000" dirty="0">
                <a:latin typeface="Helvetica" pitchFamily="2" charset="0"/>
                <a:ea typeface="Calibri" panose="020F0502020204030204" pitchFamily="34" charset="0"/>
                <a:cs typeface="Times New Roman" panose="02020603050405020304" pitchFamily="18" charset="0"/>
              </a:rPr>
              <a:t> is used to organize questionnaires and self-evaluation.</a:t>
            </a:r>
          </a:p>
          <a:p>
            <a:pPr marL="342900" lvl="0" indent="-342900" algn="just">
              <a:lnSpc>
                <a:spcPct val="106000"/>
              </a:lnSpc>
              <a:spcAft>
                <a:spcPts val="800"/>
              </a:spcAft>
              <a:buFont typeface="+mj-lt"/>
              <a:buAutoNum type="arabicPeriod"/>
              <a:tabLst>
                <a:tab pos="630555" algn="l"/>
              </a:tabLst>
            </a:pPr>
            <a:r>
              <a:rPr lang="en-GB" sz="2000" dirty="0">
                <a:latin typeface="Helvetica" pitchFamily="2" charset="0"/>
                <a:ea typeface="Calibri" panose="020F0502020204030204" pitchFamily="34" charset="0"/>
                <a:cs typeface="Times New Roman" panose="02020603050405020304" pitchFamily="18" charset="0"/>
              </a:rPr>
              <a:t>Tool „</a:t>
            </a:r>
            <a:r>
              <a:rPr lang="en-GB" sz="2000" i="1" dirty="0">
                <a:latin typeface="Helvetica" pitchFamily="2" charset="0"/>
                <a:ea typeface="Calibri" panose="020F0502020204030204" pitchFamily="34" charset="0"/>
                <a:cs typeface="Times New Roman" panose="02020603050405020304" pitchFamily="18" charset="0"/>
              </a:rPr>
              <a:t>Wheel</a:t>
            </a:r>
            <a:r>
              <a:rPr lang="en-GB" sz="2000" dirty="0">
                <a:latin typeface="Helvetica" pitchFamily="2" charset="0"/>
                <a:ea typeface="Calibri" panose="020F0502020204030204" pitchFamily="34" charset="0"/>
                <a:cs typeface="Times New Roman" panose="02020603050405020304" pitchFamily="18" charset="0"/>
              </a:rPr>
              <a:t>" </a:t>
            </a:r>
            <a:r>
              <a:rPr lang="en-GB" sz="2000" i="1" dirty="0">
                <a:latin typeface="Helvetica" pitchFamily="2" charset="0"/>
                <a:ea typeface="Calibri" panose="020F0502020204030204" pitchFamily="34" charset="0"/>
                <a:cs typeface="Times New Roman" panose="02020603050405020304" pitchFamily="18" charset="0"/>
              </a:rPr>
              <a:t>(</a:t>
            </a:r>
            <a:r>
              <a:rPr lang="en-GB" sz="2000" i="1" u="sng" dirty="0">
                <a:latin typeface="Helvetica" pitchFamily="2" charset="0"/>
                <a:ea typeface="Calibri" panose="020F0502020204030204" pitchFamily="34" charset="0"/>
                <a:cs typeface="Times New Roman" panose="02020603050405020304" pitchFamily="18" charset="0"/>
                <a:hlinkClick r:id="rId21">
                  <a:extLst>
                    <a:ext uri="{A12FA001-AC4F-418D-AE19-62706E023703}">
                      <ahyp:hlinkClr xmlns:ahyp="http://schemas.microsoft.com/office/drawing/2018/hyperlinkcolor" val="tx"/>
                    </a:ext>
                  </a:extLst>
                </a:hlinkClick>
              </a:rPr>
              <a:t>https://wheelofnames.com/</a:t>
            </a:r>
            <a:r>
              <a:rPr lang="en-GB" sz="2000" i="1" dirty="0">
                <a:latin typeface="Helvetica" pitchFamily="2" charset="0"/>
                <a:ea typeface="Calibri" panose="020F0502020204030204" pitchFamily="34" charset="0"/>
                <a:cs typeface="Times New Roman" panose="02020603050405020304" pitchFamily="18" charset="0"/>
              </a:rPr>
              <a:t>)</a:t>
            </a:r>
            <a:r>
              <a:rPr lang="en-GB" sz="2000" dirty="0">
                <a:latin typeface="Helvetica" pitchFamily="2" charset="0"/>
                <a:ea typeface="Calibri" panose="020F0502020204030204" pitchFamily="34" charset="0"/>
                <a:cs typeface="Times New Roman" panose="02020603050405020304" pitchFamily="18" charset="0"/>
              </a:rPr>
              <a:t> helps to pick a student who has to answer during a lesson; the tool allows to write short phrases, tasks, words for sentence formation, and so on.</a:t>
            </a:r>
          </a:p>
          <a:p>
            <a:pPr algn="just">
              <a:lnSpc>
                <a:spcPct val="107000"/>
              </a:lnSpc>
              <a:spcAft>
                <a:spcPts val="800"/>
              </a:spcAft>
              <a:tabLst>
                <a:tab pos="540385" algn="l"/>
              </a:tabLst>
            </a:pPr>
            <a:r>
              <a:rPr lang="lt-LT" sz="2000" dirty="0">
                <a:latin typeface="Helvetica" pitchFamily="2" charset="0"/>
                <a:ea typeface="Calibri" panose="020F0502020204030204" pitchFamily="34" charset="0"/>
                <a:cs typeface="Times New Roman" panose="02020603050405020304" pitchFamily="18" charset="0"/>
              </a:rPr>
              <a:t>   </a:t>
            </a:r>
            <a:r>
              <a:rPr lang="en-GB" sz="2000" dirty="0">
                <a:latin typeface="Helvetica" pitchFamily="2" charset="0"/>
                <a:ea typeface="Calibri" panose="020F0502020204030204" pitchFamily="34" charset="0"/>
                <a:cs typeface="Times New Roman" panose="02020603050405020304" pitchFamily="18" charset="0"/>
              </a:rPr>
              <a:t>IT resources give students unlimited opportunities to study by narrating, reading, and creating virtual books, typing text, drawing illustrations for literary works, noting down ideas, remarks, sharing information with teachers and classmates.</a:t>
            </a:r>
          </a:p>
        </p:txBody>
      </p:sp>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12126</TotalTime>
  <Words>1269</Words>
  <Application>Microsoft Office PowerPoint</Application>
  <PresentationFormat>Pasirinktinai</PresentationFormat>
  <Paragraphs>38</Paragraphs>
  <Slides>1</Slides>
  <Notes>1</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vt:i4>
      </vt:variant>
    </vt:vector>
  </HeadingPairs>
  <TitlesOfParts>
    <vt:vector size="7" baseType="lpstr">
      <vt:lpstr>Arial</vt:lpstr>
      <vt:lpstr>Calibri</vt:lpstr>
      <vt:lpstr>Helvetica</vt:lpstr>
      <vt:lpstr>Space Grotesk Medium</vt:lpstr>
      <vt:lpstr>Times New Roman</vt:lpstr>
      <vt:lpstr>Office Theme</vt:lpstr>
      <vt:lpstr>„PowerPoint“ pateiktis</vt:lpstr>
    </vt:vector>
  </TitlesOfParts>
  <LinksUpToDate>false</LinksUpToDate>
  <SharedDoc>false</SharedDoc>
  <HyperlinkBase>http://colinpurrington.com/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Mokytoja Vilma</cp:lastModifiedBy>
  <cp:revision>873</cp:revision>
  <cp:lastPrinted>2020-03-31T16:37:00Z</cp:lastPrinted>
  <dcterms:created xsi:type="dcterms:W3CDTF">2011-10-21T10:14:40Z</dcterms:created>
  <dcterms:modified xsi:type="dcterms:W3CDTF">2021-04-12T10:33:23Z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