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15116175"/>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1">
          <p15:clr>
            <a:srgbClr val="A4A3A4"/>
          </p15:clr>
        </p15:guide>
        <p15:guide id="2" pos="33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ll"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38" y="72"/>
      </p:cViewPr>
      <p:guideLst>
        <p:guide orient="horz" pos="476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SB%20bridges\apklausa\apklaus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SB%20bridges\apklausa\apklaus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col"/>
        <c:grouping val="clustered"/>
        <c:varyColors val="0"/>
        <c:ser>
          <c:idx val="0"/>
          <c:order val="0"/>
          <c:spPr>
            <a:solidFill>
              <a:schemeClr val="accent4">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distribution!$A$46:$A$48</c:f>
              <c:strCache>
                <c:ptCount val="3"/>
                <c:pt idx="0">
                  <c:v>Technical/mechanical knowhow</c:v>
                </c:pt>
                <c:pt idx="1">
                  <c:v>Theoretical knowledge</c:v>
                </c:pt>
                <c:pt idx="2">
                  <c:v>IT skills</c:v>
                </c:pt>
              </c:strCache>
            </c:strRef>
          </c:cat>
          <c:val>
            <c:numRef>
              <c:f>distribution!$G$46:$G$48</c:f>
              <c:numCache>
                <c:formatCode>General</c:formatCode>
                <c:ptCount val="3"/>
                <c:pt idx="0">
                  <c:v>28</c:v>
                </c:pt>
                <c:pt idx="1">
                  <c:v>22</c:v>
                </c:pt>
                <c:pt idx="2">
                  <c:v>6</c:v>
                </c:pt>
              </c:numCache>
            </c:numRef>
          </c:val>
          <c:extLst>
            <c:ext xmlns:c16="http://schemas.microsoft.com/office/drawing/2014/chart" uri="{C3380CC4-5D6E-409C-BE32-E72D297353CC}">
              <c16:uniqueId val="{00000000-A78C-42DE-B091-6DEE8A36DC40}"/>
            </c:ext>
          </c:extLst>
        </c:ser>
        <c:dLbls>
          <c:dLblPos val="inEnd"/>
          <c:showLegendKey val="0"/>
          <c:showVal val="1"/>
          <c:showCatName val="0"/>
          <c:showSerName val="0"/>
          <c:showPercent val="0"/>
          <c:showBubbleSize val="0"/>
        </c:dLbls>
        <c:gapWidth val="219"/>
        <c:overlap val="-27"/>
        <c:axId val="466874816"/>
        <c:axId val="463855656"/>
      </c:barChart>
      <c:catAx>
        <c:axId val="466874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463855656"/>
        <c:crosses val="autoZero"/>
        <c:auto val="1"/>
        <c:lblAlgn val="ctr"/>
        <c:lblOffset val="100"/>
        <c:noMultiLvlLbl val="0"/>
      </c:catAx>
      <c:valAx>
        <c:axId val="463855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466874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barChart>
        <c:barDir val="bar"/>
        <c:grouping val="clustered"/>
        <c:varyColors val="0"/>
        <c:ser>
          <c:idx val="0"/>
          <c:order val="0"/>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distribution!$A$52:$A$58</c:f>
              <c:strCache>
                <c:ptCount val="7"/>
                <c:pt idx="0">
                  <c:v>Networking capacity</c:v>
                </c:pt>
                <c:pt idx="1">
                  <c:v>Ability to work in a team</c:v>
                </c:pt>
                <c:pt idx="2">
                  <c:v>Communicative skills like foreign language or ability to present cases both oral and in text.</c:v>
                </c:pt>
                <c:pt idx="3">
                  <c:v>Ability to adapt to the culture of the workplace</c:v>
                </c:pt>
                <c:pt idx="4">
                  <c:v>Critical thinking and ability to improve on existing ideas</c:v>
                </c:pt>
                <c:pt idx="5">
                  <c:v>Ability to design and implement a solution (problem solving)</c:v>
                </c:pt>
                <c:pt idx="6">
                  <c:v>Ability to work independently</c:v>
                </c:pt>
              </c:strCache>
            </c:strRef>
          </c:cat>
          <c:val>
            <c:numRef>
              <c:f>distribution!$G$52:$G$58</c:f>
              <c:numCache>
                <c:formatCode>General</c:formatCode>
                <c:ptCount val="7"/>
                <c:pt idx="0">
                  <c:v>8</c:v>
                </c:pt>
                <c:pt idx="1">
                  <c:v>11</c:v>
                </c:pt>
                <c:pt idx="2">
                  <c:v>13</c:v>
                </c:pt>
                <c:pt idx="3">
                  <c:v>20</c:v>
                </c:pt>
                <c:pt idx="4">
                  <c:v>21</c:v>
                </c:pt>
                <c:pt idx="5">
                  <c:v>22</c:v>
                </c:pt>
                <c:pt idx="6">
                  <c:v>30</c:v>
                </c:pt>
              </c:numCache>
            </c:numRef>
          </c:val>
          <c:extLst>
            <c:ext xmlns:c16="http://schemas.microsoft.com/office/drawing/2014/chart" uri="{C3380CC4-5D6E-409C-BE32-E72D297353CC}">
              <c16:uniqueId val="{00000000-837B-4A2F-B888-03D5CD8CA742}"/>
            </c:ext>
          </c:extLst>
        </c:ser>
        <c:dLbls>
          <c:showLegendKey val="0"/>
          <c:showVal val="0"/>
          <c:showCatName val="0"/>
          <c:showSerName val="0"/>
          <c:showPercent val="0"/>
          <c:showBubbleSize val="0"/>
        </c:dLbls>
        <c:gapWidth val="182"/>
        <c:axId val="465541504"/>
        <c:axId val="465544456"/>
      </c:barChart>
      <c:catAx>
        <c:axId val="465541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465544456"/>
        <c:crosses val="autoZero"/>
        <c:auto val="1"/>
        <c:lblAlgn val="ctr"/>
        <c:lblOffset val="100"/>
        <c:noMultiLvlLbl val="0"/>
      </c:catAx>
      <c:valAx>
        <c:axId val="4655444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t-LT"/>
          </a:p>
        </c:txPr>
        <c:crossAx val="4655415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colors2.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3875"/>
            <a:ext cx="9088041" cy="5262668"/>
          </a:xfrm>
        </p:spPr>
        <p:txBody>
          <a:bodyPr anchor="b"/>
          <a:lstStyle>
            <a:lvl1pPr algn="ctr">
              <a:defRPr sz="7016"/>
            </a:lvl1pPr>
          </a:lstStyle>
          <a:p>
            <a:r>
              <a:rPr lang="en-US"/>
              <a:t>Click to edit Master title style</a:t>
            </a:r>
            <a:endParaRPr lang="en-US" dirty="0"/>
          </a:p>
        </p:txBody>
      </p:sp>
      <p:sp>
        <p:nvSpPr>
          <p:cNvPr id="3" name="Subtitle 2"/>
          <p:cNvSpPr>
            <a:spLocks noGrp="1"/>
          </p:cNvSpPr>
          <p:nvPr>
            <p:ph type="subTitle" idx="1"/>
          </p:nvPr>
        </p:nvSpPr>
        <p:spPr>
          <a:xfrm>
            <a:off x="1336477" y="7939492"/>
            <a:ext cx="8018860" cy="3649575"/>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A2E41E-0B24-4EAD-AC3C-C3D21091074D}" type="datetimeFigureOut">
              <a:rPr lang="lt-LT" smtClean="0"/>
              <a:pPr/>
              <a:t>2021.04.06</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pPr/>
              <a:t>‹#›</a:t>
            </a:fld>
            <a:endParaRPr lang="lt-LT"/>
          </a:p>
        </p:txBody>
      </p:sp>
    </p:spTree>
    <p:extLst>
      <p:ext uri="{BB962C8B-B14F-4D97-AF65-F5344CB8AC3E}">
        <p14:creationId xmlns:p14="http://schemas.microsoft.com/office/powerpoint/2010/main" val="1829778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2E41E-0B24-4EAD-AC3C-C3D21091074D}" type="datetimeFigureOut">
              <a:rPr lang="lt-LT" smtClean="0"/>
              <a:pPr/>
              <a:t>2021.04.06</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pPr/>
              <a:t>‹#›</a:t>
            </a:fld>
            <a:endParaRPr lang="lt-LT"/>
          </a:p>
        </p:txBody>
      </p:sp>
    </p:spTree>
    <p:extLst>
      <p:ext uri="{BB962C8B-B14F-4D97-AF65-F5344CB8AC3E}">
        <p14:creationId xmlns:p14="http://schemas.microsoft.com/office/powerpoint/2010/main" val="99432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796"/>
            <a:ext cx="2305422" cy="128102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804796"/>
            <a:ext cx="6782619" cy="128102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2E41E-0B24-4EAD-AC3C-C3D21091074D}" type="datetimeFigureOut">
              <a:rPr lang="lt-LT" smtClean="0"/>
              <a:pPr/>
              <a:t>2021.04.06</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pPr/>
              <a:t>‹#›</a:t>
            </a:fld>
            <a:endParaRPr lang="lt-LT"/>
          </a:p>
        </p:txBody>
      </p:sp>
    </p:spTree>
    <p:extLst>
      <p:ext uri="{BB962C8B-B14F-4D97-AF65-F5344CB8AC3E}">
        <p14:creationId xmlns:p14="http://schemas.microsoft.com/office/powerpoint/2010/main" val="3959677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A2E41E-0B24-4EAD-AC3C-C3D21091074D}" type="datetimeFigureOut">
              <a:rPr lang="lt-LT" smtClean="0"/>
              <a:pPr/>
              <a:t>2021.04.06</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pPr/>
              <a:t>‹#›</a:t>
            </a:fld>
            <a:endParaRPr lang="lt-LT"/>
          </a:p>
        </p:txBody>
      </p:sp>
    </p:spTree>
    <p:extLst>
      <p:ext uri="{BB962C8B-B14F-4D97-AF65-F5344CB8AC3E}">
        <p14:creationId xmlns:p14="http://schemas.microsoft.com/office/powerpoint/2010/main" val="99394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8551"/>
            <a:ext cx="9221689" cy="6287908"/>
          </a:xfrm>
        </p:spPr>
        <p:txBody>
          <a:bodyPr anchor="b"/>
          <a:lstStyle>
            <a:lvl1pPr>
              <a:defRPr sz="7016"/>
            </a:lvl1pPr>
          </a:lstStyle>
          <a:p>
            <a:r>
              <a:rPr lang="en-US"/>
              <a:t>Click to edit Master title style</a:t>
            </a:r>
            <a:endParaRPr lang="en-US" dirty="0"/>
          </a:p>
        </p:txBody>
      </p:sp>
      <p:sp>
        <p:nvSpPr>
          <p:cNvPr id="3" name="Text Placeholder 2"/>
          <p:cNvSpPr>
            <a:spLocks noGrp="1"/>
          </p:cNvSpPr>
          <p:nvPr>
            <p:ph type="body" idx="1"/>
          </p:nvPr>
        </p:nvSpPr>
        <p:spPr>
          <a:xfrm>
            <a:off x="729494" y="10115945"/>
            <a:ext cx="9221689" cy="3306662"/>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A2E41E-0B24-4EAD-AC3C-C3D21091074D}" type="datetimeFigureOut">
              <a:rPr lang="lt-LT" smtClean="0"/>
              <a:pPr/>
              <a:t>2021.04.06</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A2C8B346-2501-4853-BB5A-54C44F58B6F8}" type="slidenum">
              <a:rPr lang="lt-LT" smtClean="0"/>
              <a:pPr/>
              <a:t>‹#›</a:t>
            </a:fld>
            <a:endParaRPr lang="lt-LT"/>
          </a:p>
        </p:txBody>
      </p:sp>
    </p:spTree>
    <p:extLst>
      <p:ext uri="{BB962C8B-B14F-4D97-AF65-F5344CB8AC3E}">
        <p14:creationId xmlns:p14="http://schemas.microsoft.com/office/powerpoint/2010/main" val="1495697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4023982"/>
            <a:ext cx="4544021" cy="95910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4023982"/>
            <a:ext cx="4544021" cy="95910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A2E41E-0B24-4EAD-AC3C-C3D21091074D}" type="datetimeFigureOut">
              <a:rPr lang="lt-LT" smtClean="0"/>
              <a:pPr/>
              <a:t>2021.04.06</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C8B346-2501-4853-BB5A-54C44F58B6F8}" type="slidenum">
              <a:rPr lang="lt-LT" smtClean="0"/>
              <a:pPr/>
              <a:t>‹#›</a:t>
            </a:fld>
            <a:endParaRPr lang="lt-LT"/>
          </a:p>
        </p:txBody>
      </p:sp>
    </p:spTree>
    <p:extLst>
      <p:ext uri="{BB962C8B-B14F-4D97-AF65-F5344CB8AC3E}">
        <p14:creationId xmlns:p14="http://schemas.microsoft.com/office/powerpoint/2010/main" val="148327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800"/>
            <a:ext cx="9221689" cy="29217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3705564"/>
            <a:ext cx="4523137" cy="1816039"/>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Edit Master text styles</a:t>
            </a:r>
          </a:p>
        </p:txBody>
      </p:sp>
      <p:sp>
        <p:nvSpPr>
          <p:cNvPr id="4" name="Content Placeholder 3"/>
          <p:cNvSpPr>
            <a:spLocks noGrp="1"/>
          </p:cNvSpPr>
          <p:nvPr>
            <p:ph sz="half" idx="2"/>
          </p:nvPr>
        </p:nvSpPr>
        <p:spPr>
          <a:xfrm>
            <a:off x="736456" y="5521603"/>
            <a:ext cx="4523137" cy="81214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3705564"/>
            <a:ext cx="4545413" cy="1816039"/>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Edit Master text styles</a:t>
            </a:r>
          </a:p>
        </p:txBody>
      </p:sp>
      <p:sp>
        <p:nvSpPr>
          <p:cNvPr id="6" name="Content Placeholder 5"/>
          <p:cNvSpPr>
            <a:spLocks noGrp="1"/>
          </p:cNvSpPr>
          <p:nvPr>
            <p:ph sz="quarter" idx="4"/>
          </p:nvPr>
        </p:nvSpPr>
        <p:spPr>
          <a:xfrm>
            <a:off x="5412731" y="5521603"/>
            <a:ext cx="4545413" cy="81214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A2E41E-0B24-4EAD-AC3C-C3D21091074D}" type="datetimeFigureOut">
              <a:rPr lang="lt-LT" smtClean="0"/>
              <a:pPr/>
              <a:t>2021.04.06</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A2C8B346-2501-4853-BB5A-54C44F58B6F8}" type="slidenum">
              <a:rPr lang="lt-LT" smtClean="0"/>
              <a:pPr/>
              <a:t>‹#›</a:t>
            </a:fld>
            <a:endParaRPr lang="lt-LT"/>
          </a:p>
        </p:txBody>
      </p:sp>
    </p:spTree>
    <p:extLst>
      <p:ext uri="{BB962C8B-B14F-4D97-AF65-F5344CB8AC3E}">
        <p14:creationId xmlns:p14="http://schemas.microsoft.com/office/powerpoint/2010/main" val="128572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A2E41E-0B24-4EAD-AC3C-C3D21091074D}" type="datetimeFigureOut">
              <a:rPr lang="lt-LT" smtClean="0"/>
              <a:pPr/>
              <a:t>2021.04.06</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A2C8B346-2501-4853-BB5A-54C44F58B6F8}" type="slidenum">
              <a:rPr lang="lt-LT" smtClean="0"/>
              <a:pPr/>
              <a:t>‹#›</a:t>
            </a:fld>
            <a:endParaRPr lang="lt-LT"/>
          </a:p>
        </p:txBody>
      </p:sp>
    </p:spTree>
    <p:extLst>
      <p:ext uri="{BB962C8B-B14F-4D97-AF65-F5344CB8AC3E}">
        <p14:creationId xmlns:p14="http://schemas.microsoft.com/office/powerpoint/2010/main" val="1259621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2E41E-0B24-4EAD-AC3C-C3D21091074D}" type="datetimeFigureOut">
              <a:rPr lang="lt-LT" smtClean="0"/>
              <a:pPr/>
              <a:t>2021.04.06</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A2C8B346-2501-4853-BB5A-54C44F58B6F8}" type="slidenum">
              <a:rPr lang="lt-LT" smtClean="0"/>
              <a:pPr/>
              <a:t>‹#›</a:t>
            </a:fld>
            <a:endParaRPr lang="lt-LT"/>
          </a:p>
        </p:txBody>
      </p:sp>
    </p:spTree>
    <p:extLst>
      <p:ext uri="{BB962C8B-B14F-4D97-AF65-F5344CB8AC3E}">
        <p14:creationId xmlns:p14="http://schemas.microsoft.com/office/powerpoint/2010/main" val="1766348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745"/>
            <a:ext cx="3448388" cy="3527108"/>
          </a:xfrm>
        </p:spPr>
        <p:txBody>
          <a:bodyPr anchor="b"/>
          <a:lstStyle>
            <a:lvl1pPr>
              <a:defRPr sz="3742"/>
            </a:lvl1pPr>
          </a:lstStyle>
          <a:p>
            <a:r>
              <a:rPr lang="en-US"/>
              <a:t>Click to edit Master title style</a:t>
            </a:r>
            <a:endParaRPr lang="en-US" dirty="0"/>
          </a:p>
        </p:txBody>
      </p:sp>
      <p:sp>
        <p:nvSpPr>
          <p:cNvPr id="3" name="Content Placeholder 2"/>
          <p:cNvSpPr>
            <a:spLocks noGrp="1"/>
          </p:cNvSpPr>
          <p:nvPr>
            <p:ph idx="1"/>
          </p:nvPr>
        </p:nvSpPr>
        <p:spPr>
          <a:xfrm>
            <a:off x="4545413" y="2176452"/>
            <a:ext cx="5412730" cy="10742282"/>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4534853"/>
            <a:ext cx="3448388" cy="8401375"/>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Edit Master text styles</a:t>
            </a:r>
          </a:p>
        </p:txBody>
      </p:sp>
      <p:sp>
        <p:nvSpPr>
          <p:cNvPr id="5" name="Date Placeholder 4"/>
          <p:cNvSpPr>
            <a:spLocks noGrp="1"/>
          </p:cNvSpPr>
          <p:nvPr>
            <p:ph type="dt" sz="half" idx="10"/>
          </p:nvPr>
        </p:nvSpPr>
        <p:spPr/>
        <p:txBody>
          <a:bodyPr/>
          <a:lstStyle/>
          <a:p>
            <a:fld id="{0FA2E41E-0B24-4EAD-AC3C-C3D21091074D}" type="datetimeFigureOut">
              <a:rPr lang="lt-LT" smtClean="0"/>
              <a:pPr/>
              <a:t>2021.04.06</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C8B346-2501-4853-BB5A-54C44F58B6F8}" type="slidenum">
              <a:rPr lang="lt-LT" smtClean="0"/>
              <a:pPr/>
              <a:t>‹#›</a:t>
            </a:fld>
            <a:endParaRPr lang="lt-LT"/>
          </a:p>
        </p:txBody>
      </p:sp>
    </p:spTree>
    <p:extLst>
      <p:ext uri="{BB962C8B-B14F-4D97-AF65-F5344CB8AC3E}">
        <p14:creationId xmlns:p14="http://schemas.microsoft.com/office/powerpoint/2010/main" val="3773458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745"/>
            <a:ext cx="3448388" cy="3527108"/>
          </a:xfrm>
        </p:spPr>
        <p:txBody>
          <a:bodyPr anchor="b"/>
          <a:lstStyle>
            <a:lvl1pPr>
              <a:defRPr sz="3742"/>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2176452"/>
            <a:ext cx="5412730" cy="10742282"/>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US"/>
              <a:t>Click icon to add picture</a:t>
            </a:r>
            <a:endParaRPr lang="en-US" dirty="0"/>
          </a:p>
        </p:txBody>
      </p:sp>
      <p:sp>
        <p:nvSpPr>
          <p:cNvPr id="4" name="Text Placeholder 3"/>
          <p:cNvSpPr>
            <a:spLocks noGrp="1"/>
          </p:cNvSpPr>
          <p:nvPr>
            <p:ph type="body" sz="half" idx="2"/>
          </p:nvPr>
        </p:nvSpPr>
        <p:spPr>
          <a:xfrm>
            <a:off x="736455" y="4534853"/>
            <a:ext cx="3448388" cy="8401375"/>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Edit Master text styles</a:t>
            </a:r>
          </a:p>
        </p:txBody>
      </p:sp>
      <p:sp>
        <p:nvSpPr>
          <p:cNvPr id="5" name="Date Placeholder 4"/>
          <p:cNvSpPr>
            <a:spLocks noGrp="1"/>
          </p:cNvSpPr>
          <p:nvPr>
            <p:ph type="dt" sz="half" idx="10"/>
          </p:nvPr>
        </p:nvSpPr>
        <p:spPr/>
        <p:txBody>
          <a:bodyPr/>
          <a:lstStyle/>
          <a:p>
            <a:fld id="{0FA2E41E-0B24-4EAD-AC3C-C3D21091074D}" type="datetimeFigureOut">
              <a:rPr lang="lt-LT" smtClean="0"/>
              <a:pPr/>
              <a:t>2021.04.06</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A2C8B346-2501-4853-BB5A-54C44F58B6F8}" type="slidenum">
              <a:rPr lang="lt-LT" smtClean="0"/>
              <a:pPr/>
              <a:t>‹#›</a:t>
            </a:fld>
            <a:endParaRPr lang="lt-LT"/>
          </a:p>
        </p:txBody>
      </p:sp>
    </p:spTree>
    <p:extLst>
      <p:ext uri="{BB962C8B-B14F-4D97-AF65-F5344CB8AC3E}">
        <p14:creationId xmlns:p14="http://schemas.microsoft.com/office/powerpoint/2010/main" val="3020783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800"/>
            <a:ext cx="9221689" cy="29217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4023982"/>
            <a:ext cx="9221689" cy="959107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14010458"/>
            <a:ext cx="2405658" cy="804796"/>
          </a:xfrm>
          <a:prstGeom prst="rect">
            <a:avLst/>
          </a:prstGeom>
        </p:spPr>
        <p:txBody>
          <a:bodyPr vert="horz" lIns="91440" tIns="45720" rIns="91440" bIns="45720" rtlCol="0" anchor="ctr"/>
          <a:lstStyle>
            <a:lvl1pPr algn="l">
              <a:defRPr sz="1403">
                <a:solidFill>
                  <a:schemeClr val="tx1">
                    <a:tint val="75000"/>
                  </a:schemeClr>
                </a:solidFill>
              </a:defRPr>
            </a:lvl1pPr>
          </a:lstStyle>
          <a:p>
            <a:fld id="{0FA2E41E-0B24-4EAD-AC3C-C3D21091074D}" type="datetimeFigureOut">
              <a:rPr lang="lt-LT" smtClean="0"/>
              <a:pPr/>
              <a:t>2021.04.06</a:t>
            </a:fld>
            <a:endParaRPr lang="lt-LT"/>
          </a:p>
        </p:txBody>
      </p:sp>
      <p:sp>
        <p:nvSpPr>
          <p:cNvPr id="5" name="Footer Placeholder 4"/>
          <p:cNvSpPr>
            <a:spLocks noGrp="1"/>
          </p:cNvSpPr>
          <p:nvPr>
            <p:ph type="ftr" sz="quarter" idx="3"/>
          </p:nvPr>
        </p:nvSpPr>
        <p:spPr>
          <a:xfrm>
            <a:off x="3541663" y="14010458"/>
            <a:ext cx="3608487" cy="804796"/>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7551093" y="14010458"/>
            <a:ext cx="2405658" cy="804796"/>
          </a:xfrm>
          <a:prstGeom prst="rect">
            <a:avLst/>
          </a:prstGeom>
        </p:spPr>
        <p:txBody>
          <a:bodyPr vert="horz" lIns="91440" tIns="45720" rIns="91440" bIns="45720" rtlCol="0" anchor="ctr"/>
          <a:lstStyle>
            <a:lvl1pPr algn="r">
              <a:defRPr sz="1403">
                <a:solidFill>
                  <a:schemeClr val="tx1">
                    <a:tint val="75000"/>
                  </a:schemeClr>
                </a:solidFill>
              </a:defRPr>
            </a:lvl1pPr>
          </a:lstStyle>
          <a:p>
            <a:fld id="{A2C8B346-2501-4853-BB5A-54C44F58B6F8}" type="slidenum">
              <a:rPr lang="lt-LT" smtClean="0"/>
              <a:pPr/>
              <a:t>‹#›</a:t>
            </a:fld>
            <a:endParaRPr lang="lt-LT"/>
          </a:p>
        </p:txBody>
      </p:sp>
    </p:spTree>
    <p:extLst>
      <p:ext uri="{BB962C8B-B14F-4D97-AF65-F5344CB8AC3E}">
        <p14:creationId xmlns:p14="http://schemas.microsoft.com/office/powerpoint/2010/main" val="96112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image" Target="../media/image2.tiff"/><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884" y="468162"/>
            <a:ext cx="9408916" cy="983700"/>
          </a:xfrm>
        </p:spPr>
        <p:txBody>
          <a:bodyPr>
            <a:normAutofit fontScale="90000"/>
          </a:bodyPr>
          <a:lstStyle/>
          <a:p>
            <a:r>
              <a:rPr lang="lt-LT" sz="2200" b="1" dirty="0">
                <a:latin typeface="Times New Roman" pitchFamily="18" charset="0"/>
                <a:cs typeface="Times New Roman" pitchFamily="18" charset="0"/>
              </a:rPr>
              <a:t>DEMAND ON </a:t>
            </a:r>
            <a:r>
              <a:rPr lang="en-US" sz="2200" b="1" dirty="0">
                <a:latin typeface="Times New Roman" pitchFamily="18" charset="0"/>
                <a:cs typeface="Times New Roman" pitchFamily="18" charset="0"/>
              </a:rPr>
              <a:t>SKILLS AND COMPETENCES</a:t>
            </a:r>
            <a:r>
              <a:rPr lang="lt-LT" sz="2200" b="1" dirty="0">
                <a:latin typeface="Times New Roman" pitchFamily="18" charset="0"/>
                <a:cs typeface="Times New Roman" pitchFamily="18" charset="0"/>
              </a:rPr>
              <a:t>: CASE OF GREEN INDUSTRIES</a:t>
            </a:r>
            <a:br>
              <a:rPr lang="en-GB" sz="2200" b="1" dirty="0">
                <a:latin typeface="Times New Roman" panose="02020603050405020304" pitchFamily="18" charset="0"/>
                <a:cs typeface="Times New Roman" panose="02020603050405020304" pitchFamily="18" charset="0"/>
              </a:rPr>
            </a:br>
            <a:r>
              <a:rPr lang="en-US" sz="1800" cap="small" dirty="0">
                <a:latin typeface="Times New Roman" panose="02020603050405020304" pitchFamily="18" charset="0"/>
                <a:cs typeface="Times New Roman" panose="02020603050405020304" pitchFamily="18" charset="0"/>
              </a:rPr>
              <a:t>AGN</a:t>
            </a:r>
            <a:r>
              <a:rPr lang="lt-LT" sz="1800" cap="small" dirty="0">
                <a:latin typeface="Times New Roman" panose="02020603050405020304" pitchFamily="18" charset="0"/>
                <a:cs typeface="Times New Roman" panose="02020603050405020304" pitchFamily="18" charset="0"/>
              </a:rPr>
              <a:t>Ė ŠNEIDERIENĖ, </a:t>
            </a:r>
            <a:r>
              <a:rPr lang="en-US" sz="1800" cap="small" dirty="0">
                <a:latin typeface="Times New Roman" panose="02020603050405020304" pitchFamily="18" charset="0"/>
                <a:cs typeface="Times New Roman" panose="02020603050405020304" pitchFamily="18" charset="0"/>
              </a:rPr>
              <a:t>RASA VIEDERYT</a:t>
            </a:r>
            <a:r>
              <a:rPr lang="lt-LT" sz="1800" cap="small" dirty="0">
                <a:latin typeface="Times New Roman" panose="02020603050405020304" pitchFamily="18" charset="0"/>
                <a:cs typeface="Times New Roman" panose="02020603050405020304" pitchFamily="18" charset="0"/>
              </a:rPr>
              <a:t>Ė, </a:t>
            </a:r>
            <a:r>
              <a:rPr lang="lt-LT" sz="1800" i="1" dirty="0">
                <a:latin typeface="Times New Roman" panose="02020603050405020304" pitchFamily="18" charset="0"/>
                <a:cs typeface="Times New Roman" panose="02020603050405020304" pitchFamily="18" charset="0"/>
              </a:rPr>
              <a:t>KLAIPEDA UNIVERSITY</a:t>
            </a:r>
            <a:br>
              <a:rPr lang="lt-LT" sz="1800" i="1" dirty="0">
                <a:latin typeface="Times New Roman" panose="02020603050405020304" pitchFamily="18" charset="0"/>
                <a:cs typeface="Times New Roman" panose="02020603050405020304" pitchFamily="18" charset="0"/>
              </a:rPr>
            </a:br>
            <a:r>
              <a:rPr lang="lt-LT" sz="1800" i="1" dirty="0">
                <a:latin typeface="Times New Roman" panose="02020603050405020304" pitchFamily="18" charset="0"/>
                <a:cs typeface="Times New Roman" panose="02020603050405020304" pitchFamily="18" charset="0"/>
              </a:rPr>
              <a:t>e-mail: agne.sneideriene@ku.lt</a:t>
            </a:r>
            <a:r>
              <a:rPr lang="en-US" sz="1800" i="1" dirty="0">
                <a:latin typeface="Times New Roman" pitchFamily="18" charset="0"/>
                <a:cs typeface="Times New Roman" pitchFamily="18" charset="0"/>
              </a:rPr>
              <a:t>; rasa.viederyte@ku.lt</a:t>
            </a:r>
            <a:endParaRPr lang="lt-LT" sz="1800" i="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01885" y="1556283"/>
            <a:ext cx="9421615" cy="2202917"/>
          </a:xfrm>
          <a:ln>
            <a:solidFill>
              <a:schemeClr val="accent1"/>
            </a:solidFill>
          </a:ln>
        </p:spPr>
        <p:txBody>
          <a:bodyPr>
            <a:normAutofit fontScale="25000" lnSpcReduction="20000"/>
          </a:bodyPr>
          <a:lstStyle/>
          <a:p>
            <a:r>
              <a:rPr lang="lt-LT" sz="6400" b="1" dirty="0">
                <a:latin typeface="Times New Roman" panose="02020603050405020304" pitchFamily="18" charset="0"/>
                <a:cs typeface="Times New Roman" panose="02020603050405020304" pitchFamily="18" charset="0"/>
              </a:rPr>
              <a:t>INTRODUCTION</a:t>
            </a:r>
            <a:r>
              <a:rPr lang="lt-LT" sz="5600" b="1" dirty="0">
                <a:latin typeface="Times New Roman" panose="02020603050405020304" pitchFamily="18" charset="0"/>
                <a:cs typeface="Times New Roman" panose="02020603050405020304" pitchFamily="18" charset="0"/>
              </a:rPr>
              <a:t> </a:t>
            </a:r>
          </a:p>
          <a:p>
            <a:pPr algn="just">
              <a:lnSpc>
                <a:spcPct val="120000"/>
              </a:lnSpc>
              <a:spcBef>
                <a:spcPts val="0"/>
              </a:spcBef>
            </a:pPr>
            <a:r>
              <a:rPr lang="en-GB" sz="6400" i="1" dirty="0">
                <a:latin typeface="Times New Roman" panose="02020603050405020304" pitchFamily="18" charset="0"/>
                <a:cs typeface="Times New Roman" panose="02020603050405020304" pitchFamily="18" charset="0"/>
              </a:rPr>
              <a:t>The problem of the research. </a:t>
            </a:r>
            <a:r>
              <a:rPr lang="en-US" sz="6400" dirty="0">
                <a:latin typeface="Times New Roman" pitchFamily="18" charset="0"/>
                <a:cs typeface="Times New Roman" pitchFamily="18" charset="0"/>
              </a:rPr>
              <a:t>The shift to a low-carbon economy, adoption of Green Deal throughout European Union, implies structural changes across sectors and occupations. Interdisciplinary skills for green jobs are the prerequisite to make the transition to a greener economy happen. This means that demand for new competences and skills is arising. New skills set should be updated or even new qualifications across education and training levels should be adopted. Skills gaps are already recognized as a major bottleneck in several sectors. Thus, the </a:t>
            </a:r>
            <a:r>
              <a:rPr lang="en-US" sz="6400" i="1" dirty="0">
                <a:latin typeface="Times New Roman" pitchFamily="18" charset="0"/>
                <a:cs typeface="Times New Roman" pitchFamily="18" charset="0"/>
              </a:rPr>
              <a:t>scientific problem </a:t>
            </a:r>
            <a:r>
              <a:rPr lang="en-US" sz="6400" dirty="0">
                <a:latin typeface="Times New Roman" pitchFamily="18" charset="0"/>
                <a:cs typeface="Times New Roman" pitchFamily="18" charset="0"/>
              </a:rPr>
              <a:t>can be formulated as follows – what are the skills and competencies needed for green jobs. </a:t>
            </a:r>
          </a:p>
          <a:p>
            <a:pPr algn="just">
              <a:lnSpc>
                <a:spcPct val="120000"/>
              </a:lnSpc>
              <a:spcBef>
                <a:spcPts val="0"/>
              </a:spcBef>
            </a:pPr>
            <a:r>
              <a:rPr lang="en-US" sz="6400" i="1" dirty="0">
                <a:latin typeface="Times New Roman" panose="02020603050405020304" pitchFamily="18" charset="0"/>
                <a:cs typeface="Times New Roman" panose="02020603050405020304" pitchFamily="18" charset="0"/>
              </a:rPr>
              <a:t>The aim of the research:</a:t>
            </a:r>
            <a:r>
              <a:rPr lang="en-US" sz="6400" dirty="0">
                <a:latin typeface="Times New Roman" panose="02020603050405020304" pitchFamily="18" charset="0"/>
                <a:cs typeface="Times New Roman" panose="02020603050405020304" pitchFamily="18" charset="0"/>
              </a:rPr>
              <a:t> to identify which skills and competences are needed for green jobs recently. </a:t>
            </a:r>
          </a:p>
          <a:p>
            <a:pPr algn="just">
              <a:lnSpc>
                <a:spcPct val="120000"/>
              </a:lnSpc>
              <a:spcBef>
                <a:spcPts val="0"/>
              </a:spcBef>
            </a:pPr>
            <a:r>
              <a:rPr lang="en-US" sz="6400" i="1" dirty="0">
                <a:latin typeface="Times New Roman" pitchFamily="18" charset="0"/>
                <a:cs typeface="Times New Roman" pitchFamily="18" charset="0"/>
              </a:rPr>
              <a:t>Research methods</a:t>
            </a:r>
            <a:r>
              <a:rPr lang="en-US" sz="6400" dirty="0">
                <a:latin typeface="Times New Roman" pitchFamily="18" charset="0"/>
                <a:cs typeface="Times New Roman" pitchFamily="18" charset="0"/>
              </a:rPr>
              <a:t>: analysis of scientific literature, survey, descriptive and comparative statistical analysis.</a:t>
            </a:r>
            <a:r>
              <a:rPr lang="en-US" sz="4000" dirty="0">
                <a:latin typeface="Times New Roman" pitchFamily="18" charset="0"/>
                <a:cs typeface="Times New Roman" pitchFamily="18" charset="0"/>
              </a:rPr>
              <a:t> </a:t>
            </a:r>
          </a:p>
        </p:txBody>
      </p:sp>
      <p:sp>
        <p:nvSpPr>
          <p:cNvPr id="4" name="Subtitle 2"/>
          <p:cNvSpPr txBox="1">
            <a:spLocks/>
          </p:cNvSpPr>
          <p:nvPr/>
        </p:nvSpPr>
        <p:spPr>
          <a:xfrm>
            <a:off x="801885" y="3816444"/>
            <a:ext cx="9421615" cy="2273071"/>
          </a:xfrm>
          <a:prstGeom prst="rect">
            <a:avLst/>
          </a:prstGeom>
          <a:noFill/>
          <a:ln>
            <a:solidFill>
              <a:schemeClr val="accent1"/>
            </a:solidFill>
          </a:ln>
        </p:spPr>
        <p:txBody>
          <a:bodyPr vert="horz" lIns="91440" tIns="45720" rIns="91440" bIns="45720" rtlCol="0">
            <a:noAutofit/>
          </a:bodyPr>
          <a:lstStyle>
            <a:lvl1pPr marL="0" indent="0" algn="ctr" defTabSz="1069208" rtl="0" eaLnBrk="1" latinLnBrk="0" hangingPunct="1">
              <a:lnSpc>
                <a:spcPct val="90000"/>
              </a:lnSpc>
              <a:spcBef>
                <a:spcPts val="1169"/>
              </a:spcBef>
              <a:buFont typeface="Arial" panose="020B0604020202020204" pitchFamily="34" charset="0"/>
              <a:buNone/>
              <a:defRPr sz="2806" kern="1200">
                <a:solidFill>
                  <a:schemeClr val="tx1"/>
                </a:solidFill>
                <a:latin typeface="+mn-lt"/>
                <a:ea typeface="+mn-ea"/>
                <a:cs typeface="+mn-cs"/>
              </a:defRPr>
            </a:lvl1pPr>
            <a:lvl2pPr marL="534604" indent="0" algn="ctr" defTabSz="1069208" rtl="0" eaLnBrk="1" latinLnBrk="0" hangingPunct="1">
              <a:lnSpc>
                <a:spcPct val="90000"/>
              </a:lnSpc>
              <a:spcBef>
                <a:spcPts val="585"/>
              </a:spcBef>
              <a:buFont typeface="Arial" panose="020B0604020202020204" pitchFamily="34" charset="0"/>
              <a:buNone/>
              <a:defRPr sz="2339" kern="1200">
                <a:solidFill>
                  <a:schemeClr val="tx1"/>
                </a:solidFill>
                <a:latin typeface="+mn-lt"/>
                <a:ea typeface="+mn-ea"/>
                <a:cs typeface="+mn-cs"/>
              </a:defRPr>
            </a:lvl2pPr>
            <a:lvl3pPr marL="1069208" indent="0" algn="ctr" defTabSz="1069208" rtl="0" eaLnBrk="1" latinLnBrk="0" hangingPunct="1">
              <a:lnSpc>
                <a:spcPct val="90000"/>
              </a:lnSpc>
              <a:spcBef>
                <a:spcPts val="585"/>
              </a:spcBef>
              <a:buFont typeface="Arial" panose="020B0604020202020204" pitchFamily="34" charset="0"/>
              <a:buNone/>
              <a:defRPr sz="2105" kern="1200">
                <a:solidFill>
                  <a:schemeClr val="tx1"/>
                </a:solidFill>
                <a:latin typeface="+mn-lt"/>
                <a:ea typeface="+mn-ea"/>
                <a:cs typeface="+mn-cs"/>
              </a:defRPr>
            </a:lvl3pPr>
            <a:lvl4pPr marL="160381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4pPr>
            <a:lvl5pPr marL="2138416"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5pPr>
            <a:lvl6pPr marL="2673020"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6pPr>
            <a:lvl7pPr marL="3207624"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7pPr>
            <a:lvl8pPr marL="3742228"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8pPr>
            <a:lvl9pPr marL="427683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9pPr>
          </a:lstStyle>
          <a:p>
            <a:r>
              <a:rPr lang="en-US" sz="1600" b="1" cap="all" dirty="0">
                <a:latin typeface="Times New Roman" panose="02020603050405020304" pitchFamily="18" charset="0"/>
                <a:cs typeface="Times New Roman" panose="02020603050405020304" pitchFamily="18" charset="0"/>
              </a:rPr>
              <a:t>the importance of green skills development</a:t>
            </a:r>
            <a:endParaRPr lang="lt-LT" sz="1600" b="1" cap="all" dirty="0">
              <a:latin typeface="Times New Roman" panose="02020603050405020304" pitchFamily="18" charset="0"/>
              <a:cs typeface="Times New Roman" panose="02020603050405020304" pitchFamily="18" charset="0"/>
            </a:endParaRPr>
          </a:p>
          <a:p>
            <a:pPr algn="just">
              <a:spcBef>
                <a:spcPts val="0"/>
              </a:spcBef>
            </a:pPr>
            <a:r>
              <a:rPr lang="en-GB" sz="1600" dirty="0">
                <a:latin typeface="Times New Roman" panose="02020603050405020304" pitchFamily="18" charset="0"/>
                <a:cs typeface="Times New Roman" panose="02020603050405020304" pitchFamily="18" charset="0"/>
              </a:rPr>
              <a:t>The performed analysis of scientific literature revealed that t</a:t>
            </a:r>
            <a:r>
              <a:rPr lang="en-US" sz="1600" dirty="0">
                <a:latin typeface="Times New Roman" panose="02020603050405020304" pitchFamily="18" charset="0"/>
                <a:cs typeface="Times New Roman" pitchFamily="18" charset="0"/>
              </a:rPr>
              <a:t>he EU suffers from systemic weaknesses in its skills base</a:t>
            </a:r>
            <a:r>
              <a:rPr lang="lt-LT" sz="1600" dirty="0">
                <a:latin typeface="Times New Roman" panose="02020603050405020304" pitchFamily="18" charset="0"/>
                <a:cs typeface="Times New Roman" pitchFamily="18" charset="0"/>
              </a:rPr>
              <a:t>,</a:t>
            </a:r>
            <a:r>
              <a:rPr lang="en-US" sz="1600" dirty="0">
                <a:latin typeface="Times New Roman" panose="02020603050405020304" pitchFamily="18" charset="0"/>
                <a:cs typeface="Times New Roman" pitchFamily="18" charset="0"/>
              </a:rPr>
              <a:t> which limit</a:t>
            </a:r>
            <a:r>
              <a:rPr lang="lt-LT" sz="1600" dirty="0">
                <a:latin typeface="Times New Roman" panose="02020603050405020304" pitchFamily="18" charset="0"/>
                <a:cs typeface="Times New Roman" pitchFamily="18" charset="0"/>
              </a:rPr>
              <a:t>s</a:t>
            </a:r>
            <a:r>
              <a:rPr lang="en-US" sz="1600" dirty="0">
                <a:latin typeface="Times New Roman" panose="02020603050405020304" pitchFamily="18" charset="0"/>
                <a:cs typeface="Times New Roman" pitchFamily="18" charset="0"/>
              </a:rPr>
              <a:t> its productivity and competitiveness in today's economy and reduce its capacity to exploit the opportunities offered by green growth. The adoption and dissemination of clean technologies requires skills in technology application, adaptation and maintenance. Skills are also crucial for economies and businesses to rapidly adapt to changes. Skills development has been shown to be a critical driver of change, triggering green investment and technological innovation, and bringing sustainable innovations into markets at competitive prices. Small and medium-sized enterprises (SMEs) are likely to require particular assistance in upgrading the skills of their employees. Developing green skills is part of the broader challenge faced by SMEs of increasing their strategic management capabilities. </a:t>
            </a:r>
            <a:endParaRPr lang="lt-LT" sz="1600" b="1" dirty="0">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801885" y="6089514"/>
            <a:ext cx="3479829" cy="5963055"/>
          </a:xfrm>
          <a:prstGeom prst="rect">
            <a:avLst/>
          </a:prstGeom>
          <a:noFill/>
          <a:ln>
            <a:solidFill>
              <a:schemeClr val="accent1"/>
            </a:solidFill>
          </a:ln>
        </p:spPr>
        <p:txBody>
          <a:bodyPr vert="horz" lIns="91440" tIns="45720" rIns="91440" bIns="45720" rtlCol="0">
            <a:noAutofit/>
          </a:bodyPr>
          <a:lstStyle>
            <a:lvl1pPr marL="0" indent="0" algn="ctr" defTabSz="1069208" rtl="0" eaLnBrk="1" latinLnBrk="0" hangingPunct="1">
              <a:lnSpc>
                <a:spcPct val="90000"/>
              </a:lnSpc>
              <a:spcBef>
                <a:spcPts val="1169"/>
              </a:spcBef>
              <a:buFont typeface="Arial" panose="020B0604020202020204" pitchFamily="34" charset="0"/>
              <a:buNone/>
              <a:defRPr sz="2806" kern="1200">
                <a:solidFill>
                  <a:schemeClr val="tx1"/>
                </a:solidFill>
                <a:latin typeface="+mn-lt"/>
                <a:ea typeface="+mn-ea"/>
                <a:cs typeface="+mn-cs"/>
              </a:defRPr>
            </a:lvl1pPr>
            <a:lvl2pPr marL="534604" indent="0" algn="ctr" defTabSz="1069208" rtl="0" eaLnBrk="1" latinLnBrk="0" hangingPunct="1">
              <a:lnSpc>
                <a:spcPct val="90000"/>
              </a:lnSpc>
              <a:spcBef>
                <a:spcPts val="585"/>
              </a:spcBef>
              <a:buFont typeface="Arial" panose="020B0604020202020204" pitchFamily="34" charset="0"/>
              <a:buNone/>
              <a:defRPr sz="2339" kern="1200">
                <a:solidFill>
                  <a:schemeClr val="tx1"/>
                </a:solidFill>
                <a:latin typeface="+mn-lt"/>
                <a:ea typeface="+mn-ea"/>
                <a:cs typeface="+mn-cs"/>
              </a:defRPr>
            </a:lvl2pPr>
            <a:lvl3pPr marL="1069208" indent="0" algn="ctr" defTabSz="1069208" rtl="0" eaLnBrk="1" latinLnBrk="0" hangingPunct="1">
              <a:lnSpc>
                <a:spcPct val="90000"/>
              </a:lnSpc>
              <a:spcBef>
                <a:spcPts val="585"/>
              </a:spcBef>
              <a:buFont typeface="Arial" panose="020B0604020202020204" pitchFamily="34" charset="0"/>
              <a:buNone/>
              <a:defRPr sz="2105" kern="1200">
                <a:solidFill>
                  <a:schemeClr val="tx1"/>
                </a:solidFill>
                <a:latin typeface="+mn-lt"/>
                <a:ea typeface="+mn-ea"/>
                <a:cs typeface="+mn-cs"/>
              </a:defRPr>
            </a:lvl3pPr>
            <a:lvl4pPr marL="160381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4pPr>
            <a:lvl5pPr marL="2138416"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5pPr>
            <a:lvl6pPr marL="2673020"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6pPr>
            <a:lvl7pPr marL="3207624"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7pPr>
            <a:lvl8pPr marL="3742228"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8pPr>
            <a:lvl9pPr marL="427683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9pPr>
          </a:lstStyle>
          <a:p>
            <a:pPr>
              <a:spcBef>
                <a:spcPts val="0"/>
              </a:spcBef>
            </a:pPr>
            <a:r>
              <a:rPr lang="lt-LT" sz="1600" b="1" cap="all" dirty="0">
                <a:latin typeface="Times New Roman" panose="02020603050405020304" pitchFamily="18" charset="0"/>
                <a:cs typeface="Times New Roman" panose="02020603050405020304" pitchFamily="18" charset="0"/>
              </a:rPr>
              <a:t>Re</a:t>
            </a:r>
            <a:r>
              <a:rPr lang="en-US" sz="1600" b="1" cap="all" dirty="0">
                <a:latin typeface="Times New Roman" panose="02020603050405020304" pitchFamily="18" charset="0"/>
                <a:cs typeface="Times New Roman" panose="02020603050405020304" pitchFamily="18" charset="0"/>
              </a:rPr>
              <a:t>SEARCH methodology</a:t>
            </a:r>
            <a:endParaRPr lang="en-US" sz="1600" dirty="0">
              <a:solidFill>
                <a:schemeClr val="accent1">
                  <a:lumMod val="75000"/>
                </a:schemeClr>
              </a:solidFill>
              <a:latin typeface="Times New Roman" panose="02020603050405020304" pitchFamily="18" charset="0"/>
              <a:cs typeface="Times New Roman" panose="02020603050405020304" pitchFamily="18" charset="0"/>
            </a:endParaRPr>
          </a:p>
          <a:p>
            <a:pPr algn="just">
              <a:spcBef>
                <a:spcPts val="600"/>
              </a:spcBef>
            </a:pPr>
            <a:r>
              <a:rPr lang="en-US" sz="1600" dirty="0">
                <a:latin typeface="Times New Roman" panose="02020603050405020304" pitchFamily="18" charset="0"/>
                <a:cs typeface="Times New Roman" panose="02020603050405020304" pitchFamily="18" charset="0"/>
              </a:rPr>
              <a:t>A questionnaire survey was conducted from the 2</a:t>
            </a:r>
            <a:r>
              <a:rPr lang="en-US" sz="1600" baseline="30000" dirty="0">
                <a:latin typeface="Times New Roman" panose="02020603050405020304" pitchFamily="18" charset="0"/>
                <a:cs typeface="Times New Roman" panose="02020603050405020304" pitchFamily="18" charset="0"/>
              </a:rPr>
              <a:t>nd</a:t>
            </a:r>
            <a:r>
              <a:rPr lang="en-US" sz="1600" dirty="0">
                <a:latin typeface="Times New Roman" panose="02020603050405020304" pitchFamily="18" charset="0"/>
                <a:cs typeface="Times New Roman" panose="02020603050405020304" pitchFamily="18" charset="0"/>
              </a:rPr>
              <a:t> of December 2020 to the 5</a:t>
            </a:r>
            <a:r>
              <a:rPr lang="en-US" sz="1600" baseline="30000" dirty="0">
                <a:latin typeface="Times New Roman" panose="02020603050405020304" pitchFamily="18" charset="0"/>
                <a:cs typeface="Times New Roman" panose="02020603050405020304" pitchFamily="18" charset="0"/>
              </a:rPr>
              <a:t>th</a:t>
            </a:r>
            <a:r>
              <a:rPr lang="en-US" sz="1600" dirty="0">
                <a:latin typeface="Times New Roman" panose="02020603050405020304" pitchFamily="18" charset="0"/>
                <a:cs typeface="Times New Roman" panose="02020603050405020304" pitchFamily="18" charset="0"/>
              </a:rPr>
              <a:t> of March 2021. </a:t>
            </a:r>
          </a:p>
          <a:p>
            <a:pPr algn="just">
              <a:spcBef>
                <a:spcPts val="600"/>
              </a:spcBef>
            </a:pPr>
            <a:r>
              <a:rPr lang="en-US" sz="1600" dirty="0">
                <a:latin typeface="Times New Roman" panose="02020603050405020304" pitchFamily="18" charset="0"/>
                <a:cs typeface="Times New Roman" panose="02020603050405020304" pitchFamily="18" charset="0"/>
              </a:rPr>
              <a:t>Statistical analysis was performed using SPSS version 23 descriptive and comparative statistical analysis methods. To evaluate the statistical significance the Pearson chi-square (χ²) criterion with 95% probability was chosen.</a:t>
            </a:r>
          </a:p>
          <a:p>
            <a:pPr algn="just">
              <a:spcBef>
                <a:spcPts val="600"/>
              </a:spcBef>
            </a:pPr>
            <a:r>
              <a:rPr lang="en-US" sz="1600" dirty="0">
                <a:latin typeface="Times New Roman" panose="02020603050405020304" pitchFamily="18" charset="0"/>
                <a:cs typeface="Times New Roman" panose="02020603050405020304" pitchFamily="18" charset="0"/>
              </a:rPr>
              <a:t>70 respondents from SMEs were participating in a survey. The distribution of respondents by country: Germany (43 %), Sweden (21 %), Denmark (14 %), Lithuania (11 %), Poland (10 %). </a:t>
            </a:r>
          </a:p>
          <a:p>
            <a:pPr algn="just">
              <a:spcBef>
                <a:spcPts val="600"/>
              </a:spcBef>
            </a:pPr>
            <a:r>
              <a:rPr lang="en-US" sz="1600" dirty="0">
                <a:latin typeface="Times New Roman" panose="02020603050405020304" pitchFamily="18" charset="0"/>
                <a:cs typeface="Times New Roman" panose="02020603050405020304" pitchFamily="18" charset="0"/>
              </a:rPr>
              <a:t>The distribution of respondents by sector: renewable energy (30 %), water management (23 %), green building (19 %), waste management (17 %), clean transportation (11 %). The distribution of respondents by company size: micro (21 %), small (42 %), medium (26 %), large (11 %). </a:t>
            </a:r>
          </a:p>
          <a:p>
            <a:pPr algn="just">
              <a:spcBef>
                <a:spcPts val="600"/>
              </a:spcBef>
            </a:pPr>
            <a:endParaRPr lang="en-US" sz="1600" dirty="0">
              <a:latin typeface="Times New Roman" panose="02020603050405020304" pitchFamily="18" charset="0"/>
              <a:cs typeface="Times New Roman" panose="02020603050405020304" pitchFamily="18" charset="0"/>
            </a:endParaRPr>
          </a:p>
          <a:p>
            <a:pPr algn="just">
              <a:spcBef>
                <a:spcPts val="600"/>
              </a:spcBef>
            </a:pPr>
            <a:endParaRPr lang="en-US" sz="1600" dirty="0">
              <a:latin typeface="Times New Roman" panose="02020603050405020304" pitchFamily="18" charset="0"/>
              <a:cs typeface="Times New Roman" panose="02020603050405020304" pitchFamily="18" charset="0"/>
            </a:endParaRPr>
          </a:p>
          <a:p>
            <a:pPr algn="just">
              <a:spcBef>
                <a:spcPts val="600"/>
              </a:spcBef>
            </a:pPr>
            <a:endParaRPr lang="en-US" sz="1600" dirty="0">
              <a:latin typeface="Times New Roman" panose="02020603050405020304" pitchFamily="18" charset="0"/>
              <a:cs typeface="Times New Roman" panose="02020603050405020304" pitchFamily="18" charset="0"/>
            </a:endParaRPr>
          </a:p>
          <a:p>
            <a:pPr algn="just">
              <a:spcBef>
                <a:spcPts val="600"/>
              </a:spcBef>
            </a:pPr>
            <a:endParaRPr lang="en-US" sz="1600" dirty="0">
              <a:latin typeface="Times New Roman" panose="02020603050405020304" pitchFamily="18" charset="0"/>
              <a:cs typeface="Times New Roman" panose="02020603050405020304" pitchFamily="18" charset="0"/>
            </a:endParaRPr>
          </a:p>
          <a:p>
            <a:pPr algn="just">
              <a:spcBef>
                <a:spcPts val="600"/>
              </a:spcBef>
            </a:pPr>
            <a:endParaRPr lang="en-US" sz="1600" dirty="0">
              <a:latin typeface="Times New Roman" panose="02020603050405020304" pitchFamily="18" charset="0"/>
              <a:cs typeface="Times New Roman" panose="02020603050405020304" pitchFamily="18" charset="0"/>
            </a:endParaRPr>
          </a:p>
          <a:p>
            <a:pPr algn="just">
              <a:spcBef>
                <a:spcPts val="600"/>
              </a:spcBef>
            </a:pPr>
            <a:endParaRPr lang="en-US" sz="1600" dirty="0">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754261" y="12111138"/>
            <a:ext cx="9427964" cy="2119211"/>
          </a:xfrm>
          <a:prstGeom prst="rect">
            <a:avLst/>
          </a:prstGeom>
          <a:noFill/>
          <a:ln>
            <a:solidFill>
              <a:schemeClr val="accent1"/>
            </a:solidFill>
          </a:ln>
        </p:spPr>
        <p:txBody>
          <a:bodyPr vert="horz" lIns="91440" tIns="45720" rIns="91440" bIns="45720" rtlCol="0">
            <a:noAutofit/>
          </a:bodyPr>
          <a:lstStyle>
            <a:lvl1pPr marL="0" indent="0" algn="ctr" defTabSz="1069208" rtl="0" eaLnBrk="1" latinLnBrk="0" hangingPunct="1">
              <a:lnSpc>
                <a:spcPct val="90000"/>
              </a:lnSpc>
              <a:spcBef>
                <a:spcPts val="1169"/>
              </a:spcBef>
              <a:buFont typeface="Arial" panose="020B0604020202020204" pitchFamily="34" charset="0"/>
              <a:buNone/>
              <a:defRPr sz="2806" kern="1200">
                <a:solidFill>
                  <a:schemeClr val="tx1"/>
                </a:solidFill>
                <a:latin typeface="+mn-lt"/>
                <a:ea typeface="+mn-ea"/>
                <a:cs typeface="+mn-cs"/>
              </a:defRPr>
            </a:lvl1pPr>
            <a:lvl2pPr marL="534604" indent="0" algn="ctr" defTabSz="1069208" rtl="0" eaLnBrk="1" latinLnBrk="0" hangingPunct="1">
              <a:lnSpc>
                <a:spcPct val="90000"/>
              </a:lnSpc>
              <a:spcBef>
                <a:spcPts val="585"/>
              </a:spcBef>
              <a:buFont typeface="Arial" panose="020B0604020202020204" pitchFamily="34" charset="0"/>
              <a:buNone/>
              <a:defRPr sz="2339" kern="1200">
                <a:solidFill>
                  <a:schemeClr val="tx1"/>
                </a:solidFill>
                <a:latin typeface="+mn-lt"/>
                <a:ea typeface="+mn-ea"/>
                <a:cs typeface="+mn-cs"/>
              </a:defRPr>
            </a:lvl2pPr>
            <a:lvl3pPr marL="1069208" indent="0" algn="ctr" defTabSz="1069208" rtl="0" eaLnBrk="1" latinLnBrk="0" hangingPunct="1">
              <a:lnSpc>
                <a:spcPct val="90000"/>
              </a:lnSpc>
              <a:spcBef>
                <a:spcPts val="585"/>
              </a:spcBef>
              <a:buFont typeface="Arial" panose="020B0604020202020204" pitchFamily="34" charset="0"/>
              <a:buNone/>
              <a:defRPr sz="2105" kern="1200">
                <a:solidFill>
                  <a:schemeClr val="tx1"/>
                </a:solidFill>
                <a:latin typeface="+mn-lt"/>
                <a:ea typeface="+mn-ea"/>
                <a:cs typeface="+mn-cs"/>
              </a:defRPr>
            </a:lvl3pPr>
            <a:lvl4pPr marL="160381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4pPr>
            <a:lvl5pPr marL="2138416"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5pPr>
            <a:lvl6pPr marL="2673020"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6pPr>
            <a:lvl7pPr marL="3207624"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7pPr>
            <a:lvl8pPr marL="3742228"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8pPr>
            <a:lvl9pPr marL="427683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9pPr>
          </a:lstStyle>
          <a:p>
            <a:r>
              <a:rPr lang="en-GB" sz="1600" b="1" dirty="0">
                <a:latin typeface="Times New Roman" panose="02020603050405020304" pitchFamily="18" charset="0"/>
                <a:cs typeface="Times New Roman" panose="02020603050405020304" pitchFamily="18" charset="0"/>
              </a:rPr>
              <a:t>CONCLUSIONS</a:t>
            </a:r>
            <a:endParaRPr lang="lt-LT" sz="1600" b="1" dirty="0">
              <a:latin typeface="Times New Roman" panose="02020603050405020304" pitchFamily="18" charset="0"/>
              <a:cs typeface="Times New Roman" panose="02020603050405020304" pitchFamily="18" charset="0"/>
            </a:endParaRPr>
          </a:p>
          <a:p>
            <a:pPr algn="just"/>
            <a:r>
              <a:rPr lang="en-US" sz="1100" dirty="0">
                <a:latin typeface="Times New Roman" panose="02020603050405020304" pitchFamily="18" charset="0"/>
                <a:cs typeface="Times New Roman" pitchFamily="18" charset="0"/>
              </a:rPr>
              <a:t>Engineering and Technology, Sales and Marketing, System design and IT are the most preferred study fields for future employees in sectors related to green development. When selecting a candidate for a position in a company, entrepreneurs prefer practical experience and soft skills, ability to put theoretical knowledge into practical solutions, theoretical knowledge. SMEs representatives operating in green economy sectors identified that students are lacking such skills as: self-driving and motivation; practical use of theoretical knowledge, including technical drawing; completing documents in the construction process; managerial and project management knowledge; Excel skills. </a:t>
            </a:r>
          </a:p>
          <a:p>
            <a:pPr algn="just"/>
            <a:r>
              <a:rPr lang="en-US" sz="1100" dirty="0">
                <a:latin typeface="Times New Roman" panose="02020603050405020304" pitchFamily="18" charset="0"/>
                <a:cs typeface="Times New Roman" pitchFamily="18" charset="0"/>
              </a:rPr>
              <a:t>Most companies (53 %) operating in green economy sectors are offering internship/traineeship possibilities for students. Students from universities are preferred for internship/traineeship. Companies during internships are willing to help students to develop practical experience and ability to apply theoretical knowledge skills, analytical skills and ability to produce reports/projects, teamwork skills and independence in decision-making skills. The main advantages of internships is that students can test and/or apply their theoretical knowledge in practice, participate in daily company life, test their ability to produce independent analyses, programs, classes and gain stress-free entry into the labor market. The possibility to be employed at the end of internship/practice exist</a:t>
            </a:r>
            <a:r>
              <a:rPr lang="lt-LT" sz="1100" dirty="0">
                <a:latin typeface="Times New Roman" panose="02020603050405020304" pitchFamily="18" charset="0"/>
                <a:cs typeface="Times New Roman" pitchFamily="18" charset="0"/>
              </a:rPr>
              <a:t>s</a:t>
            </a:r>
            <a:r>
              <a:rPr lang="en-US" sz="1100" dirty="0">
                <a:latin typeface="Times New Roman" panose="02020603050405020304" pitchFamily="18" charset="0"/>
                <a:cs typeface="Times New Roman" pitchFamily="18" charset="0"/>
              </a:rPr>
              <a:t> in most of companies (84 %).</a:t>
            </a:r>
            <a:endParaRPr lang="lt-LT" sz="1100" dirty="0">
              <a:latin typeface="Times New Roman" panose="02020603050405020304" pitchFamily="18" charset="0"/>
              <a:cs typeface="Times New Roman" panose="02020603050405020304" pitchFamily="18" charset="0"/>
            </a:endParaRPr>
          </a:p>
          <a:p>
            <a:pPr algn="just"/>
            <a:r>
              <a:rPr lang="en-US" sz="1100" dirty="0">
                <a:latin typeface="Times New Roman" panose="02020603050405020304" pitchFamily="18" charset="0"/>
                <a:cs typeface="Times New Roman" pitchFamily="18" charset="0"/>
              </a:rPr>
              <a:t>This survey was conducted in regard to project „SB BRIDGE – Building bridges for green tech future“ (STHB.04.01.00-LT-0134/17) and partly financed by European Regional Development Fund.</a:t>
            </a:r>
          </a:p>
        </p:txBody>
      </p:sp>
      <p:sp>
        <p:nvSpPr>
          <p:cNvPr id="11" name="Subtitle 2"/>
          <p:cNvSpPr txBox="1">
            <a:spLocks/>
          </p:cNvSpPr>
          <p:nvPr/>
        </p:nvSpPr>
        <p:spPr>
          <a:xfrm>
            <a:off x="4281714" y="6099242"/>
            <a:ext cx="5965371" cy="5953328"/>
          </a:xfrm>
          <a:prstGeom prst="rect">
            <a:avLst/>
          </a:prstGeom>
          <a:noFill/>
          <a:ln>
            <a:solidFill>
              <a:schemeClr val="accent1"/>
            </a:solidFill>
          </a:ln>
        </p:spPr>
        <p:txBody>
          <a:bodyPr vert="horz" lIns="91440" tIns="45720" rIns="91440" bIns="45720" rtlCol="0">
            <a:noAutofit/>
          </a:bodyPr>
          <a:lstStyle>
            <a:lvl1pPr marL="0" indent="0" algn="ctr" defTabSz="1069208" rtl="0" eaLnBrk="1" latinLnBrk="0" hangingPunct="1">
              <a:lnSpc>
                <a:spcPct val="90000"/>
              </a:lnSpc>
              <a:spcBef>
                <a:spcPts val="1169"/>
              </a:spcBef>
              <a:buFont typeface="Arial" panose="020B0604020202020204" pitchFamily="34" charset="0"/>
              <a:buNone/>
              <a:defRPr sz="2806" kern="1200">
                <a:solidFill>
                  <a:schemeClr val="tx1"/>
                </a:solidFill>
                <a:latin typeface="+mn-lt"/>
                <a:ea typeface="+mn-ea"/>
                <a:cs typeface="+mn-cs"/>
              </a:defRPr>
            </a:lvl1pPr>
            <a:lvl2pPr marL="534604" indent="0" algn="ctr" defTabSz="1069208" rtl="0" eaLnBrk="1" latinLnBrk="0" hangingPunct="1">
              <a:lnSpc>
                <a:spcPct val="90000"/>
              </a:lnSpc>
              <a:spcBef>
                <a:spcPts val="585"/>
              </a:spcBef>
              <a:buFont typeface="Arial" panose="020B0604020202020204" pitchFamily="34" charset="0"/>
              <a:buNone/>
              <a:defRPr sz="2339" kern="1200">
                <a:solidFill>
                  <a:schemeClr val="tx1"/>
                </a:solidFill>
                <a:latin typeface="+mn-lt"/>
                <a:ea typeface="+mn-ea"/>
                <a:cs typeface="+mn-cs"/>
              </a:defRPr>
            </a:lvl2pPr>
            <a:lvl3pPr marL="1069208" indent="0" algn="ctr" defTabSz="1069208" rtl="0" eaLnBrk="1" latinLnBrk="0" hangingPunct="1">
              <a:lnSpc>
                <a:spcPct val="90000"/>
              </a:lnSpc>
              <a:spcBef>
                <a:spcPts val="585"/>
              </a:spcBef>
              <a:buFont typeface="Arial" panose="020B0604020202020204" pitchFamily="34" charset="0"/>
              <a:buNone/>
              <a:defRPr sz="2105" kern="1200">
                <a:solidFill>
                  <a:schemeClr val="tx1"/>
                </a:solidFill>
                <a:latin typeface="+mn-lt"/>
                <a:ea typeface="+mn-ea"/>
                <a:cs typeface="+mn-cs"/>
              </a:defRPr>
            </a:lvl3pPr>
            <a:lvl4pPr marL="160381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4pPr>
            <a:lvl5pPr marL="2138416"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5pPr>
            <a:lvl6pPr marL="2673020"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6pPr>
            <a:lvl7pPr marL="3207624"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7pPr>
            <a:lvl8pPr marL="3742228"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8pPr>
            <a:lvl9pPr marL="4276832" indent="0" algn="ctr" defTabSz="1069208" rtl="0" eaLnBrk="1" latinLnBrk="0" hangingPunct="1">
              <a:lnSpc>
                <a:spcPct val="90000"/>
              </a:lnSpc>
              <a:spcBef>
                <a:spcPts val="585"/>
              </a:spcBef>
              <a:buFont typeface="Arial" panose="020B0604020202020204" pitchFamily="34" charset="0"/>
              <a:buNone/>
              <a:defRPr sz="1871" kern="1200">
                <a:solidFill>
                  <a:schemeClr val="tx1"/>
                </a:solidFill>
                <a:latin typeface="+mn-lt"/>
                <a:ea typeface="+mn-ea"/>
                <a:cs typeface="+mn-cs"/>
              </a:defRPr>
            </a:lvl9pPr>
          </a:lstStyle>
          <a:p>
            <a:pPr>
              <a:spcBef>
                <a:spcPts val="600"/>
              </a:spcBef>
            </a:pPr>
            <a:r>
              <a:rPr lang="lt-LT" sz="1600" b="1" cap="all" dirty="0">
                <a:latin typeface="Times New Roman" panose="02020603050405020304" pitchFamily="18" charset="0"/>
                <a:cs typeface="Times New Roman" panose="02020603050405020304" pitchFamily="18" charset="0"/>
              </a:rPr>
              <a:t>Research results</a:t>
            </a:r>
            <a:endParaRPr lang="en-GB" sz="1600" b="1" dirty="0">
              <a:latin typeface="Times New Roman" panose="02020603050405020304" pitchFamily="18" charset="0"/>
              <a:cs typeface="Times New Roman" panose="02020603050405020304" pitchFamily="18" charset="0"/>
            </a:endParaRPr>
          </a:p>
          <a:p>
            <a:pPr algn="just">
              <a:spcBef>
                <a:spcPts val="600"/>
              </a:spcBef>
            </a:pPr>
            <a:r>
              <a:rPr lang="en-US" sz="1600" dirty="0">
                <a:latin typeface="Times New Roman" panose="02020603050405020304" pitchFamily="18" charset="0"/>
                <a:cs typeface="Times New Roman" panose="02020603050405020304" pitchFamily="18" charset="0"/>
              </a:rPr>
              <a:t>Practical experience and soft skills (like good communication skills, ability to network and adapt to the culture of the workplace) are the most valued by companies; these skills were indicated by 86 and 71 % of respondents, respectively. Newly graduates are lacking some general (see Fig. 1) and soft skills (see Fig. 2). </a:t>
            </a:r>
            <a:endParaRPr lang="en-US" sz="1600" b="1" dirty="0">
              <a:latin typeface="Times New Roman" panose="02020603050405020304" pitchFamily="18" charset="0"/>
              <a:cs typeface="Times New Roman" panose="02020603050405020304" pitchFamily="18" charset="0"/>
            </a:endParaRPr>
          </a:p>
          <a:p>
            <a:pPr algn="just">
              <a:spcBef>
                <a:spcPts val="600"/>
              </a:spcBef>
            </a:pPr>
            <a:r>
              <a:rPr lang="en-US" sz="1600" dirty="0">
                <a:highlight>
                  <a:srgbClr val="FFFF00"/>
                </a:highlight>
                <a:latin typeface="Times New Roman" panose="02020603050405020304" pitchFamily="18" charset="0"/>
                <a:cs typeface="Times New Roman" panose="02020603050405020304" pitchFamily="18" charset="0"/>
              </a:rPr>
              <a:t> </a:t>
            </a:r>
          </a:p>
          <a:p>
            <a:pPr algn="just">
              <a:spcBef>
                <a:spcPts val="600"/>
              </a:spcBef>
            </a:pPr>
            <a:endParaRPr lang="en-US" sz="1600" dirty="0">
              <a:highlight>
                <a:srgbClr val="FFFF00"/>
              </a:highlight>
              <a:latin typeface="Times New Roman" panose="02020603050405020304" pitchFamily="18" charset="0"/>
              <a:cs typeface="Times New Roman" panose="02020603050405020304" pitchFamily="18" charset="0"/>
            </a:endParaRPr>
          </a:p>
          <a:p>
            <a:pPr algn="just">
              <a:spcBef>
                <a:spcPts val="600"/>
              </a:spcBef>
            </a:pPr>
            <a:endParaRPr lang="en-US" sz="1600" dirty="0">
              <a:highlight>
                <a:srgbClr val="FFFF00"/>
              </a:highlight>
              <a:latin typeface="Times New Roman" panose="02020603050405020304" pitchFamily="18" charset="0"/>
              <a:cs typeface="Times New Roman" panose="02020603050405020304" pitchFamily="18" charset="0"/>
            </a:endParaRPr>
          </a:p>
          <a:p>
            <a:pPr algn="just">
              <a:spcBef>
                <a:spcPts val="600"/>
              </a:spcBef>
            </a:pPr>
            <a:endParaRPr lang="en-US" sz="1600" dirty="0">
              <a:highlight>
                <a:srgbClr val="FFFF00"/>
              </a:highlight>
              <a:latin typeface="Times New Roman" panose="02020603050405020304" pitchFamily="18" charset="0"/>
              <a:cs typeface="Times New Roman" panose="02020603050405020304" pitchFamily="18" charset="0"/>
            </a:endParaRPr>
          </a:p>
          <a:p>
            <a:pPr algn="just">
              <a:spcBef>
                <a:spcPts val="600"/>
              </a:spcBef>
            </a:pPr>
            <a:endParaRPr lang="en-US" sz="1600" dirty="0">
              <a:highlight>
                <a:srgbClr val="FFFF00"/>
              </a:highlight>
              <a:latin typeface="Times New Roman" panose="02020603050405020304" pitchFamily="18" charset="0"/>
              <a:cs typeface="Times New Roman" panose="02020603050405020304" pitchFamily="18" charset="0"/>
            </a:endParaRPr>
          </a:p>
          <a:p>
            <a:pPr algn="just">
              <a:spcBef>
                <a:spcPts val="600"/>
              </a:spcBef>
            </a:pPr>
            <a:endParaRPr lang="en-US" sz="1600" dirty="0">
              <a:highlight>
                <a:srgbClr val="FFFF00"/>
              </a:highlight>
              <a:latin typeface="Times New Roman" panose="02020603050405020304" pitchFamily="18" charset="0"/>
              <a:cs typeface="Times New Roman" panose="02020603050405020304" pitchFamily="18" charset="0"/>
            </a:endParaRPr>
          </a:p>
          <a:p>
            <a:endParaRPr lang="en-US" sz="1600" b="1" dirty="0">
              <a:highlight>
                <a:srgbClr val="FFFF00"/>
              </a:highlight>
              <a:latin typeface="Times New Roman" panose="02020603050405020304" pitchFamily="18" charset="0"/>
              <a:cs typeface="Times New Roman" panose="02020603050405020304" pitchFamily="18" charset="0"/>
            </a:endParaRPr>
          </a:p>
          <a:p>
            <a:endParaRPr lang="en-US" sz="1600" b="1" dirty="0">
              <a:highlight>
                <a:srgbClr val="FFFF00"/>
              </a:highlight>
              <a:latin typeface="Times New Roman" panose="02020603050405020304" pitchFamily="18" charset="0"/>
              <a:cs typeface="Times New Roman" panose="02020603050405020304" pitchFamily="18" charset="0"/>
            </a:endParaRPr>
          </a:p>
          <a:p>
            <a:endParaRPr lang="lt-LT" sz="1600" b="1" dirty="0">
              <a:solidFill>
                <a:schemeClr val="accent1">
                  <a:lumMod val="75000"/>
                </a:schemeClr>
              </a:solidFill>
              <a:highlight>
                <a:srgbClr val="FFFF00"/>
              </a:highlight>
              <a:latin typeface="Times New Roman" panose="02020603050405020304" pitchFamily="18" charset="0"/>
              <a:cs typeface="Times New Roman" panose="02020603050405020304" pitchFamily="18" charset="0"/>
            </a:endParaRPr>
          </a:p>
          <a:p>
            <a:endParaRPr lang="lt-LT" sz="16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2" name="Stačiakampis 11"/>
          <p:cNvSpPr/>
          <p:nvPr/>
        </p:nvSpPr>
        <p:spPr>
          <a:xfrm>
            <a:off x="4765538" y="8776742"/>
            <a:ext cx="5398851" cy="307777"/>
          </a:xfrm>
          <a:prstGeom prst="rect">
            <a:avLst/>
          </a:prstGeom>
        </p:spPr>
        <p:txBody>
          <a:bodyPr wrap="square">
            <a:spAutoFit/>
          </a:bodyPr>
          <a:lstStyle/>
          <a:p>
            <a:pPr lvl="0">
              <a:spcBef>
                <a:spcPts val="600"/>
              </a:spcBef>
            </a:pPr>
            <a:r>
              <a:rPr lang="en-GB" sz="1400" b="1" dirty="0">
                <a:solidFill>
                  <a:prstClr val="black"/>
                </a:solidFill>
                <a:latin typeface="Times New Roman" panose="02020603050405020304" pitchFamily="18" charset="0"/>
                <a:cs typeface="Times New Roman" panose="02020603050405020304" pitchFamily="18" charset="0"/>
              </a:rPr>
              <a:t>Fig. 1. </a:t>
            </a:r>
            <a:r>
              <a:rPr lang="en-US" sz="1400" dirty="0">
                <a:latin typeface="Times New Roman" panose="02020603050405020304" pitchFamily="18" charset="0"/>
                <a:cs typeface="Times New Roman" panose="02020603050405020304" pitchFamily="18" charset="0"/>
              </a:rPr>
              <a:t>Skills that newly graduates are lacking when they apply for a job </a:t>
            </a:r>
            <a:endParaRPr lang="en-US" sz="1400" dirty="0">
              <a:solidFill>
                <a:prstClr val="black"/>
              </a:solidFill>
              <a:latin typeface="Times New Roman" panose="02020603050405020304" pitchFamily="18" charset="0"/>
              <a:cs typeface="Times New Roman" panose="02020603050405020304" pitchFamily="18" charset="0"/>
            </a:endParaRPr>
          </a:p>
        </p:txBody>
      </p:sp>
      <p:sp>
        <p:nvSpPr>
          <p:cNvPr id="15" name="Stačiakampis 14"/>
          <p:cNvSpPr/>
          <p:nvPr/>
        </p:nvSpPr>
        <p:spPr>
          <a:xfrm>
            <a:off x="4431577" y="11723065"/>
            <a:ext cx="5774602" cy="307777"/>
          </a:xfrm>
          <a:prstGeom prst="rect">
            <a:avLst/>
          </a:prstGeom>
        </p:spPr>
        <p:txBody>
          <a:bodyPr wrap="square">
            <a:spAutoFit/>
          </a:bodyPr>
          <a:lstStyle/>
          <a:p>
            <a:pPr lvl="0" algn="ctr">
              <a:spcBef>
                <a:spcPts val="600"/>
              </a:spcBef>
            </a:pPr>
            <a:r>
              <a:rPr lang="en-GB" sz="1400" b="1" dirty="0">
                <a:solidFill>
                  <a:prstClr val="black"/>
                </a:solidFill>
                <a:latin typeface="Times New Roman" panose="02020603050405020304" pitchFamily="18" charset="0"/>
                <a:cs typeface="Times New Roman" panose="02020603050405020304" pitchFamily="18" charset="0"/>
              </a:rPr>
              <a:t>Fig. 2. </a:t>
            </a:r>
            <a:r>
              <a:rPr lang="en-US" sz="1400" dirty="0">
                <a:latin typeface="Times New Roman" panose="02020603050405020304" pitchFamily="18" charset="0"/>
                <a:cs typeface="Times New Roman" panose="02020603050405020304" pitchFamily="18" charset="0"/>
              </a:rPr>
              <a:t>Soft skills that newly graduates are lacking when they apply for a job </a:t>
            </a:r>
          </a:p>
        </p:txBody>
      </p:sp>
      <p:graphicFrame>
        <p:nvGraphicFramePr>
          <p:cNvPr id="13" name="Chart 12">
            <a:extLst>
              <a:ext uri="{FF2B5EF4-FFF2-40B4-BE49-F238E27FC236}">
                <a16:creationId xmlns:a16="http://schemas.microsoft.com/office/drawing/2014/main" id="{307EB48F-F98B-457D-A4A5-3BBDBDB8370F}"/>
              </a:ext>
            </a:extLst>
          </p:cNvPr>
          <p:cNvGraphicFramePr/>
          <p:nvPr>
            <p:extLst>
              <p:ext uri="{D42A27DB-BD31-4B8C-83A1-F6EECF244321}">
                <p14:modId xmlns:p14="http://schemas.microsoft.com/office/powerpoint/2010/main" val="3484750915"/>
              </p:ext>
            </p:extLst>
          </p:nvPr>
        </p:nvGraphicFramePr>
        <p:xfrm>
          <a:off x="4940424" y="7524682"/>
          <a:ext cx="4371975" cy="12693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id="{A66B6EF9-4126-42AC-B2A5-8336C604999E}"/>
              </a:ext>
            </a:extLst>
          </p:cNvPr>
          <p:cNvGraphicFramePr/>
          <p:nvPr>
            <p:extLst>
              <p:ext uri="{D42A27DB-BD31-4B8C-83A1-F6EECF244321}">
                <p14:modId xmlns:p14="http://schemas.microsoft.com/office/powerpoint/2010/main" val="3251041815"/>
              </p:ext>
            </p:extLst>
          </p:nvPr>
        </p:nvGraphicFramePr>
        <p:xfrm>
          <a:off x="4640710" y="9067191"/>
          <a:ext cx="5440983" cy="2721059"/>
        </p:xfrm>
        <a:graphic>
          <a:graphicData uri="http://schemas.openxmlformats.org/drawingml/2006/chart">
            <c:chart xmlns:c="http://schemas.openxmlformats.org/drawingml/2006/chart" xmlns:r="http://schemas.openxmlformats.org/officeDocument/2006/relationships" r:id="rId3"/>
          </a:graphicData>
        </a:graphic>
      </p:graphicFrame>
      <p:pic>
        <p:nvPicPr>
          <p:cNvPr id="16" name="Picture 15" descr="C:\Users\rasav\Dropbox\BRIDGE internal\WP2 Communication\logo versions\LOGO - final version\SB Bridge_logo_on yellow.png">
            <a:extLst>
              <a:ext uri="{FF2B5EF4-FFF2-40B4-BE49-F238E27FC236}">
                <a16:creationId xmlns:a16="http://schemas.microsoft.com/office/drawing/2014/main" id="{6B6004D9-86DE-40A8-9806-CD859B78CF3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27159" y="14627827"/>
            <a:ext cx="390317" cy="378758"/>
          </a:xfrm>
          <a:prstGeom prst="rect">
            <a:avLst/>
          </a:prstGeom>
          <a:noFill/>
          <a:ln>
            <a:noFill/>
          </a:ln>
        </p:spPr>
      </p:pic>
      <p:pic>
        <p:nvPicPr>
          <p:cNvPr id="17" name="Picture 16">
            <a:extLst>
              <a:ext uri="{FF2B5EF4-FFF2-40B4-BE49-F238E27FC236}">
                <a16:creationId xmlns:a16="http://schemas.microsoft.com/office/drawing/2014/main" id="{89AC0407-CB26-49CA-945C-2355BB420766}"/>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8942874" y="14620875"/>
            <a:ext cx="1648926" cy="382302"/>
          </a:xfrm>
          <a:prstGeom prst="rect">
            <a:avLst/>
          </a:prstGeom>
        </p:spPr>
      </p:pic>
    </p:spTree>
    <p:extLst>
      <p:ext uri="{BB962C8B-B14F-4D97-AF65-F5344CB8AC3E}">
        <p14:creationId xmlns:p14="http://schemas.microsoft.com/office/powerpoint/2010/main" val="18698150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3867</TotalTime>
  <Words>860</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DEMAND ON SKILLS AND COMPETENCES: CASE OF GREEN INDUSTRIES AGNĖ ŠNEIDERIENĖ, RASA VIEDERYTĖ, KLAIPEDA UNIVERSITY e-mail: agne.sneideriene@ku.lt; rasa.viederyte@ku.lt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Vicka</dc:creator>
  <cp:lastModifiedBy>Agnė Šneiderienė</cp:lastModifiedBy>
  <cp:revision>90</cp:revision>
  <dcterms:created xsi:type="dcterms:W3CDTF">2017-05-03T16:16:25Z</dcterms:created>
  <dcterms:modified xsi:type="dcterms:W3CDTF">2021-04-06T11:57:56Z</dcterms:modified>
</cp:coreProperties>
</file>