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15116175"/>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FEEE2-5E54-40B0-80B9-A0BC5154450B}" v="5" dt="2021-04-11T14:58:44.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82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4690850141058576"/>
          <c:y val="5.6256471381444295E-2"/>
          <c:w val="0.2008901427428523"/>
          <c:h val="0.74700570685545042"/>
        </c:manualLayout>
      </c:layout>
      <c:barChart>
        <c:barDir val="bar"/>
        <c:grouping val="clustered"/>
        <c:varyColors val="0"/>
        <c:ser>
          <c:idx val="0"/>
          <c:order val="0"/>
          <c:spPr>
            <a:solidFill>
              <a:schemeClr val="accent1">
                <a:lumMod val="20000"/>
                <a:lumOff val="80000"/>
              </a:schemeClr>
            </a:solid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Sheet1!$A$2:$A$14</c:f>
              <c:strCache>
                <c:ptCount val="13"/>
                <c:pt idx="0">
                  <c:v>•Managers are incapable of leading </c:v>
                </c:pt>
                <c:pt idx="1">
                  <c:v>•Managers lack problem - and conflict-solving skills and dialogue</c:v>
                </c:pt>
                <c:pt idx="2">
                  <c:v>•Distrust of managers</c:v>
                </c:pt>
                <c:pt idx="3">
                  <c:v>•Anxiety, fear</c:v>
                </c:pt>
                <c:pt idx="4">
                  <c:v>•Unclear work rules and procedures</c:v>
                </c:pt>
                <c:pt idx="5">
                  <c:v>•Employees’ lack of knowledge</c:v>
                </c:pt>
                <c:pt idx="6">
                  <c:v>•Previous negative experience regarding change</c:v>
                </c:pt>
                <c:pt idx="7">
                  <c:v>•Excessive control of employees</c:v>
                </c:pt>
                <c:pt idx="8">
                  <c:v>•Exclusion of employees in change creation and implementation</c:v>
                </c:pt>
                <c:pt idx="9">
                  <c:v>•Increasing workload due to change</c:v>
                </c:pt>
                <c:pt idx="10">
                  <c:v>•Lack of training and inaccurate instruction</c:v>
                </c:pt>
                <c:pt idx="11">
                  <c:v>•Insufficient information on change, misconception of change</c:v>
                </c:pt>
                <c:pt idx="12">
                  <c:v>•Budgetary and planning problems, insufficient pay</c:v>
                </c:pt>
              </c:strCache>
            </c:strRef>
          </c:cat>
          <c:val>
            <c:numRef>
              <c:f>Sheet1!$B$2:$B$14</c:f>
              <c:numCache>
                <c:formatCode>General</c:formatCode>
                <c:ptCount val="13"/>
                <c:pt idx="0">
                  <c:v>2.4500000000000002</c:v>
                </c:pt>
                <c:pt idx="1">
                  <c:v>2.6</c:v>
                </c:pt>
                <c:pt idx="2">
                  <c:v>3.11</c:v>
                </c:pt>
                <c:pt idx="3">
                  <c:v>3.25</c:v>
                </c:pt>
                <c:pt idx="4">
                  <c:v>3.52</c:v>
                </c:pt>
                <c:pt idx="5">
                  <c:v>3.6</c:v>
                </c:pt>
                <c:pt idx="6">
                  <c:v>3.82</c:v>
                </c:pt>
                <c:pt idx="7">
                  <c:v>3.9</c:v>
                </c:pt>
                <c:pt idx="8">
                  <c:v>3.97</c:v>
                </c:pt>
                <c:pt idx="9">
                  <c:v>4.03</c:v>
                </c:pt>
                <c:pt idx="10">
                  <c:v>4.0599999999999996</c:v>
                </c:pt>
                <c:pt idx="11">
                  <c:v>4.22</c:v>
                </c:pt>
                <c:pt idx="12">
                  <c:v>4.45</c:v>
                </c:pt>
              </c:numCache>
            </c:numRef>
          </c:val>
          <c:extLst>
            <c:ext xmlns:c16="http://schemas.microsoft.com/office/drawing/2014/chart" uri="{C3380CC4-5D6E-409C-BE32-E72D297353CC}">
              <c16:uniqueId val="{00000000-CC8D-4EAD-8198-D559CE72BED3}"/>
            </c:ext>
          </c:extLst>
        </c:ser>
        <c:dLbls>
          <c:dLblPos val="inEnd"/>
          <c:showLegendKey val="0"/>
          <c:showVal val="1"/>
          <c:showCatName val="0"/>
          <c:showSerName val="0"/>
          <c:showPercent val="0"/>
          <c:showBubbleSize val="0"/>
        </c:dLbls>
        <c:gapWidth val="227"/>
        <c:overlap val="-48"/>
        <c:axId val="588483256"/>
        <c:axId val="588487520"/>
      </c:barChart>
      <c:catAx>
        <c:axId val="588483256"/>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a:t>Factors</a:t>
                </a:r>
              </a:p>
            </c:rich>
          </c:tx>
          <c:layout>
            <c:manualLayout>
              <c:xMode val="edge"/>
              <c:yMode val="edge"/>
              <c:x val="0.14965370131409159"/>
              <c:y val="0.37813356663750364"/>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88487520"/>
        <c:crosses val="autoZero"/>
        <c:auto val="1"/>
        <c:lblAlgn val="ctr"/>
        <c:lblOffset val="100"/>
        <c:noMultiLvlLbl val="0"/>
      </c:catAx>
      <c:valAx>
        <c:axId val="588487520"/>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a:t>Points</a:t>
                </a:r>
              </a:p>
            </c:rich>
          </c:tx>
          <c:layout>
            <c:manualLayout>
              <c:xMode val="edge"/>
              <c:yMode val="edge"/>
              <c:x val="0.68103989091664563"/>
              <c:y val="0.89461294190078089"/>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83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3875"/>
            <a:ext cx="9088041" cy="5262668"/>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39492"/>
            <a:ext cx="8018860" cy="3649575"/>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82977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9943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796"/>
            <a:ext cx="2305422" cy="128102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796"/>
            <a:ext cx="6782619" cy="128102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9596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9939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8551"/>
            <a:ext cx="9221689" cy="6287908"/>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5945"/>
            <a:ext cx="9221689" cy="3306662"/>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2E41E-0B24-4EAD-AC3C-C3D21091074D}" type="datetimeFigureOut">
              <a:rPr lang="lt-LT" smtClean="0"/>
              <a:t>2021-04-11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49569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A2E41E-0B24-4EAD-AC3C-C3D21091074D}" type="datetimeFigureOut">
              <a:rPr lang="lt-LT" smtClean="0"/>
              <a:t>2021-04-11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48327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800"/>
            <a:ext cx="9221689" cy="29217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5564"/>
            <a:ext cx="4523137"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4" name="Content Placeholder 3"/>
          <p:cNvSpPr>
            <a:spLocks noGrp="1"/>
          </p:cNvSpPr>
          <p:nvPr>
            <p:ph sz="half" idx="2"/>
          </p:nvPr>
        </p:nvSpPr>
        <p:spPr>
          <a:xfrm>
            <a:off x="736456" y="5521603"/>
            <a:ext cx="4523137"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5564"/>
            <a:ext cx="4545413"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6" name="Content Placeholder 5"/>
          <p:cNvSpPr>
            <a:spLocks noGrp="1"/>
          </p:cNvSpPr>
          <p:nvPr>
            <p:ph sz="quarter" idx="4"/>
          </p:nvPr>
        </p:nvSpPr>
        <p:spPr>
          <a:xfrm>
            <a:off x="5412731" y="5521603"/>
            <a:ext cx="4545413"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A2E41E-0B24-4EAD-AC3C-C3D21091074D}" type="datetimeFigureOut">
              <a:rPr lang="lt-LT" smtClean="0"/>
              <a:t>2021-04-11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2857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A2E41E-0B24-4EAD-AC3C-C3D21091074D}" type="datetimeFigureOut">
              <a:rPr lang="lt-LT" smtClean="0"/>
              <a:t>2021-04-11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25962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2E41E-0B24-4EAD-AC3C-C3D21091074D}" type="datetimeFigureOut">
              <a:rPr lang="lt-LT" smtClean="0"/>
              <a:t>2021-04-11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76634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452"/>
            <a:ext cx="5412730" cy="10742282"/>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t>2021-04-11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7734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452"/>
            <a:ext cx="5412730" cy="10742282"/>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t>2021-04-11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02078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800"/>
            <a:ext cx="9221689" cy="29217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3982"/>
            <a:ext cx="9221689" cy="95910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0458"/>
            <a:ext cx="2405658" cy="804796"/>
          </a:xfrm>
          <a:prstGeom prst="rect">
            <a:avLst/>
          </a:prstGeom>
        </p:spPr>
        <p:txBody>
          <a:bodyPr vert="horz" lIns="91440" tIns="45720" rIns="91440" bIns="45720" rtlCol="0" anchor="ctr"/>
          <a:lstStyle>
            <a:lvl1pPr algn="l">
              <a:defRPr sz="1403">
                <a:solidFill>
                  <a:schemeClr val="tx1">
                    <a:tint val="75000"/>
                  </a:schemeClr>
                </a:solidFill>
              </a:defRPr>
            </a:lvl1pPr>
          </a:lstStyle>
          <a:p>
            <a:fld id="{0FA2E41E-0B24-4EAD-AC3C-C3D21091074D}" type="datetimeFigureOut">
              <a:rPr lang="lt-LT" smtClean="0"/>
              <a:t>2021-04-11</a:t>
            </a:fld>
            <a:endParaRPr lang="lt-LT"/>
          </a:p>
        </p:txBody>
      </p:sp>
      <p:sp>
        <p:nvSpPr>
          <p:cNvPr id="5" name="Footer Placeholder 4"/>
          <p:cNvSpPr>
            <a:spLocks noGrp="1"/>
          </p:cNvSpPr>
          <p:nvPr>
            <p:ph type="ftr" sz="quarter" idx="3"/>
          </p:nvPr>
        </p:nvSpPr>
        <p:spPr>
          <a:xfrm>
            <a:off x="3541663" y="14010458"/>
            <a:ext cx="3608487" cy="804796"/>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7551093" y="14010458"/>
            <a:ext cx="2405658" cy="804796"/>
          </a:xfrm>
          <a:prstGeom prst="rect">
            <a:avLst/>
          </a:prstGeom>
        </p:spPr>
        <p:txBody>
          <a:bodyPr vert="horz" lIns="91440" tIns="45720" rIns="91440" bIns="45720" rtlCol="0" anchor="ctr"/>
          <a:lstStyle>
            <a:lvl1pPr algn="r">
              <a:defRPr sz="1403">
                <a:solidFill>
                  <a:schemeClr val="tx1">
                    <a:tint val="75000"/>
                  </a:schemeClr>
                </a:solidFill>
              </a:defRPr>
            </a:lvl1pPr>
          </a:lstStyle>
          <a:p>
            <a:fld id="{A2C8B346-2501-4853-BB5A-54C44F58B6F8}" type="slidenum">
              <a:rPr lang="lt-LT" smtClean="0"/>
              <a:t>‹#›</a:t>
            </a:fld>
            <a:endParaRPr lang="lt-LT"/>
          </a:p>
        </p:txBody>
      </p:sp>
    </p:spTree>
    <p:extLst>
      <p:ext uri="{BB962C8B-B14F-4D97-AF65-F5344CB8AC3E}">
        <p14:creationId xmlns:p14="http://schemas.microsoft.com/office/powerpoint/2010/main" val="96112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611" y="737759"/>
            <a:ext cx="9356317" cy="983700"/>
          </a:xfrm>
        </p:spPr>
        <p:txBody>
          <a:bodyPr>
            <a:normAutofit fontScale="90000"/>
          </a:bodyPr>
          <a:lstStyle/>
          <a:p>
            <a:br>
              <a:rPr lang="en-GB" sz="2400" b="1" cap="all" dirty="0"/>
            </a:br>
            <a:br>
              <a:rPr lang="en-GB" sz="2400" b="1" cap="all" dirty="0"/>
            </a:br>
            <a:br>
              <a:rPr lang="en-GB" sz="2400" b="1" cap="all" dirty="0"/>
            </a:br>
            <a:br>
              <a:rPr lang="en-GB" sz="2400" b="1" cap="all" dirty="0"/>
            </a:br>
            <a:r>
              <a:rPr lang="en-GB" sz="1600" b="1" cap="all" dirty="0">
                <a:latin typeface="Times New Roman" panose="02020603050405020304" pitchFamily="18" charset="0"/>
                <a:cs typeface="Times New Roman" panose="02020603050405020304" pitchFamily="18" charset="0"/>
              </a:rPr>
              <a:t>Factors determining Employee resistance to change and their </a:t>
            </a:r>
            <a:br>
              <a:rPr lang="en-GB" sz="1600" b="1" cap="all" dirty="0">
                <a:latin typeface="Times New Roman" panose="02020603050405020304" pitchFamily="18" charset="0"/>
                <a:cs typeface="Times New Roman" panose="02020603050405020304" pitchFamily="18" charset="0"/>
              </a:rPr>
            </a:br>
            <a:r>
              <a:rPr lang="en-GB" sz="1600" b="1" cap="all" dirty="0">
                <a:latin typeface="Times New Roman" panose="02020603050405020304" pitchFamily="18" charset="0"/>
                <a:cs typeface="Times New Roman" panose="02020603050405020304" pitchFamily="18" charset="0"/>
              </a:rPr>
              <a:t>dependence on socio–demographic characteristics of employees</a:t>
            </a:r>
            <a:br>
              <a:rPr lang="en-GB" sz="2000" dirty="0">
                <a:latin typeface="Times New Roman" panose="02020603050405020304" pitchFamily="18" charset="0"/>
                <a:cs typeface="Times New Roman" panose="02020603050405020304" pitchFamily="18" charset="0"/>
              </a:rPr>
            </a:br>
            <a:r>
              <a:rPr lang="en-GB" sz="1800" i="1" dirty="0">
                <a:latin typeface="Times New Roman" panose="02020603050405020304" pitchFamily="18" charset="0"/>
                <a:cs typeface="Times New Roman" panose="02020603050405020304" pitchFamily="18" charset="0"/>
              </a:rPr>
              <a:t>Julius </a:t>
            </a:r>
            <a:r>
              <a:rPr lang="en-GB" sz="1800" i="1" dirty="0" err="1">
                <a:latin typeface="Times New Roman" panose="02020603050405020304" pitchFamily="18" charset="0"/>
                <a:cs typeface="Times New Roman" panose="02020603050405020304" pitchFamily="18" charset="0"/>
              </a:rPr>
              <a:t>Paulikas</a:t>
            </a:r>
            <a:r>
              <a:rPr lang="en-GB" sz="1800" i="1" dirty="0">
                <a:latin typeface="Times New Roman" panose="02020603050405020304" pitchFamily="18" charset="0"/>
                <a:cs typeface="Times New Roman" panose="02020603050405020304" pitchFamily="18" charset="0"/>
              </a:rPr>
              <a:t>, Klaipeda University</a:t>
            </a:r>
            <a:br>
              <a:rPr lang="en-GB" sz="1800" i="1" dirty="0">
                <a:latin typeface="Times New Roman" panose="02020603050405020304" pitchFamily="18" charset="0"/>
                <a:cs typeface="Times New Roman" panose="02020603050405020304" pitchFamily="18" charset="0"/>
              </a:rPr>
            </a:br>
            <a:r>
              <a:rPr lang="en-GB" sz="1800" i="1" dirty="0">
                <a:latin typeface="Times New Roman" panose="02020603050405020304" pitchFamily="18" charset="0"/>
                <a:cs typeface="Times New Roman" panose="02020603050405020304" pitchFamily="18" charset="0"/>
              </a:rPr>
              <a:t>e-mail: pauliks@gmail.com</a:t>
            </a:r>
          </a:p>
        </p:txBody>
      </p:sp>
      <p:sp>
        <p:nvSpPr>
          <p:cNvPr id="3" name="Subtitle 2"/>
          <p:cNvSpPr>
            <a:spLocks noGrp="1"/>
          </p:cNvSpPr>
          <p:nvPr>
            <p:ph type="subTitle" idx="1"/>
          </p:nvPr>
        </p:nvSpPr>
        <p:spPr>
          <a:xfrm>
            <a:off x="801885" y="1654627"/>
            <a:ext cx="9439859" cy="2223341"/>
          </a:xfrm>
          <a:ln>
            <a:solidFill>
              <a:schemeClr val="accent1"/>
            </a:solidFill>
          </a:ln>
        </p:spPr>
        <p:txBody>
          <a:bodyPr>
            <a:noAutofit/>
          </a:bodyPr>
          <a:lstStyle/>
          <a:p>
            <a:r>
              <a:rPr lang="en-GB" sz="1400" b="1" dirty="0">
                <a:latin typeface="Times New Roman" panose="02020603050405020304" pitchFamily="18" charset="0"/>
                <a:cs typeface="Times New Roman" panose="02020603050405020304" pitchFamily="18" charset="0"/>
              </a:rPr>
              <a:t>INTRODUCTION </a:t>
            </a:r>
          </a:p>
          <a:p>
            <a:pPr algn="just">
              <a:lnSpc>
                <a:spcPct val="100000"/>
              </a:lnSpc>
              <a:spcBef>
                <a:spcPts val="0"/>
              </a:spcBef>
            </a:pPr>
            <a:r>
              <a:rPr lang="en-GB" sz="1300" i="1" dirty="0">
                <a:latin typeface="Times New Roman" panose="02020603050405020304" pitchFamily="18" charset="0"/>
                <a:cs typeface="Times New Roman" panose="02020603050405020304" pitchFamily="18" charset="0"/>
              </a:rPr>
              <a:t>Research problem</a:t>
            </a:r>
            <a:r>
              <a:rPr lang="en-GB" sz="1300" dirty="0">
                <a:latin typeface="Times New Roman" panose="02020603050405020304" pitchFamily="18" charset="0"/>
                <a:cs typeface="Times New Roman" panose="02020603050405020304" pitchFamily="18" charset="0"/>
              </a:rPr>
              <a:t>. The competitiveness of todays’ organisations and their ability to survive in the market depends on change, i.e. the ability to adapt to external changes and the ability to implement change in an organisation. The analysis of long-term change implementation practice shows that when implementing change, often unreasonably too much attention is paid to technological elements, while forgetting the human factor. Numerous studies have found that employee resistance is the key factor in the failure to implement change. The assessment and identification of the factors that cause employee resistance to change, taking into account the socio-demographic characteristics, can help organisations to successfully plan and implement the process of change implementation in the organisation.</a:t>
            </a:r>
            <a:endParaRPr lang="en-GB" sz="1300" i="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1300" i="1" dirty="0">
                <a:latin typeface="Times New Roman" panose="02020603050405020304" pitchFamily="18" charset="0"/>
                <a:cs typeface="Times New Roman" panose="02020603050405020304" pitchFamily="18" charset="0"/>
              </a:rPr>
              <a:t>Research aim. </a:t>
            </a:r>
            <a:r>
              <a:rPr lang="en-GB" sz="1300" dirty="0">
                <a:latin typeface="Times New Roman" panose="02020603050405020304" pitchFamily="18" charset="0"/>
                <a:cs typeface="Times New Roman" panose="02020603050405020304" pitchFamily="18" charset="0"/>
              </a:rPr>
              <a:t>The study aims at identifying the most significant factors that determine employee resistance to change. </a:t>
            </a:r>
          </a:p>
          <a:p>
            <a:pPr algn="just">
              <a:lnSpc>
                <a:spcPct val="100000"/>
              </a:lnSpc>
              <a:spcBef>
                <a:spcPts val="0"/>
              </a:spcBef>
            </a:pPr>
            <a:r>
              <a:rPr lang="en-GB" sz="1300" i="1" dirty="0">
                <a:latin typeface="Times New Roman" panose="02020603050405020304" pitchFamily="18" charset="0"/>
                <a:cs typeface="Times New Roman" panose="02020603050405020304" pitchFamily="18" charset="0"/>
              </a:rPr>
              <a:t>Objectives: </a:t>
            </a:r>
            <a:r>
              <a:rPr lang="en-GB" sz="1300" dirty="0">
                <a:latin typeface="Times New Roman" panose="02020603050405020304" pitchFamily="18" charset="0"/>
                <a:cs typeface="Times New Roman" panose="02020603050405020304" pitchFamily="18" charset="0"/>
              </a:rPr>
              <a:t>To identify the factors seen by the employees as the most significant causes of their resistance to change, differentiating respondents of different socio-demographic characteristics, thus creating a tool for an organisation to assess and understand the identified factors, taking into account the socio-demographic characteristics of employees.  </a:t>
            </a:r>
          </a:p>
          <a:p>
            <a:endParaRPr lang="en-GB" sz="1200"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801885" y="3854300"/>
            <a:ext cx="9439859" cy="1996521"/>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0"/>
              </a:spcBef>
            </a:pPr>
            <a:r>
              <a:rPr lang="en-GB" sz="1400" b="1" cap="all" dirty="0">
                <a:latin typeface="Times New Roman" panose="02020603050405020304" pitchFamily="18" charset="0"/>
                <a:cs typeface="Times New Roman" panose="02020603050405020304" pitchFamily="18" charset="0"/>
              </a:rPr>
              <a:t>The theoretical substantiation of factors causing employee resistance to change</a:t>
            </a:r>
          </a:p>
          <a:p>
            <a:pPr algn="just">
              <a:spcBef>
                <a:spcPts val="0"/>
              </a:spcBef>
            </a:pPr>
            <a:r>
              <a:rPr lang="lt-LT" sz="1300" dirty="0">
                <a:latin typeface="Times New Roman" panose="02020603050405020304" pitchFamily="18" charset="0"/>
                <a:cs typeface="Times New Roman" panose="02020603050405020304" pitchFamily="18" charset="0"/>
              </a:rPr>
              <a:t>	</a:t>
            </a:r>
            <a:endParaRPr lang="lt-LT" sz="1300"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820129" y="6712405"/>
            <a:ext cx="4627265" cy="6377062"/>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0"/>
              </a:spcBef>
            </a:pPr>
            <a:r>
              <a:rPr lang="en-GB" sz="1400" b="1" dirty="0">
                <a:latin typeface="Times New Roman" panose="02020603050405020304" pitchFamily="18" charset="0"/>
                <a:cs typeface="Times New Roman" panose="02020603050405020304" pitchFamily="18" charset="0"/>
              </a:rPr>
              <a:t>THE FACTORS THAT DETERMINE EMPLOYEE RESISTANCE TO CHANGE</a:t>
            </a:r>
          </a:p>
          <a:p>
            <a:pPr algn="just">
              <a:spcBef>
                <a:spcPts val="0"/>
              </a:spcBef>
            </a:pPr>
            <a:r>
              <a:rPr lang="en-GB" sz="2000" dirty="0">
                <a:latin typeface="Times New Roman" panose="02020603050405020304" pitchFamily="18" charset="0"/>
                <a:cs typeface="Times New Roman" panose="02020603050405020304" pitchFamily="18" charset="0"/>
              </a:rPr>
              <a:t>      </a:t>
            </a:r>
            <a:r>
              <a:rPr lang="en-GB" sz="1300" dirty="0">
                <a:latin typeface="Times New Roman" panose="02020603050405020304" pitchFamily="18" charset="0"/>
                <a:cs typeface="Times New Roman" panose="02020603050405020304" pitchFamily="18" charset="0"/>
              </a:rPr>
              <a:t>The research respondents were asked to rate different opinions on a seven-point Likert scale from “Strongly disagree” (1 point) to “Strongly agree” (7 points) regarding the factors which are most likely to cause employee desire to resist change. Data provided in Figure No. 1 shows that a desire to resist change is mostly caused by budgetary and planning problems, insufficient pay (4.45 points), insufficient information on change and misconception of change (4.22 points), lack of training and inaccurate instruction (4.06 points), and increasing workload due to change (4.03 points), while the least desire to resist change is caused by the incapability of managers to lead and their lack of problem- and conflict-solving skills (the means do not exceed 3 points).</a:t>
            </a:r>
          </a:p>
          <a:p>
            <a:pPr algn="just">
              <a:spcBef>
                <a:spcPts val="0"/>
              </a:spcBef>
            </a:pPr>
            <a:r>
              <a:rPr lang="en-GB" sz="1300" b="1" dirty="0">
                <a:effectLst/>
                <a:latin typeface="Times New Roman" panose="02020603050405020304" pitchFamily="18" charset="0"/>
                <a:ea typeface="Calibri" panose="020F0502020204030204" pitchFamily="34" charset="0"/>
              </a:rPr>
              <a:t>Fig. 1. Means of factors that determine employee resistance to change.</a:t>
            </a:r>
            <a:endParaRPr lang="en-GB" sz="1300" b="1" dirty="0">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820129" y="13089467"/>
            <a:ext cx="9403372" cy="1897569"/>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600"/>
              </a:spcBef>
            </a:pPr>
            <a:r>
              <a:rPr lang="en-GB" sz="1350" b="1" dirty="0">
                <a:latin typeface="Times New Roman" panose="02020603050405020304" pitchFamily="18" charset="0"/>
                <a:cs typeface="Times New Roman" panose="02020603050405020304" pitchFamily="18" charset="0"/>
              </a:rPr>
              <a:t>CONCLUSIONS</a:t>
            </a:r>
          </a:p>
          <a:p>
            <a:pPr algn="just">
              <a:spcBef>
                <a:spcPts val="0"/>
              </a:spcBef>
            </a:pPr>
            <a:r>
              <a:rPr lang="en-GB" sz="1200" dirty="0">
                <a:latin typeface="Times New Roman" panose="02020603050405020304" pitchFamily="18" charset="0"/>
                <a:cs typeface="Times New Roman" panose="02020603050405020304" pitchFamily="18" charset="0"/>
              </a:rPr>
              <a:t>Taking into consideration the view formed in scientific literature, employee resistance to change can be determined by a variety of factors, i.e. depending on an individual personality - anxiety, fear, lack of knowledge, or depending on change management – inappropriate change management, exclusion from the processes of change, insufficient information on change. </a:t>
            </a:r>
          </a:p>
          <a:p>
            <a:pPr algn="just">
              <a:spcBef>
                <a:spcPts val="0"/>
              </a:spcBef>
            </a:pPr>
            <a:r>
              <a:rPr lang="en-GB" sz="1200" dirty="0">
                <a:latin typeface="Times New Roman" panose="02020603050405020304" pitchFamily="18" charset="0"/>
                <a:cs typeface="Times New Roman" panose="02020603050405020304" pitchFamily="18" charset="0"/>
              </a:rPr>
              <a:t>An anonymous survey of employees of a group of public passenger transport companies was carried out, based on a written questionnaire. Total of 501 employees. The research sample n = 316. The change implemented in the sector affected work organisation of each company and employee. The version SPSS 19.0 of statistical analysis and data processing was used to process the data obtained during the research. Statistical significance was assessed at the p&lt;α level (statistical significance was assessed at the p&lt;0.05 level).</a:t>
            </a:r>
          </a:p>
          <a:p>
            <a:pPr algn="just">
              <a:spcBef>
                <a:spcPts val="0"/>
              </a:spcBef>
            </a:pPr>
            <a:r>
              <a:rPr lang="en-GB" sz="1200" dirty="0">
                <a:latin typeface="Times New Roman" panose="02020603050405020304" pitchFamily="18" charset="0"/>
                <a:cs typeface="Times New Roman" panose="02020603050405020304" pitchFamily="18" charset="0"/>
              </a:rPr>
              <a:t>The main reasons for employee resistance to change include: budgetary and planning problems, insufficient pay; insufficient information on change and misconception of change; lack of training and inaccurate instruction; and increasing workload due to change. In addition, to ensure successful implementation of organisational change, its is necessary to assess how this approach changes depending on socio-demographic characteristics of employees. </a:t>
            </a:r>
            <a:r>
              <a:rPr lang="en-GB" sz="1400" dirty="0">
                <a:latin typeface="Times New Roman" panose="02020603050405020304" pitchFamily="18" charset="0"/>
                <a:cs typeface="Times New Roman" panose="02020603050405020304" pitchFamily="18" charset="0"/>
              </a:rPr>
              <a:t> </a:t>
            </a:r>
          </a:p>
        </p:txBody>
      </p:sp>
      <p:sp>
        <p:nvSpPr>
          <p:cNvPr id="11" name="Subtitle 2"/>
          <p:cNvSpPr txBox="1">
            <a:spLocks/>
          </p:cNvSpPr>
          <p:nvPr/>
        </p:nvSpPr>
        <p:spPr>
          <a:xfrm>
            <a:off x="5424887" y="6712405"/>
            <a:ext cx="4798614" cy="6377061"/>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0"/>
              </a:spcBef>
            </a:pPr>
            <a:r>
              <a:rPr lang="en-GB" sz="1400" b="1" dirty="0">
                <a:latin typeface="Times New Roman" panose="02020603050405020304" pitchFamily="18" charset="0"/>
                <a:cs typeface="Times New Roman" panose="02020603050405020304" pitchFamily="18" charset="0"/>
              </a:rPr>
              <a:t>THE DEPENDENCE OF FACTORS DETERMINING EMPLOYEE RESISTANCE TO CHANGE ON SOCIO-DEMOGRAPHIC CHARACTERISTICS</a:t>
            </a:r>
            <a:r>
              <a:rPr lang="en-GB" sz="1300" dirty="0">
                <a:latin typeface="Times New Roman" panose="02020603050405020304" pitchFamily="18" charset="0"/>
                <a:cs typeface="Times New Roman" panose="02020603050405020304" pitchFamily="18" charset="0"/>
              </a:rPr>
              <a:t>	</a:t>
            </a:r>
          </a:p>
          <a:p>
            <a:pPr algn="just">
              <a:spcBef>
                <a:spcPts val="0"/>
              </a:spcBef>
            </a:pPr>
            <a:r>
              <a:rPr lang="en-GB" sz="1300" dirty="0">
                <a:latin typeface="Times New Roman" panose="02020603050405020304" pitchFamily="18" charset="0"/>
                <a:cs typeface="Times New Roman" panose="02020603050405020304" pitchFamily="18" charset="0"/>
              </a:rPr>
              <a:t>          A comparison of the rates of the factors that cause the desire to resist change, based on socio–demographic characteristics of respondents, showed statistically significant differences (when p&lt;0.050), which included the following:</a:t>
            </a:r>
          </a:p>
          <a:p>
            <a:pPr algn="just">
              <a:spcBef>
                <a:spcPts val="0"/>
              </a:spcBef>
            </a:pPr>
            <a:r>
              <a:rPr lang="en-GB" sz="1300" dirty="0">
                <a:latin typeface="Times New Roman" panose="02020603050405020304" pitchFamily="18" charset="0"/>
                <a:cs typeface="Times New Roman" panose="02020603050405020304" pitchFamily="18" charset="0"/>
              </a:rPr>
              <a:t>1) The factor “Budgetary and planning problems, insufficient pay” was significantly less accepted by managers than by the administrative staff, service staff and drivers.</a:t>
            </a:r>
          </a:p>
          <a:p>
            <a:pPr algn="just">
              <a:spcBef>
                <a:spcPts val="0"/>
              </a:spcBef>
            </a:pPr>
            <a:r>
              <a:rPr lang="en-GB" sz="1300" dirty="0">
                <a:latin typeface="Times New Roman" panose="02020603050405020304" pitchFamily="18" charset="0"/>
                <a:cs typeface="Times New Roman" panose="02020603050405020304" pitchFamily="18" charset="0"/>
              </a:rPr>
              <a:t>2) The factor “Excessive control of employees” was significantly more accepted by drivers than by the employees in other positions.</a:t>
            </a:r>
          </a:p>
          <a:p>
            <a:pPr algn="just">
              <a:spcBef>
                <a:spcPts val="0"/>
              </a:spcBef>
            </a:pPr>
            <a:r>
              <a:rPr lang="en-GB" sz="1300" dirty="0">
                <a:latin typeface="Times New Roman" panose="02020603050405020304" pitchFamily="18" charset="0"/>
                <a:cs typeface="Times New Roman" panose="02020603050405020304" pitchFamily="18" charset="0"/>
              </a:rPr>
              <a:t>3) The factor “Employees’ lack of knowledge” was significantly more accepted by the 25-34 year-old employees than by other age groups.</a:t>
            </a:r>
          </a:p>
          <a:p>
            <a:pPr algn="just">
              <a:spcBef>
                <a:spcPts val="0"/>
              </a:spcBef>
            </a:pPr>
            <a:r>
              <a:rPr lang="en-GB" sz="1300" dirty="0">
                <a:latin typeface="Times New Roman" panose="02020603050405020304" pitchFamily="18" charset="0"/>
                <a:cs typeface="Times New Roman" panose="02020603050405020304" pitchFamily="18" charset="0"/>
              </a:rPr>
              <a:t>4) The factor “Budgetary and planning problems, insufficient pay” was significantly more accepted by over 35 year-olds than by the younger generation.</a:t>
            </a:r>
          </a:p>
          <a:p>
            <a:pPr algn="just">
              <a:spcBef>
                <a:spcPts val="0"/>
              </a:spcBef>
            </a:pPr>
            <a:r>
              <a:rPr lang="en-GB" sz="1300" dirty="0">
                <a:latin typeface="Times New Roman" panose="02020603050405020304" pitchFamily="18" charset="0"/>
                <a:cs typeface="Times New Roman" panose="02020603050405020304" pitchFamily="18" charset="0"/>
              </a:rPr>
              <a:t>5) The factor “Insufficient information on change and misconception of change” was significantly more accepted by the employees of private companies than  by those working  in state-owned companies.</a:t>
            </a:r>
          </a:p>
          <a:p>
            <a:pPr algn="just">
              <a:spcBef>
                <a:spcPts val="0"/>
              </a:spcBef>
            </a:pPr>
            <a:r>
              <a:rPr lang="en-GB" sz="1300" dirty="0">
                <a:latin typeface="Times New Roman" panose="02020603050405020304" pitchFamily="18" charset="0"/>
                <a:cs typeface="Times New Roman" panose="02020603050405020304" pitchFamily="18" charset="0"/>
              </a:rPr>
              <a:t>6) The factor “Budgetary and planning problems, insufficient pay” was significantly more accepted by drivers than by managers and the administrative staff; by men than by women; by those with lower education; and by private company owners than by state-owned companies.</a:t>
            </a:r>
          </a:p>
          <a:p>
            <a:pPr algn="just">
              <a:spcBef>
                <a:spcPts val="0"/>
              </a:spcBef>
            </a:pPr>
            <a:r>
              <a:rPr lang="en-GB" sz="1300" dirty="0">
                <a:latin typeface="Times New Roman" panose="02020603050405020304" pitchFamily="18" charset="0"/>
                <a:cs typeface="Times New Roman" panose="02020603050405020304" pitchFamily="18" charset="0"/>
              </a:rPr>
              <a:t>7) The factors “Unclear work rules and procedures” and “Increasing workload due to change” were significantly more accepted by private company owners than by those working in state-owned companies.</a:t>
            </a:r>
          </a:p>
          <a:p>
            <a:pPr algn="just">
              <a:spcBef>
                <a:spcPts val="0"/>
              </a:spcBef>
            </a:pPr>
            <a:r>
              <a:rPr lang="en-GB" sz="1300" dirty="0">
                <a:latin typeface="Times New Roman" panose="02020603050405020304" pitchFamily="18" charset="0"/>
                <a:cs typeface="Times New Roman" panose="02020603050405020304" pitchFamily="18" charset="0"/>
              </a:rPr>
              <a:t>8) The factor “Managers are incapable of leading” was significantly more accepted by drivers and the employees with lower education.</a:t>
            </a:r>
          </a:p>
          <a:p>
            <a:pPr algn="just">
              <a:spcBef>
                <a:spcPts val="0"/>
              </a:spcBef>
            </a:pPr>
            <a:r>
              <a:rPr lang="en-GB" sz="1300" dirty="0">
                <a:latin typeface="Times New Roman" panose="02020603050405020304" pitchFamily="18" charset="0"/>
                <a:cs typeface="Times New Roman" panose="02020603050405020304" pitchFamily="18" charset="0"/>
              </a:rPr>
              <a:t>9) The factor “Excessive control of employees” was significantly more accepted by drivers, by men than by women; and by employees with lower education than  by those with further or higher education.</a:t>
            </a:r>
          </a:p>
          <a:p>
            <a:pPr algn="just">
              <a:spcBef>
                <a:spcPts val="0"/>
              </a:spcBef>
            </a:pPr>
            <a:endParaRPr lang="en-GB" sz="1300" dirty="0">
              <a:latin typeface="Times New Roman" panose="02020603050405020304" pitchFamily="18" charset="0"/>
              <a:cs typeface="Times New Roman" panose="02020603050405020304" pitchFamily="18" charset="0"/>
            </a:endParaRPr>
          </a:p>
        </p:txBody>
      </p:sp>
      <p:graphicFrame>
        <p:nvGraphicFramePr>
          <p:cNvPr id="15" name="Table 15">
            <a:extLst>
              <a:ext uri="{FF2B5EF4-FFF2-40B4-BE49-F238E27FC236}">
                <a16:creationId xmlns:a16="http://schemas.microsoft.com/office/drawing/2014/main" id="{3BF0245C-49FB-48DF-BFFC-13F89B3CAD58}"/>
              </a:ext>
            </a:extLst>
          </p:cNvPr>
          <p:cNvGraphicFramePr>
            <a:graphicFrameLocks noGrp="1"/>
          </p:cNvGraphicFramePr>
          <p:nvPr>
            <p:extLst>
              <p:ext uri="{D42A27DB-BD31-4B8C-83A1-F6EECF244321}">
                <p14:modId xmlns:p14="http://schemas.microsoft.com/office/powerpoint/2010/main" val="4094030608"/>
              </p:ext>
            </p:extLst>
          </p:nvPr>
        </p:nvGraphicFramePr>
        <p:xfrm>
          <a:off x="801885" y="4144434"/>
          <a:ext cx="9439859" cy="2512689"/>
        </p:xfrm>
        <a:graphic>
          <a:graphicData uri="http://schemas.openxmlformats.org/drawingml/2006/table">
            <a:tbl>
              <a:tblPr firstRow="1" bandRow="1">
                <a:tableStyleId>{5C22544A-7EE6-4342-B048-85BDC9FD1C3A}</a:tableStyleId>
              </a:tblPr>
              <a:tblGrid>
                <a:gridCol w="6383849">
                  <a:extLst>
                    <a:ext uri="{9D8B030D-6E8A-4147-A177-3AD203B41FA5}">
                      <a16:colId xmlns:a16="http://schemas.microsoft.com/office/drawing/2014/main" val="4016390597"/>
                    </a:ext>
                  </a:extLst>
                </a:gridCol>
                <a:gridCol w="3056010">
                  <a:extLst>
                    <a:ext uri="{9D8B030D-6E8A-4147-A177-3AD203B41FA5}">
                      <a16:colId xmlns:a16="http://schemas.microsoft.com/office/drawing/2014/main" val="1634113097"/>
                    </a:ext>
                  </a:extLst>
                </a:gridCol>
              </a:tblGrid>
              <a:tr h="0">
                <a:tc>
                  <a:txBody>
                    <a:bodyPr/>
                    <a:lstStyle/>
                    <a:p>
                      <a:r>
                        <a:rPr lang="en-GB" sz="1100" noProof="0" dirty="0">
                          <a:latin typeface="Times New Roman" panose="02020603050405020304" pitchFamily="18" charset="0"/>
                          <a:cs typeface="Times New Roman" panose="02020603050405020304" pitchFamily="18" charset="0"/>
                        </a:rPr>
                        <a:t>Reason</a:t>
                      </a:r>
                    </a:p>
                  </a:txBody>
                  <a:tcPr/>
                </a:tc>
                <a:tc>
                  <a:txBody>
                    <a:bodyPr/>
                    <a:lstStyle/>
                    <a:p>
                      <a:r>
                        <a:rPr lang="en-GB" sz="1100" noProof="0">
                          <a:latin typeface="Times New Roman" panose="02020603050405020304" pitchFamily="18" charset="0"/>
                          <a:cs typeface="Times New Roman" panose="02020603050405020304" pitchFamily="18" charset="0"/>
                        </a:rPr>
                        <a:t>Source</a:t>
                      </a:r>
                    </a:p>
                  </a:txBody>
                  <a:tcPr/>
                </a:tc>
                <a:extLst>
                  <a:ext uri="{0D108BD9-81ED-4DB2-BD59-A6C34878D82A}">
                    <a16:rowId xmlns:a16="http://schemas.microsoft.com/office/drawing/2014/main" val="2317873119"/>
                  </a:ext>
                </a:extLst>
              </a:tr>
              <a:tr h="310652">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Perceived risk and habits.</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cap="all" noProof="0">
                          <a:solidFill>
                            <a:schemeClr val="dk1"/>
                          </a:solidFill>
                          <a:effectLst/>
                          <a:latin typeface="Times New Roman" panose="02020603050405020304" pitchFamily="18" charset="0"/>
                          <a:ea typeface="+mn-ea"/>
                          <a:cs typeface="Times New Roman" panose="02020603050405020304" pitchFamily="18" charset="0"/>
                        </a:rPr>
                        <a:t>Aladwani, A. M.</a:t>
                      </a:r>
                      <a:r>
                        <a:rPr lang="en-GB" sz="1100" kern="1200" noProof="0">
                          <a:solidFill>
                            <a:schemeClr val="dk1"/>
                          </a:solidFill>
                          <a:effectLst/>
                          <a:latin typeface="Times New Roman" panose="02020603050405020304" pitchFamily="18" charset="0"/>
                          <a:ea typeface="+mn-ea"/>
                          <a:cs typeface="Times New Roman" panose="02020603050405020304" pitchFamily="18" charset="0"/>
                        </a:rPr>
                        <a:t> 2001. </a:t>
                      </a:r>
                      <a:endParaRPr lang="en-GB" sz="11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46341286"/>
                  </a:ext>
                </a:extLst>
              </a:tr>
              <a:tr h="310652">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Anxiety about the changes of the hierarchical position, skills and personal interests of employees.</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cap="all" noProof="0" dirty="0">
                          <a:solidFill>
                            <a:schemeClr val="dk1"/>
                          </a:solidFill>
                          <a:effectLst/>
                          <a:latin typeface="Times New Roman" panose="02020603050405020304" pitchFamily="18" charset="0"/>
                          <a:ea typeface="+mn-ea"/>
                          <a:cs typeface="Times New Roman" panose="02020603050405020304" pitchFamily="18" charset="0"/>
                        </a:rPr>
                        <a:t>Berna–Martinez, J.; </a:t>
                      </a:r>
                      <a:r>
                        <a:rPr lang="en-GB" sz="1100" kern="1200" cap="all" noProof="0" dirty="0" err="1">
                          <a:solidFill>
                            <a:schemeClr val="dk1"/>
                          </a:solidFill>
                          <a:effectLst/>
                          <a:latin typeface="Times New Roman" panose="02020603050405020304" pitchFamily="18" charset="0"/>
                          <a:ea typeface="+mn-ea"/>
                          <a:cs typeface="Times New Roman" panose="02020603050405020304" pitchFamily="18" charset="0"/>
                        </a:rPr>
                        <a:t>Macia</a:t>
                      </a:r>
                      <a:r>
                        <a:rPr lang="en-GB" sz="1100" kern="1200" cap="all" noProof="0" dirty="0">
                          <a:solidFill>
                            <a:schemeClr val="dk1"/>
                          </a:solidFill>
                          <a:effectLst/>
                          <a:latin typeface="Times New Roman" panose="02020603050405020304" pitchFamily="18" charset="0"/>
                          <a:ea typeface="+mn-ea"/>
                          <a:cs typeface="Times New Roman" panose="02020603050405020304" pitchFamily="18" charset="0"/>
                        </a:rPr>
                        <a:t>–Perez, F.</a:t>
                      </a:r>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 2012. </a:t>
                      </a:r>
                      <a:endParaRPr lang="en-GB" sz="11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88227942"/>
                  </a:ext>
                </a:extLst>
              </a:tr>
              <a:tr h="310652">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Lack of technological knowledge that lead to employee distrust.</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cap="all" noProof="0">
                          <a:solidFill>
                            <a:schemeClr val="dk1"/>
                          </a:solidFill>
                          <a:effectLst/>
                          <a:latin typeface="Times New Roman" panose="02020603050405020304" pitchFamily="18" charset="0"/>
                          <a:ea typeface="+mn-ea"/>
                          <a:cs typeface="Times New Roman" panose="02020603050405020304" pitchFamily="18" charset="0"/>
                        </a:rPr>
                        <a:t>Berna–Martinez, J.; Macia–Perez, F.</a:t>
                      </a:r>
                      <a:r>
                        <a:rPr lang="en-GB" sz="1100" kern="1200" noProof="0">
                          <a:solidFill>
                            <a:schemeClr val="dk1"/>
                          </a:solidFill>
                          <a:effectLst/>
                          <a:latin typeface="Times New Roman" panose="02020603050405020304" pitchFamily="18" charset="0"/>
                          <a:ea typeface="+mn-ea"/>
                          <a:cs typeface="Times New Roman" panose="02020603050405020304" pitchFamily="18" charset="0"/>
                        </a:rPr>
                        <a:t> 2012. </a:t>
                      </a:r>
                      <a:endParaRPr lang="en-GB" sz="11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8109010"/>
                  </a:ext>
                </a:extLst>
              </a:tr>
              <a:tr h="310652">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People feel excluded; are afraid to learn something new.</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JAGER, P. 2001. </a:t>
                      </a:r>
                      <a:endParaRPr lang="en-GB" sz="11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7928520"/>
                  </a:ext>
                </a:extLst>
              </a:tr>
              <a:tr h="310652">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A significant component in personality resistance is the resistance to change management. </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noProof="0">
                          <a:solidFill>
                            <a:schemeClr val="dk1"/>
                          </a:solidFill>
                          <a:effectLst/>
                          <a:latin typeface="Times New Roman" panose="02020603050405020304" pitchFamily="18" charset="0"/>
                          <a:ea typeface="+mn-ea"/>
                          <a:cs typeface="Times New Roman" panose="02020603050405020304" pitchFamily="18" charset="0"/>
                        </a:rPr>
                        <a:t>VAN DIJK, R.; VAN DICK R. 2009. </a:t>
                      </a:r>
                      <a:endParaRPr lang="en-GB" sz="11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5744571"/>
                  </a:ext>
                </a:extLst>
              </a:tr>
              <a:tr h="468213">
                <a:tc>
                  <a:txBody>
                    <a:bodyPr/>
                    <a:lstStyle/>
                    <a:p>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4 reasons why people resist change: a desire not to lose something valuable; misconception of change and its significance; a belief that change is insignificant to the organisation; low tolerance to change.</a:t>
                      </a:r>
                      <a:endParaRPr lang="en-GB" sz="1100" noProof="0" dirty="0">
                        <a:latin typeface="Times New Roman" panose="02020603050405020304" pitchFamily="18" charset="0"/>
                        <a:cs typeface="Times New Roman" panose="02020603050405020304" pitchFamily="18" charset="0"/>
                      </a:endParaRPr>
                    </a:p>
                  </a:txBody>
                  <a:tcPr/>
                </a:tc>
                <a:tc>
                  <a:txBody>
                    <a:bodyPr/>
                    <a:lstStyle/>
                    <a:p>
                      <a:r>
                        <a:rPr lang="en-GB" sz="1100" kern="1200" cap="all" noProof="0" dirty="0" err="1">
                          <a:solidFill>
                            <a:schemeClr val="dk1"/>
                          </a:solidFill>
                          <a:effectLst/>
                          <a:latin typeface="Times New Roman" panose="02020603050405020304" pitchFamily="18" charset="0"/>
                          <a:ea typeface="+mn-ea"/>
                          <a:cs typeface="Times New Roman" panose="02020603050405020304" pitchFamily="18" charset="0"/>
                        </a:rPr>
                        <a:t>KotTer</a:t>
                      </a:r>
                      <a:r>
                        <a:rPr lang="en-GB" sz="1100" kern="1200" cap="all" noProof="0" dirty="0">
                          <a:solidFill>
                            <a:schemeClr val="dk1"/>
                          </a:solidFill>
                          <a:effectLst/>
                          <a:latin typeface="Times New Roman" panose="02020603050405020304" pitchFamily="18" charset="0"/>
                          <a:ea typeface="+mn-ea"/>
                          <a:cs typeface="Times New Roman" panose="02020603050405020304" pitchFamily="18" charset="0"/>
                        </a:rPr>
                        <a:t>, J.; Schlesinger,</a:t>
                      </a:r>
                      <a:r>
                        <a:rPr lang="en-GB" sz="1100" kern="1200" noProof="0" dirty="0">
                          <a:solidFill>
                            <a:schemeClr val="dk1"/>
                          </a:solidFill>
                          <a:effectLst/>
                          <a:latin typeface="Times New Roman" panose="02020603050405020304" pitchFamily="18" charset="0"/>
                          <a:ea typeface="+mn-ea"/>
                          <a:cs typeface="Times New Roman" panose="02020603050405020304" pitchFamily="18" charset="0"/>
                        </a:rPr>
                        <a:t> L. A. 1979. </a:t>
                      </a:r>
                      <a:endParaRPr lang="en-GB" sz="11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16332688"/>
                  </a:ext>
                </a:extLst>
              </a:tr>
            </a:tbl>
          </a:graphicData>
        </a:graphic>
      </p:graphicFrame>
      <p:sp>
        <p:nvSpPr>
          <p:cNvPr id="13" name="Rectangle 12">
            <a:extLst>
              <a:ext uri="{FF2B5EF4-FFF2-40B4-BE49-F238E27FC236}">
                <a16:creationId xmlns:a16="http://schemas.microsoft.com/office/drawing/2014/main" id="{128CE52E-0E83-4471-9B6F-9ADA61DFAD7E}"/>
              </a:ext>
            </a:extLst>
          </p:cNvPr>
          <p:cNvSpPr/>
          <p:nvPr/>
        </p:nvSpPr>
        <p:spPr>
          <a:xfrm>
            <a:off x="0" y="1"/>
            <a:ext cx="10691813" cy="736795"/>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5">
            <a:extLst>
              <a:ext uri="{FF2B5EF4-FFF2-40B4-BE49-F238E27FC236}">
                <a16:creationId xmlns:a16="http://schemas.microsoft.com/office/drawing/2014/main" id="{DE18B520-1DC8-4D92-8F9E-2A93E480D0C7}"/>
              </a:ext>
            </a:extLst>
          </p:cNvPr>
          <p:cNvPicPr>
            <a:picLocks noChangeAspect="1"/>
          </p:cNvPicPr>
          <p:nvPr/>
        </p:nvPicPr>
        <p:blipFill>
          <a:blip r:embed="rId2"/>
          <a:stretch>
            <a:fillRect/>
          </a:stretch>
        </p:blipFill>
        <p:spPr>
          <a:xfrm>
            <a:off x="3302627" y="-778957"/>
            <a:ext cx="3980328" cy="2393098"/>
          </a:xfrm>
          <a:prstGeom prst="rect">
            <a:avLst/>
          </a:prstGeom>
        </p:spPr>
      </p:pic>
      <p:graphicFrame>
        <p:nvGraphicFramePr>
          <p:cNvPr id="18" name="Chart 17">
            <a:extLst>
              <a:ext uri="{FF2B5EF4-FFF2-40B4-BE49-F238E27FC236}">
                <a16:creationId xmlns:a16="http://schemas.microsoft.com/office/drawing/2014/main" id="{4F4FE354-90D1-4985-9703-659D04EA75F8}"/>
              </a:ext>
            </a:extLst>
          </p:cNvPr>
          <p:cNvGraphicFramePr>
            <a:graphicFrameLocks/>
          </p:cNvGraphicFramePr>
          <p:nvPr>
            <p:extLst>
              <p:ext uri="{D42A27DB-BD31-4B8C-83A1-F6EECF244321}">
                <p14:modId xmlns:p14="http://schemas.microsoft.com/office/powerpoint/2010/main" val="1957806736"/>
              </p:ext>
            </p:extLst>
          </p:nvPr>
        </p:nvGraphicFramePr>
        <p:xfrm>
          <a:off x="-114943" y="9948084"/>
          <a:ext cx="6835140" cy="3086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98150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7263</TotalTime>
  <Words>1135</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Factors determining Employee resistance to change and their  dependence on socio–demographic characteristics of employees Julius Paulikas, Klaipeda University e-mail: pauliks@gmail.com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Darbuotojų elgesio ypatumai, nepritariant inovacijų diegimui Julius Paulikas, Klaipėdos universitetas e-mail: pauliks@gmail.com</dc:title>
  <dc:creator>User</dc:creator>
  <cp:lastModifiedBy>Julius</cp:lastModifiedBy>
  <cp:revision>24</cp:revision>
  <dcterms:created xsi:type="dcterms:W3CDTF">2017-05-03T16:16:25Z</dcterms:created>
  <dcterms:modified xsi:type="dcterms:W3CDTF">2021-04-11T17:01:53Z</dcterms:modified>
</cp:coreProperties>
</file>