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8566" autoAdjust="0"/>
  </p:normalViewPr>
  <p:slideViewPr>
    <p:cSldViewPr snapToGrid="0">
      <p:cViewPr>
        <p:scale>
          <a:sx n="50" d="100"/>
          <a:sy n="50" d="100"/>
        </p:scale>
        <p:origin x="1296" y="474"/>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4/19/2021</a:t>
            </a:fld>
            <a:endParaRPr lang="en-US" dirty="0"/>
          </a:p>
        </p:txBody>
      </p:sp>
      <p:sp>
        <p:nvSpPr>
          <p:cNvPr id="4" name="Slide Image Placeholder 3">
            <a:extLst>
              <a:ext uri="{FF2B5EF4-FFF2-40B4-BE49-F238E27FC236}">
                <a16:creationId xmlns:a16="http://schemas.microsoft.com/office/drawing/2014/main"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doi.org/10.2139/ssrn.353253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id="{36C9D358-C3D9-469F-AEFC-03DB74EC5F4F}"/>
              </a:ext>
            </a:extLst>
          </p:cNvPr>
          <p:cNvSpPr/>
          <p:nvPr/>
        </p:nvSpPr>
        <p:spPr>
          <a:xfrm>
            <a:off x="417082" y="9707799"/>
            <a:ext cx="9640260" cy="12886314"/>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algn="ctr" eaLnBrk="1" hangingPunct="1">
              <a:spcBef>
                <a:spcPts val="600"/>
              </a:spcBef>
              <a:defRPr/>
            </a:pPr>
            <a:endParaRPr lang="en-US" dirty="0">
              <a:solidFill>
                <a:srgbClr val="000000"/>
              </a:solidFill>
              <a:latin typeface="Times New Roman" panose="02020603050405020304" pitchFamily="18" charset="0"/>
              <a:ea typeface="Times New Roman" panose="02020603050405020304" pitchFamily="18" charset="0"/>
            </a:endParaRPr>
          </a:p>
          <a:p>
            <a:pPr algn="ct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algn="ctr" eaLnBrk="1" hangingPunct="1">
              <a:spcBef>
                <a:spcPts val="600"/>
              </a:spcBef>
              <a:defRPr/>
            </a:pPr>
            <a:endParaRPr lang="en-US" dirty="0">
              <a:solidFill>
                <a:srgbClr val="000000"/>
              </a:solidFill>
              <a:latin typeface="Times New Roman" panose="02020603050405020304" pitchFamily="18" charset="0"/>
              <a:ea typeface="Times New Roman" panose="02020603050405020304" pitchFamily="18" charset="0"/>
            </a:endParaRPr>
          </a:p>
          <a:p>
            <a:pPr algn="ct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eaLnBrk="1" hangingPunct="1">
              <a:spcBef>
                <a:spcPts val="600"/>
              </a:spcBef>
              <a:defRPr/>
            </a:pPr>
            <a:endParaRPr lang="en-US" dirty="0">
              <a:solidFill>
                <a:srgbClr val="000000"/>
              </a:solidFill>
              <a:latin typeface="Times New Roman" panose="02020603050405020304" pitchFamily="18" charset="0"/>
              <a:ea typeface="Times New Roman" panose="02020603050405020304" pitchFamily="18" charset="0"/>
            </a:endParaRPr>
          </a:p>
          <a:p>
            <a:pP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eaLnBrk="1" hangingPunct="1">
              <a:spcBef>
                <a:spcPts val="600"/>
              </a:spcBef>
              <a:defRPr/>
            </a:pPr>
            <a:endParaRPr lang="en-US" dirty="0">
              <a:solidFill>
                <a:srgbClr val="000000"/>
              </a:solidFill>
              <a:latin typeface="Times New Roman" panose="02020603050405020304" pitchFamily="18" charset="0"/>
              <a:ea typeface="Times New Roman" panose="02020603050405020304" pitchFamily="18" charset="0"/>
            </a:endParaRPr>
          </a:p>
          <a:p>
            <a:pP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eaLnBrk="1" hangingPunct="1">
              <a:spcBef>
                <a:spcPts val="600"/>
              </a:spcBef>
              <a:defRPr/>
            </a:pPr>
            <a:endParaRPr lang="en-US" dirty="0">
              <a:solidFill>
                <a:srgbClr val="000000"/>
              </a:solidFill>
              <a:latin typeface="Times New Roman" panose="02020603050405020304" pitchFamily="18" charset="0"/>
              <a:ea typeface="Times New Roman" panose="02020603050405020304" pitchFamily="18" charset="0"/>
            </a:endParaRPr>
          </a:p>
          <a:p>
            <a:pP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eaLnBrk="1" hangingPunct="1">
              <a:spcBef>
                <a:spcPts val="600"/>
              </a:spcBef>
              <a:defRPr/>
            </a:pPr>
            <a:endParaRPr lang="en-US" dirty="0">
              <a:solidFill>
                <a:srgbClr val="000000"/>
              </a:solidFill>
              <a:latin typeface="Times New Roman" panose="02020603050405020304" pitchFamily="18" charset="0"/>
              <a:ea typeface="Times New Roman" panose="02020603050405020304" pitchFamily="18" charset="0"/>
            </a:endParaRPr>
          </a:p>
          <a:p>
            <a:pP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eaLnBrk="1" hangingPunct="1">
              <a:spcBef>
                <a:spcPts val="600"/>
              </a:spcBef>
              <a:defRPr/>
            </a:pPr>
            <a:endParaRPr lang="en-US" dirty="0">
              <a:solidFill>
                <a:srgbClr val="000000"/>
              </a:solidFill>
              <a:latin typeface="Times New Roman" panose="02020603050405020304" pitchFamily="18" charset="0"/>
              <a:ea typeface="Times New Roman" panose="02020603050405020304" pitchFamily="18" charset="0"/>
            </a:endParaRPr>
          </a:p>
          <a:p>
            <a:pPr eaLnBrk="1" hangingPunct="1">
              <a:spcBef>
                <a:spcPts val="600"/>
              </a:spcBef>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eaLnBrk="1" hangingPunct="1">
              <a:spcBef>
                <a:spcPts val="600"/>
              </a:spcBef>
              <a:defRPr/>
            </a:pPr>
            <a:r>
              <a:rPr lang="en-US" sz="1800" dirty="0">
                <a:solidFill>
                  <a:srgbClr val="000000"/>
                </a:solidFill>
                <a:effectLst/>
                <a:latin typeface="Times New Roman" panose="02020603050405020304" pitchFamily="18" charset="0"/>
                <a:ea typeface="Times New Roman" panose="02020603050405020304" pitchFamily="18" charset="0"/>
              </a:rPr>
              <a:t>The current COVID-19 pandemic has led to widespread fear and uncertainty with the Internet playing an important role for students and </a:t>
            </a:r>
            <a:r>
              <a:rPr lang="en-US" dirty="0">
                <a:solidFill>
                  <a:srgbClr val="000000"/>
                </a:solidFill>
                <a:latin typeface="Times New Roman" panose="02020603050405020304" pitchFamily="18" charset="0"/>
                <a:ea typeface="Times New Roman" panose="02020603050405020304" pitchFamily="18" charset="0"/>
              </a:rPr>
              <a:t>teachers. Although ICTs are part of many undergraduate curricula worldwide, several students are not well prepared to use them.  This fact, can broaden the digital inequities and put more stress among the university students and especially those from economically weaker families. So,  ICTs proper use has become an underlying threat for teachers and students during  this pandemic (1,4). </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eaLnBrk="1" hangingPunct="1">
              <a:spcBef>
                <a:spcPts val="600"/>
              </a:spcBef>
              <a:defRPr/>
            </a:pPr>
            <a:r>
              <a:rPr lang="en-US" sz="1800" dirty="0">
                <a:solidFill>
                  <a:srgbClr val="000000"/>
                </a:solidFill>
                <a:effectLst/>
                <a:latin typeface="Times New Roman" panose="02020603050405020304" pitchFamily="18" charset="0"/>
                <a:ea typeface="Times New Roman" panose="02020603050405020304" pitchFamily="18" charset="0"/>
              </a:rPr>
              <a:t>In the last decade, a lot of online learning programs have been of limited use and less recognition from teachers in many Higher Educational Institutions, until recently when  COVID-19 pandemic started</a:t>
            </a:r>
            <a:r>
              <a:rPr lang="en-US" dirty="0">
                <a:solidFill>
                  <a:srgbClr val="000000"/>
                </a:solidFill>
                <a:latin typeface="Times New Roman" panose="02020603050405020304" pitchFamily="18" charset="0"/>
                <a:ea typeface="Times New Roman" panose="02020603050405020304" pitchFamily="18" charset="0"/>
              </a:rPr>
              <a:t>. Additionally, monotony of online learning, and loneliness during pandemic are related to higher use of media among students and the need for continuous support of their teachers in the learning process (2,3).  </a:t>
            </a:r>
          </a:p>
          <a:p>
            <a:pPr algn="just" eaLnBrk="1" hangingPunct="1">
              <a:spcBef>
                <a:spcPts val="600"/>
              </a:spcBef>
              <a:defRPr/>
            </a:pPr>
            <a:r>
              <a:rPr lang="en-US" sz="1800" dirty="0">
                <a:solidFill>
                  <a:srgbClr val="000000"/>
                </a:solidFill>
                <a:effectLst/>
                <a:latin typeface="Times New Roman" panose="02020603050405020304" pitchFamily="18" charset="0"/>
                <a:ea typeface="Times New Roman" panose="02020603050405020304" pitchFamily="18" charset="0"/>
              </a:rPr>
              <a:t>University students including Greek undergraduate students from the University of  Ioannina, have to demonstrate adaptability to this new normality were almost all their courses are taught online (4,5). </a:t>
            </a:r>
          </a:p>
          <a:p>
            <a:pPr algn="just" eaLnBrk="1" hangingPunct="1">
              <a:spcBef>
                <a:spcPts val="600"/>
              </a:spcBef>
              <a:defRPr/>
            </a:pPr>
            <a:r>
              <a:rPr lang="en-US" dirty="0">
                <a:solidFill>
                  <a:srgbClr val="000000"/>
                </a:solidFill>
                <a:latin typeface="Times New Roman" panose="02020603050405020304" pitchFamily="18" charset="0"/>
                <a:ea typeface="Times New Roman" panose="02020603050405020304" pitchFamily="18" charset="0"/>
              </a:rPr>
              <a:t>The </a:t>
            </a:r>
            <a:r>
              <a:rPr lang="en-US" sz="1800" dirty="0">
                <a:solidFill>
                  <a:srgbClr val="000000"/>
                </a:solidFill>
                <a:effectLst/>
                <a:latin typeface="Times New Roman" panose="02020603050405020304" pitchFamily="18" charset="0"/>
                <a:ea typeface="Times New Roman" panose="02020603050405020304" pitchFamily="18" charset="0"/>
              </a:rPr>
              <a:t>high stress for all undergraduates due to their fear about the consequences of the pandemic, the psychological impact of their social isolation,  the disruption to their  everyday life activities, the uncertainty of the quality of online education, are their major worries</a:t>
            </a:r>
            <a:r>
              <a:rPr lang="en-US" dirty="0">
                <a:solidFill>
                  <a:srgbClr val="000000"/>
                </a:solidFill>
                <a:latin typeface="Times New Roman" panose="02020603050405020304" pitchFamily="18" charset="0"/>
                <a:ea typeface="Times New Roman" panose="02020603050405020304" pitchFamily="18" charset="0"/>
              </a:rPr>
              <a:t>. Some students, are not able to access affordable internet connection and powerful devices, so pandemic will cause serious implications on their learning process and socializing (2, 6). </a:t>
            </a:r>
          </a:p>
          <a:p>
            <a:pPr algn="just" eaLnBrk="1" hangingPunct="1">
              <a:spcBef>
                <a:spcPts val="600"/>
              </a:spcBef>
              <a:defRPr/>
            </a:pPr>
            <a:r>
              <a:rPr lang="en-US" dirty="0">
                <a:solidFill>
                  <a:srgbClr val="000000"/>
                </a:solidFill>
                <a:latin typeface="Times New Roman" panose="02020603050405020304" pitchFamily="18" charset="0"/>
                <a:ea typeface="Times New Roman" panose="02020603050405020304" pitchFamily="18" charset="0"/>
              </a:rPr>
              <a:t>Many studies refer to academic performance and its association to teacher-to student- interaction (1, 2,5). Teacher-to-student interaction has long been discussed in the face-to-face process as an exchange of information between teachers and students, but there are limited studies  concerning teacher-to-students interaction  during COVID-19. </a:t>
            </a:r>
            <a:endParaRPr lang="en-US" sz="1800" dirty="0">
              <a:solidFill>
                <a:srgbClr val="000000"/>
              </a:solidFill>
              <a:effectLst/>
              <a:latin typeface="Times New Roman" panose="02020603050405020304" pitchFamily="18" charset="0"/>
              <a:ea typeface="Times New Roman" panose="02020603050405020304"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sz="900" dirty="0">
              <a:latin typeface="Georgia" pitchFamily="18" charset="0"/>
              <a:cs typeface="Times New Roman" pitchFamily="18" charset="0"/>
            </a:endParaRPr>
          </a:p>
          <a:p>
            <a:pPr algn="ctr" eaLnBrk="1" hangingPunct="1">
              <a:spcBef>
                <a:spcPts val="600"/>
              </a:spcBef>
              <a:defRPr/>
            </a:pPr>
            <a:endParaRPr lang="lt-LT" sz="800" dirty="0">
              <a:latin typeface="Georgia" pitchFamily="18" charset="0"/>
              <a:cs typeface="Times New Roman" pitchFamily="18" charset="0"/>
            </a:endParaRPr>
          </a:p>
        </p:txBody>
      </p:sp>
      <p:sp>
        <p:nvSpPr>
          <p:cNvPr id="2050" name="Text Box 11">
            <a:extLst>
              <a:ext uri="{FF2B5EF4-FFF2-40B4-BE49-F238E27FC236}">
                <a16:creationId xmlns:a16="http://schemas.microsoft.com/office/drawing/2014/main" id="{EBDB39E9-AC66-414F-B8ED-F9087D9F19EF}"/>
              </a:ext>
            </a:extLst>
          </p:cNvPr>
          <p:cNvSpPr txBox="1">
            <a:spLocks noChangeArrowheads="1"/>
          </p:cNvSpPr>
          <p:nvPr/>
        </p:nvSpPr>
        <p:spPr bwMode="auto">
          <a:xfrm>
            <a:off x="389347" y="4441302"/>
            <a:ext cx="19288095" cy="4998930"/>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r>
              <a:rPr lang="en-GB" sz="2000" b="1" dirty="0"/>
              <a:t>Introduction </a:t>
            </a:r>
            <a:r>
              <a:rPr lang="en-US" sz="1800" dirty="0">
                <a:solidFill>
                  <a:srgbClr val="000000"/>
                </a:solidFill>
                <a:effectLst/>
                <a:latin typeface="Times New Roman" panose="02020603050405020304" pitchFamily="18" charset="0"/>
                <a:ea typeface="Times New Roman" panose="02020603050405020304" pitchFamily="18" charset="0"/>
              </a:rPr>
              <a:t> Online teaching during  COVID-19 quarantine is well established, assuming self-regulating learning responsibilities and creating </a:t>
            </a:r>
            <a:r>
              <a:rPr lang="en-US" dirty="0">
                <a:solidFill>
                  <a:srgbClr val="000000"/>
                </a:solidFill>
                <a:latin typeface="Times New Roman" panose="02020603050405020304" pitchFamily="18" charset="0"/>
                <a:ea typeface="Times New Roman" panose="02020603050405020304" pitchFamily="18" charset="0"/>
              </a:rPr>
              <a:t>important associations </a:t>
            </a:r>
            <a:r>
              <a:rPr lang="en-US" sz="1800" dirty="0">
                <a:solidFill>
                  <a:srgbClr val="000000"/>
                </a:solidFill>
                <a:effectLst/>
                <a:latin typeface="Times New Roman" panose="02020603050405020304" pitchFamily="18" charset="0"/>
                <a:ea typeface="Times New Roman" panose="02020603050405020304" pitchFamily="18" charset="0"/>
              </a:rPr>
              <a:t>in the teacher-to-student interaction. The teacher-to-student interaction is an exchange of information between teacher and students but during COVID-19, it  turn out to be a very significant issue in the students’ learning opportunities. </a:t>
            </a:r>
            <a:r>
              <a:rPr lang="en-US" sz="1800" dirty="0">
                <a:solidFill>
                  <a:srgbClr val="000000"/>
                </a:solidFill>
                <a:latin typeface="Times New Roman" panose="02020603050405020304" pitchFamily="18" charset="0"/>
                <a:ea typeface="Times New Roman" panose="02020603050405020304" pitchFamily="18" charset="0"/>
              </a:rPr>
              <a:t>All student have </a:t>
            </a:r>
            <a:r>
              <a:rPr lang="en-US" dirty="0">
                <a:solidFill>
                  <a:srgbClr val="000000"/>
                </a:solidFill>
                <a:latin typeface="Times New Roman" panose="02020603050405020304" pitchFamily="18" charset="0"/>
                <a:ea typeface="Times New Roman" panose="02020603050405020304" pitchFamily="18" charset="0"/>
              </a:rPr>
              <a:t>everyday access </a:t>
            </a:r>
            <a:r>
              <a:rPr lang="en-US" sz="1800" dirty="0">
                <a:solidFill>
                  <a:srgbClr val="000000"/>
                </a:solidFill>
                <a:latin typeface="Times New Roman" panose="02020603050405020304" pitchFamily="18" charset="0"/>
                <a:ea typeface="Times New Roman" panose="02020603050405020304" pitchFamily="18" charset="0"/>
              </a:rPr>
              <a:t>to online educational material. </a:t>
            </a:r>
            <a:r>
              <a:rPr lang="en-US" sz="1800" dirty="0">
                <a:solidFill>
                  <a:srgbClr val="000000"/>
                </a:solidFill>
                <a:effectLst/>
                <a:latin typeface="Times New Roman" panose="02020603050405020304" pitchFamily="18" charset="0"/>
                <a:ea typeface="Times New Roman" panose="02020603050405020304" pitchFamily="18" charset="0"/>
              </a:rPr>
              <a:t> Currently, university students stay at home, work remotely, participate in online classes, and join only online meetings with their tutors or classmates. </a:t>
            </a:r>
            <a:endParaRPr lang="lt-LT"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The aim of research</a:t>
            </a:r>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to present the students’  views on online teacher-to-student interaction in an undergraduate course of applied statistics. </a:t>
            </a:r>
            <a:endParaRPr lang="en-US" sz="2000"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lt-LT" sz="2000" b="1" dirty="0">
                <a:latin typeface="Times New Roman" panose="02020603050405020304" pitchFamily="18" charset="0"/>
                <a:cs typeface="Times New Roman" panose="02020603050405020304" pitchFamily="18" charset="0"/>
              </a:rPr>
              <a:t>O</a:t>
            </a:r>
            <a:r>
              <a:rPr lang="en-GB" sz="2000" b="1" dirty="0" err="1">
                <a:latin typeface="Times New Roman" panose="02020603050405020304" pitchFamily="18" charset="0"/>
                <a:cs typeface="Times New Roman" panose="02020603050405020304" pitchFamily="18" charset="0"/>
              </a:rPr>
              <a:t>bjectives</a:t>
            </a:r>
            <a:r>
              <a:rPr lang="en-GB" sz="2000" b="1" dirty="0">
                <a:latin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The main objective of this study is  to describe how undergraduate students from the Department of Early Childhood Education, experienced the teacher-to-student interaction during pandemic in an online teaching process.</a:t>
            </a:r>
            <a:endParaRPr lang="en-US" sz="2000" b="1"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The methods of the research  </a:t>
            </a:r>
            <a:r>
              <a:rPr lang="en-US" sz="2000" b="1" dirty="0">
                <a:solidFill>
                  <a:srgbClr val="000000"/>
                </a:solidFill>
                <a:latin typeface="Times New Roman" panose="02020603050405020304" pitchFamily="18" charset="0"/>
                <a:cs typeface="Times New Roman" panose="02020603050405020304" pitchFamily="18" charset="0"/>
              </a:rPr>
              <a:t>D</a:t>
            </a:r>
            <a:r>
              <a:rPr lang="en-US" dirty="0">
                <a:solidFill>
                  <a:srgbClr val="000000"/>
                </a:solidFill>
                <a:latin typeface="Times New Roman" panose="02020603050405020304" pitchFamily="18" charset="0"/>
                <a:ea typeface="Times New Roman" panose="02020603050405020304" pitchFamily="18" charset="0"/>
              </a:rPr>
              <a:t>uring pandemic, a</a:t>
            </a:r>
            <a:r>
              <a:rPr lang="en-US" sz="1800" dirty="0">
                <a:solidFill>
                  <a:srgbClr val="000000"/>
                </a:solidFill>
                <a:effectLst/>
                <a:latin typeface="Times New Roman" panose="02020603050405020304" pitchFamily="18" charset="0"/>
                <a:ea typeface="Times New Roman" panose="02020603050405020304" pitchFamily="18" charset="0"/>
              </a:rPr>
              <a:t> random </a:t>
            </a:r>
            <a:r>
              <a:rPr lang="en-US" dirty="0">
                <a:solidFill>
                  <a:srgbClr val="000000"/>
                </a:solidFill>
                <a:latin typeface="Times New Roman" panose="02020603050405020304" pitchFamily="18" charset="0"/>
                <a:ea typeface="Times New Roman" panose="02020603050405020304" pitchFamily="18" charset="0"/>
              </a:rPr>
              <a:t>sample,  </a:t>
            </a:r>
            <a:r>
              <a:rPr lang="en-US" sz="1800" dirty="0">
                <a:solidFill>
                  <a:srgbClr val="000000"/>
                </a:solidFill>
                <a:effectLst/>
                <a:latin typeface="Times New Roman" panose="02020603050405020304" pitchFamily="18" charset="0"/>
                <a:ea typeface="Times New Roman" panose="02020603050405020304" pitchFamily="18" charset="0"/>
              </a:rPr>
              <a:t>consisted of  134  students attending their second year of </a:t>
            </a:r>
            <a:r>
              <a:rPr lang="en-US" dirty="0">
                <a:solidFill>
                  <a:srgbClr val="000000"/>
                </a:solidFill>
                <a:latin typeface="Times New Roman" panose="02020603050405020304" pitchFamily="18" charset="0"/>
                <a:ea typeface="Times New Roman" panose="02020603050405020304" pitchFamily="18" charset="0"/>
              </a:rPr>
              <a:t>their undergraduate studies</a:t>
            </a:r>
            <a:r>
              <a:rPr lang="en-US" sz="1800" dirty="0">
                <a:solidFill>
                  <a:srgbClr val="000000"/>
                </a:solidFill>
                <a:effectLst/>
                <a:latin typeface="Times New Roman" panose="02020603050405020304" pitchFamily="18" charset="0"/>
                <a:ea typeface="Times New Roman" panose="02020603050405020304" pitchFamily="18" charset="0"/>
              </a:rPr>
              <a:t>, was selected for the purpose of this study. All participants in </a:t>
            </a:r>
            <a:r>
              <a:rPr lang="en-US" dirty="0">
                <a:solidFill>
                  <a:srgbClr val="000000"/>
                </a:solidFill>
                <a:latin typeface="Times New Roman" panose="02020603050405020304" pitchFamily="18" charset="0"/>
                <a:ea typeface="Times New Roman" panose="02020603050405020304" pitchFamily="18" charset="0"/>
              </a:rPr>
              <a:t>this study </a:t>
            </a:r>
            <a:r>
              <a:rPr lang="en-US" sz="1800" dirty="0">
                <a:solidFill>
                  <a:srgbClr val="000000"/>
                </a:solidFill>
                <a:effectLst/>
                <a:latin typeface="Times New Roman" panose="02020603050405020304" pitchFamily="18" charset="0"/>
                <a:ea typeface="Times New Roman" panose="02020603050405020304" pitchFamily="18" charset="0"/>
              </a:rPr>
              <a:t>interacted online with their teacher during the course.  </a:t>
            </a:r>
            <a:r>
              <a:rPr lang="en-US" sz="2000" dirty="0">
                <a:solidFill>
                  <a:srgbClr val="000000"/>
                </a:solidFill>
                <a:latin typeface="Times New Roman" panose="02020603050405020304" pitchFamily="18" charset="0"/>
                <a:ea typeface="Times New Roman" panose="02020603050405020304" pitchFamily="18" charset="0"/>
              </a:rPr>
              <a:t>Data describing their views on teacher-to-student interaction was collected by an online questionnaire and analyzed using the SPSS statistical package. </a:t>
            </a:r>
            <a:endParaRPr lang="en-US" sz="2000" dirty="0">
              <a:latin typeface="Times New Roman" panose="02020603050405020304" pitchFamily="18" charset="0"/>
              <a:cs typeface="Times New Roman" panose="02020603050405020304" pitchFamily="18" charset="0"/>
            </a:endParaRPr>
          </a:p>
          <a:p>
            <a:pPr algn="just"/>
            <a:endParaRPr lang="en-US" sz="2000" i="1" dirty="0">
              <a:solidFill>
                <a:srgbClr val="FF0000"/>
              </a:solidFill>
              <a:latin typeface="Times New Roman" panose="02020603050405020304" pitchFamily="18" charset="0"/>
              <a:cs typeface="Times New Roman" panose="02020603050405020304" pitchFamily="18" charset="0"/>
            </a:endParaRPr>
          </a:p>
          <a:p>
            <a:pPr algn="just"/>
            <a:endParaRPr lang="en-US" sz="2000" i="1" dirty="0">
              <a:solidFill>
                <a:srgbClr val="FF0000"/>
              </a:solidFill>
              <a:latin typeface="Times New Roman" panose="02020603050405020304" pitchFamily="18" charset="0"/>
              <a:cs typeface="Times New Roman" panose="02020603050405020304" pitchFamily="18" charset="0"/>
            </a:endParaRPr>
          </a:p>
          <a:p>
            <a:pPr algn="just"/>
            <a:r>
              <a:rPr lang="en-US" sz="1800" dirty="0">
                <a:solidFill>
                  <a:srgbClr val="000000"/>
                </a:solidFill>
                <a:effectLst/>
                <a:latin typeface="Times New Roman" panose="02020603050405020304" pitchFamily="18" charset="0"/>
                <a:ea typeface="Times New Roman" panose="02020603050405020304" pitchFamily="18" charset="0"/>
              </a:rPr>
              <a:t>KEYWORDS: Students, teachers, interaction, online learning, COVID-19</a:t>
            </a:r>
            <a:endParaRPr lang="lt-LT" sz="1900" i="1" dirty="0">
              <a:solidFill>
                <a:srgbClr val="FF0000"/>
              </a:solidFill>
              <a:latin typeface="Georgia" pitchFamily="18" charset="0"/>
              <a:cs typeface="Times New Roman" pitchFamily="18" charset="0"/>
            </a:endParaRPr>
          </a:p>
        </p:txBody>
      </p:sp>
      <p:sp>
        <p:nvSpPr>
          <p:cNvPr id="3077" name="Text Box 14">
            <a:extLst>
              <a:ext uri="{FF2B5EF4-FFF2-40B4-BE49-F238E27FC236}">
                <a16:creationId xmlns:a16="http://schemas.microsoft.com/office/drawing/2014/main" id="{2A999DD9-8642-4A06-AC25-E13B9B82E9E1}"/>
              </a:ext>
            </a:extLst>
          </p:cNvPr>
          <p:cNvSpPr txBox="1">
            <a:spLocks noChangeArrowheads="1"/>
          </p:cNvSpPr>
          <p:nvPr/>
        </p:nvSpPr>
        <p:spPr bwMode="auto">
          <a:xfrm>
            <a:off x="389347" y="3029320"/>
            <a:ext cx="19594235" cy="134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sz="2400" b="1" dirty="0">
                <a:latin typeface="Times New Roman" panose="02020603050405020304" pitchFamily="18" charset="0"/>
                <a:cs typeface="Times New Roman" panose="02020603050405020304" pitchFamily="18" charset="0"/>
              </a:rPr>
              <a:t>Jenny Pange </a:t>
            </a:r>
            <a:endParaRPr lang="lt-LT" sz="2400" b="1" dirty="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University of Ioannina (Greece)</a:t>
            </a:r>
            <a:endParaRPr lang="lt-LT" sz="2000" dirty="0">
              <a:latin typeface="Times New Roman" panose="02020603050405020304" pitchFamily="18" charset="0"/>
              <a:cs typeface="Times New Roman" panose="02020603050405020304" pitchFamily="18" charset="0"/>
            </a:endParaRPr>
          </a:p>
          <a:p>
            <a:pPr algn="ctr"/>
            <a:r>
              <a:rPr lang="en-US" sz="2000" i="1" u="sng" dirty="0">
                <a:latin typeface="Times New Roman" panose="02020603050405020304" pitchFamily="18" charset="0"/>
                <a:cs typeface="Times New Roman" panose="02020603050405020304" pitchFamily="18" charset="0"/>
              </a:rPr>
              <a:t>jennypagge@yahoo.gr </a:t>
            </a:r>
            <a:endParaRPr lang="lt-LT" sz="2000" u="sng"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id="{A99B286D-1A52-4876-B90A-4158759A47F5}"/>
              </a:ext>
            </a:extLst>
          </p:cNvPr>
          <p:cNvSpPr>
            <a:spLocks noChangeArrowheads="1"/>
          </p:cNvSpPr>
          <p:nvPr/>
        </p:nvSpPr>
        <p:spPr bwMode="auto">
          <a:xfrm>
            <a:off x="314755" y="2186180"/>
            <a:ext cx="19554894" cy="54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sz="3200" b="1" dirty="0">
                <a:latin typeface="Times New Roman" panose="02020603050405020304" pitchFamily="18" charset="0"/>
                <a:cs typeface="Times New Roman" panose="02020603050405020304" pitchFamily="18" charset="0"/>
              </a:rPr>
              <a:t>TEACHER TO STUDENT ITERACTION DURING COVID-19 </a:t>
            </a:r>
            <a:endParaRPr lang="lt-LT" altLang="lt-LT" sz="3200" b="1" dirty="0">
              <a:latin typeface="Times New Roman" panose="02020603050405020304" pitchFamily="18" charset="0"/>
              <a:cs typeface="Times New Roman" panose="02020603050405020304" pitchFamily="18" charset="0"/>
            </a:endParaRPr>
          </a:p>
        </p:txBody>
      </p:sp>
      <p:sp>
        <p:nvSpPr>
          <p:cNvPr id="21" name="Text Box 11">
            <a:extLst>
              <a:ext uri="{FF2B5EF4-FFF2-40B4-BE49-F238E27FC236}">
                <a16:creationId xmlns:a16="http://schemas.microsoft.com/office/drawing/2014/main" id="{25C75B5F-A662-4817-A1F5-FBA281816E60}"/>
              </a:ext>
            </a:extLst>
          </p:cNvPr>
          <p:cNvSpPr txBox="1">
            <a:spLocks noChangeArrowheads="1"/>
          </p:cNvSpPr>
          <p:nvPr/>
        </p:nvSpPr>
        <p:spPr bwMode="auto">
          <a:xfrm>
            <a:off x="393014" y="23522895"/>
            <a:ext cx="19398376" cy="411292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defRPr/>
            </a:pPr>
            <a:endParaRPr lang="lt-LT" sz="2000" i="1" dirty="0">
              <a:solidFill>
                <a:srgbClr val="FF0000"/>
              </a:solidFill>
              <a:latin typeface="Georgia" pitchFamily="18" charset="0"/>
            </a:endParaRPr>
          </a:p>
        </p:txBody>
      </p:sp>
      <p:sp>
        <p:nvSpPr>
          <p:cNvPr id="78" name="Suapvalintas stačiakampis 26">
            <a:extLst>
              <a:ext uri="{FF2B5EF4-FFF2-40B4-BE49-F238E27FC236}">
                <a16:creationId xmlns:a16="http://schemas.microsoft.com/office/drawing/2014/main" id="{F876AE06-B017-4980-ADAE-51B78BE3D0D0}"/>
              </a:ext>
            </a:extLst>
          </p:cNvPr>
          <p:cNvSpPr/>
          <p:nvPr/>
        </p:nvSpPr>
        <p:spPr>
          <a:xfrm>
            <a:off x="10242847" y="9723449"/>
            <a:ext cx="9564565" cy="12888770"/>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a16="http://schemas.microsoft.com/office/drawing/2014/main"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id="{8317B168-E657-47E9-8655-9CC9016513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9471" y="-1398987"/>
            <a:ext cx="8907816" cy="5358814"/>
          </a:xfrm>
          <a:prstGeom prst="rect">
            <a:avLst/>
          </a:prstGeom>
        </p:spPr>
      </p:pic>
      <p:sp>
        <p:nvSpPr>
          <p:cNvPr id="35" name="2 teksto laukas">
            <a:extLst>
              <a:ext uri="{FF2B5EF4-FFF2-40B4-BE49-F238E27FC236}">
                <a16:creationId xmlns:a16="http://schemas.microsoft.com/office/drawing/2014/main"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a16="http://schemas.microsoft.com/office/drawing/2014/main"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a16="http://schemas.microsoft.com/office/drawing/2014/main"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id="{41E641C6-D8D7-4848-8C97-A963FE3ABFC9}"/>
              </a:ext>
            </a:extLst>
          </p:cNvPr>
          <p:cNvGrpSpPr/>
          <p:nvPr/>
        </p:nvGrpSpPr>
        <p:grpSpPr>
          <a:xfrm>
            <a:off x="375116" y="23012754"/>
            <a:ext cx="4486554" cy="375429"/>
            <a:chOff x="319088" y="3978399"/>
            <a:chExt cx="3094060" cy="369332"/>
          </a:xfrm>
        </p:grpSpPr>
        <p:sp>
          <p:nvSpPr>
            <p:cNvPr id="49" name="Stačiakampis: suapvalinti kampai 48">
              <a:extLst>
                <a:ext uri="{FF2B5EF4-FFF2-40B4-BE49-F238E27FC236}">
                  <a16:creationId xmlns:a16="http://schemas.microsoft.com/office/drawing/2014/main"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318C2013-CEBB-4C9F-856C-9A6158303F63}"/>
                </a:ext>
              </a:extLst>
            </p:cNvPr>
            <p:cNvSpPr txBox="1"/>
            <p:nvPr/>
          </p:nvSpPr>
          <p:spPr>
            <a:xfrm>
              <a:off x="390548" y="3978399"/>
              <a:ext cx="3022600" cy="363333"/>
            </a:xfrm>
            <a:prstGeom prst="rect">
              <a:avLst/>
            </a:prstGeom>
            <a:noFill/>
          </p:spPr>
          <p:txBody>
            <a:bodyPr wrap="square" rtlCol="0">
              <a:spAutoFit/>
            </a:bodyPr>
            <a:lstStyle/>
            <a:p>
              <a:r>
                <a:rPr lang="en-GB" b="1" dirty="0">
                  <a:solidFill>
                    <a:schemeClr val="bg1"/>
                  </a:solidFill>
                  <a:latin typeface="Space Grotesk Medium"/>
                </a:rPr>
                <a:t>MAIN RESULTS AND CONCLUSIONS</a:t>
              </a:r>
            </a:p>
          </p:txBody>
        </p:sp>
      </p:grpSp>
      <p:sp>
        <p:nvSpPr>
          <p:cNvPr id="10" name="Rectangle 9">
            <a:extLst>
              <a:ext uri="{FF2B5EF4-FFF2-40B4-BE49-F238E27FC236}">
                <a16:creationId xmlns:a16="http://schemas.microsoft.com/office/drawing/2014/main" id="{3ED6A5D3-8596-4CE1-AA79-2F49887D577C}"/>
              </a:ext>
            </a:extLst>
          </p:cNvPr>
          <p:cNvSpPr/>
          <p:nvPr/>
        </p:nvSpPr>
        <p:spPr>
          <a:xfrm>
            <a:off x="12822106" y="10357146"/>
            <a:ext cx="1672253" cy="369332"/>
          </a:xfrm>
          <a:prstGeom prst="rect">
            <a:avLst/>
          </a:prstGeom>
        </p:spPr>
        <p:txBody>
          <a:bodyPr wrap="none">
            <a:spAutoFit/>
          </a:bodyPr>
          <a:lstStyle/>
          <a:p>
            <a:pPr algn="ctr"/>
            <a:r>
              <a:rPr lang="en-US" b="1" dirty="0">
                <a:ea typeface="Calibri" panose="020F0502020204030204" pitchFamily="34" charset="0"/>
                <a:cs typeface="Helvetica" panose="020B0604020202020204" pitchFamily="34" charset="0"/>
              </a:rPr>
              <a:t>Main findings</a:t>
            </a:r>
            <a:endParaRPr lang="lt-LT" b="1" dirty="0">
              <a:cs typeface="Helvetica" panose="020B0604020202020204" pitchFamily="34" charset="0"/>
            </a:endParaRPr>
          </a:p>
        </p:txBody>
      </p:sp>
      <p:sp>
        <p:nvSpPr>
          <p:cNvPr id="13" name="Rectangle 12">
            <a:extLst>
              <a:ext uri="{FF2B5EF4-FFF2-40B4-BE49-F238E27FC236}">
                <a16:creationId xmlns:a16="http://schemas.microsoft.com/office/drawing/2014/main" id="{11E15AF9-DF1A-40F1-9388-E7DC97223854}"/>
              </a:ext>
            </a:extLst>
          </p:cNvPr>
          <p:cNvSpPr/>
          <p:nvPr/>
        </p:nvSpPr>
        <p:spPr>
          <a:xfrm>
            <a:off x="819957" y="10609581"/>
            <a:ext cx="8750577" cy="369332"/>
          </a:xfrm>
          <a:prstGeom prst="rect">
            <a:avLst/>
          </a:prstGeom>
        </p:spPr>
        <p:txBody>
          <a:bodyPr wrap="square">
            <a:spAutoFit/>
          </a:bodyPr>
          <a:lstStyle/>
          <a:p>
            <a:pPr algn="ctr"/>
            <a:r>
              <a:rPr lang="en-GB" b="1" dirty="0"/>
              <a:t>Theoretical background</a:t>
            </a:r>
            <a:endParaRPr lang="en-US" dirty="0"/>
          </a:p>
        </p:txBody>
      </p:sp>
      <p:sp>
        <p:nvSpPr>
          <p:cNvPr id="22" name="TextBox 21">
            <a:extLst>
              <a:ext uri="{FF2B5EF4-FFF2-40B4-BE49-F238E27FC236}">
                <a16:creationId xmlns:a16="http://schemas.microsoft.com/office/drawing/2014/main" id="{C85ED38A-1138-48C8-A91F-B85539717D46}"/>
              </a:ext>
            </a:extLst>
          </p:cNvPr>
          <p:cNvSpPr txBox="1"/>
          <p:nvPr/>
        </p:nvSpPr>
        <p:spPr>
          <a:xfrm>
            <a:off x="10903856" y="11288793"/>
            <a:ext cx="7830458" cy="374077"/>
          </a:xfrm>
          <a:prstGeom prst="rect">
            <a:avLst/>
          </a:prstGeom>
          <a:noFill/>
        </p:spPr>
        <p:txBody>
          <a:bodyPr wrap="square">
            <a:spAutoFit/>
          </a:bodyPr>
          <a:lstStyle/>
          <a:p>
            <a:pPr>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0596F71D-AD85-4560-B08F-909EC458BF8D}"/>
              </a:ext>
            </a:extLst>
          </p:cNvPr>
          <p:cNvSpPr txBox="1"/>
          <p:nvPr/>
        </p:nvSpPr>
        <p:spPr>
          <a:xfrm>
            <a:off x="1268455" y="24012018"/>
            <a:ext cx="17248146" cy="1200329"/>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results of this study revealed that undergraduate students spent many hours daily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 the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Internet during COVID- 19,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their online courses</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suggested that for better teacher-to-student interaction their teachers must shorten their online courses and give more time for interaction during the class.</a:t>
            </a:r>
          </a:p>
          <a:p>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Additionally, students declared that their  teachers have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trust them when they cooperate online with their classmates and the teachers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can test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originality of their projects.</a:t>
            </a:r>
          </a:p>
          <a:p>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Finally, students said that 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nline teams upgrade the student-to-student interaction,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help students cooperate online and  upgrade teacher-to-student interaction. </a:t>
            </a:r>
            <a:endParaRPr lang="el-GR" dirty="0"/>
          </a:p>
        </p:txBody>
      </p:sp>
      <p:pic>
        <p:nvPicPr>
          <p:cNvPr id="11" name="Εικόνα 10">
            <a:extLst>
              <a:ext uri="{FF2B5EF4-FFF2-40B4-BE49-F238E27FC236}">
                <a16:creationId xmlns:a16="http://schemas.microsoft.com/office/drawing/2014/main" id="{205E2F41-BC26-4A4C-96AE-1C01E9FF674D}"/>
              </a:ext>
            </a:extLst>
          </p:cNvPr>
          <p:cNvPicPr>
            <a:picLocks noChangeAspect="1"/>
          </p:cNvPicPr>
          <p:nvPr/>
        </p:nvPicPr>
        <p:blipFill>
          <a:blip r:embed="rId4"/>
          <a:stretch>
            <a:fillRect/>
          </a:stretch>
        </p:blipFill>
        <p:spPr>
          <a:xfrm>
            <a:off x="10321237" y="10702956"/>
            <a:ext cx="3556254" cy="3003787"/>
          </a:xfrm>
          <a:prstGeom prst="rect">
            <a:avLst/>
          </a:prstGeom>
        </p:spPr>
      </p:pic>
      <p:sp>
        <p:nvSpPr>
          <p:cNvPr id="15" name="TextBox 14">
            <a:extLst>
              <a:ext uri="{FF2B5EF4-FFF2-40B4-BE49-F238E27FC236}">
                <a16:creationId xmlns:a16="http://schemas.microsoft.com/office/drawing/2014/main" id="{ACD61AE6-532C-45B3-8A47-258FD1F1D9E5}"/>
              </a:ext>
            </a:extLst>
          </p:cNvPr>
          <p:cNvSpPr txBox="1"/>
          <p:nvPr/>
        </p:nvSpPr>
        <p:spPr>
          <a:xfrm>
            <a:off x="10986739" y="13688932"/>
            <a:ext cx="1563558" cy="37407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Diagram 1 </a:t>
            </a:r>
            <a:endParaRPr lang="el-GR"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08B51D38-7238-4FD7-AF20-EFBED8596A4C}"/>
              </a:ext>
            </a:extLst>
          </p:cNvPr>
          <p:cNvSpPr txBox="1"/>
          <p:nvPr/>
        </p:nvSpPr>
        <p:spPr>
          <a:xfrm>
            <a:off x="10347026" y="14480557"/>
            <a:ext cx="9356205" cy="8402300"/>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In this study, 94% of the participants were females and 6% were males (Diagram 1) so, sex differences are not considered in the following analysis.</a:t>
            </a:r>
          </a:p>
          <a:p>
            <a:pPr algn="just"/>
            <a:r>
              <a:rPr lang="en-US" dirty="0">
                <a:latin typeface="Times New Roman" panose="02020603050405020304" pitchFamily="18" charset="0"/>
                <a:cs typeface="Times New Roman" panose="02020603050405020304" pitchFamily="18" charset="0"/>
              </a:rPr>
              <a:t>Almost all students were happy attending this course (91%) online  and they found it interesting. </a:t>
            </a:r>
          </a:p>
          <a:p>
            <a:pPr algn="just"/>
            <a:r>
              <a:rPr lang="en-US" dirty="0">
                <a:latin typeface="Times New Roman" panose="02020603050405020304" pitchFamily="18" charset="0"/>
                <a:cs typeface="Times New Roman" panose="02020603050405020304" pitchFamily="18" charset="0"/>
              </a:rPr>
              <a:t>Many students (54,9%)  asked the teacher to shorten the length of the online teaching during the semester in order the teacher to spend more time for discussion with them. Other students (36,8%)  replied that they were convinced with the three-hour length of online teaching per week,  during the semester. </a:t>
            </a:r>
          </a:p>
          <a:p>
            <a:pPr algn="just"/>
            <a:r>
              <a:rPr lang="en-US" dirty="0">
                <a:latin typeface="Times New Roman" panose="02020603050405020304" pitchFamily="18" charset="0"/>
                <a:cs typeface="Times New Roman" panose="02020603050405020304" pitchFamily="18" charset="0"/>
              </a:rPr>
              <a:t>The main task of each student during this course, was to collect data, set up  the research questions and analyze the data accordingly. During this course, students worked twice in groups of 6-8 students in order to create a questionnaire and  discuss how to collect the data. Then, each student had to complete her/his own task.</a:t>
            </a:r>
          </a:p>
          <a:p>
            <a:pPr algn="just"/>
            <a:r>
              <a:rPr lang="en-US" dirty="0">
                <a:latin typeface="Times New Roman" panose="02020603050405020304" pitchFamily="18" charset="0"/>
                <a:cs typeface="Times New Roman" panose="02020603050405020304" pitchFamily="18" charset="0"/>
              </a:rPr>
              <a:t>For these projects, most students  (71,4%) said that the teacher must trust the documents for their originality because there is a software to detect plagiarism.  Thirty-three students  (24,8%) replied that the teacher must partially accept their online projects for their originality because many students cooperate during the course. Only 2 students said that the teachers must reject all the online projects for their originality, and 3 students did not reply to this question.</a:t>
            </a:r>
          </a:p>
          <a:p>
            <a:pPr algn="just"/>
            <a:r>
              <a:rPr lang="en-US" dirty="0">
                <a:latin typeface="Times New Roman" panose="02020603050405020304" pitchFamily="18" charset="0"/>
                <a:cs typeface="Times New Roman" panose="02020603050405020304" pitchFamily="18" charset="0"/>
              </a:rPr>
              <a:t>When students asked if the teacher must require the same tasks in an online and a face-to-face course,  44,7% replied ‘no’, 25% of students said, ‘yes’ and 24,2% said ‘maybe’.  This finding shows that many  students are not prepared yet for online tasks and consider them as difficult comparatively to tasks in a face-to-face teaching process.</a:t>
            </a:r>
          </a:p>
          <a:p>
            <a:pPr algn="just"/>
            <a:r>
              <a:rPr lang="en-US" dirty="0">
                <a:latin typeface="Times New Roman" panose="02020603050405020304" pitchFamily="18" charset="0"/>
                <a:cs typeface="Times New Roman" panose="02020603050405020304" pitchFamily="18" charset="0"/>
              </a:rPr>
              <a:t>Many students 69,9% said that the teacher must split always the students into online teams during the course for better interaction with their teacher and their classmates. Some students (15,8% ) said that the teacher has to do split the students into teams if  and only if the students ask for it. </a:t>
            </a:r>
          </a:p>
          <a:p>
            <a:pPr algn="just"/>
            <a:r>
              <a:rPr lang="en-US" dirty="0">
                <a:latin typeface="Times New Roman" panose="02020603050405020304" pitchFamily="18" charset="0"/>
                <a:cs typeface="Times New Roman" panose="02020603050405020304" pitchFamily="18" charset="0"/>
              </a:rPr>
              <a:t>Students  (diagram 3) fully appreciated the determination of their teacher to interact with their students  in an online course in the same way as the face-to-face teaching (71,4%). Some students (20,3%) said that although they agree with the online teacher-to-student interaction, they cooperated to some extent with their teacher in the online activities because they faced some technical problems in  their internet connection. </a:t>
            </a:r>
          </a:p>
          <a:p>
            <a:endParaRPr lang="en-US" dirty="0"/>
          </a:p>
          <a:p>
            <a:endParaRPr lang="el-GR" dirty="0"/>
          </a:p>
        </p:txBody>
      </p:sp>
      <p:pic>
        <p:nvPicPr>
          <p:cNvPr id="1026" name="Picture 2" descr="Γράφημα απάντησης φορμών. Τίτλος ερωτήματος: Η καθηγήτρια πρέπει να μας εμπιστεύεται στις διαδικτυακές εργασίες που κάνουμε στο μάθημα. Αριθμός απαντήσεων: 133 απαντήσεις.">
            <a:extLst>
              <a:ext uri="{FF2B5EF4-FFF2-40B4-BE49-F238E27FC236}">
                <a16:creationId xmlns:a16="http://schemas.microsoft.com/office/drawing/2014/main" id="{B275694E-972F-4649-83C8-36F96508190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998" t="27267" r="51463" b="6042"/>
          <a:stretch/>
        </p:blipFill>
        <p:spPr bwMode="auto">
          <a:xfrm>
            <a:off x="13685575" y="11029397"/>
            <a:ext cx="2649419" cy="2605019"/>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D1AE67CD-13F8-414E-AF68-2846304517D9}"/>
              </a:ext>
            </a:extLst>
          </p:cNvPr>
          <p:cNvSpPr txBox="1"/>
          <p:nvPr/>
        </p:nvSpPr>
        <p:spPr>
          <a:xfrm>
            <a:off x="14305029" y="13641528"/>
            <a:ext cx="1399721" cy="37407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Diagram 2 </a:t>
            </a:r>
            <a:endParaRPr lang="el-GR" dirty="0">
              <a:latin typeface="Times New Roman" panose="02020603050405020304" pitchFamily="18" charset="0"/>
              <a:cs typeface="Times New Roman" panose="02020603050405020304" pitchFamily="18" charset="0"/>
            </a:endParaRPr>
          </a:p>
        </p:txBody>
      </p:sp>
      <p:pic>
        <p:nvPicPr>
          <p:cNvPr id="19" name="Εικόνα 18">
            <a:extLst>
              <a:ext uri="{FF2B5EF4-FFF2-40B4-BE49-F238E27FC236}">
                <a16:creationId xmlns:a16="http://schemas.microsoft.com/office/drawing/2014/main" id="{94470C74-42CA-4C7C-9B96-7698DCCFF897}"/>
              </a:ext>
            </a:extLst>
          </p:cNvPr>
          <p:cNvPicPr>
            <a:picLocks noChangeAspect="1"/>
          </p:cNvPicPr>
          <p:nvPr/>
        </p:nvPicPr>
        <p:blipFill>
          <a:blip r:embed="rId6"/>
          <a:stretch>
            <a:fillRect/>
          </a:stretch>
        </p:blipFill>
        <p:spPr>
          <a:xfrm>
            <a:off x="16132289" y="10873463"/>
            <a:ext cx="3097355" cy="2790078"/>
          </a:xfrm>
          <a:prstGeom prst="rect">
            <a:avLst/>
          </a:prstGeom>
        </p:spPr>
      </p:pic>
      <p:sp>
        <p:nvSpPr>
          <p:cNvPr id="36" name="TextBox 35">
            <a:extLst>
              <a:ext uri="{FF2B5EF4-FFF2-40B4-BE49-F238E27FC236}">
                <a16:creationId xmlns:a16="http://schemas.microsoft.com/office/drawing/2014/main" id="{BC864BE1-681B-4E0C-8279-47687842FC76}"/>
              </a:ext>
            </a:extLst>
          </p:cNvPr>
          <p:cNvSpPr txBox="1"/>
          <p:nvPr/>
        </p:nvSpPr>
        <p:spPr>
          <a:xfrm>
            <a:off x="17680966" y="13759719"/>
            <a:ext cx="1399721" cy="37407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Diagram 3 </a:t>
            </a:r>
            <a:endParaRPr lang="el-GR"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B0E4A97B-E263-47DF-BC14-05A81A40AFF9}"/>
              </a:ext>
            </a:extLst>
          </p:cNvPr>
          <p:cNvSpPr txBox="1"/>
          <p:nvPr/>
        </p:nvSpPr>
        <p:spPr>
          <a:xfrm>
            <a:off x="432064" y="17532349"/>
            <a:ext cx="9570366" cy="5355312"/>
          </a:xfrm>
          <a:prstGeom prst="rect">
            <a:avLst/>
          </a:prstGeom>
          <a:noFill/>
        </p:spPr>
        <p:txBody>
          <a:bodyPr wrap="square" rtlCol="0">
            <a:spAutoFit/>
          </a:bodyPr>
          <a:lstStyle/>
          <a:p>
            <a:r>
              <a:rPr lang="en-US" dirty="0"/>
              <a:t>REFERENCES</a:t>
            </a:r>
          </a:p>
          <a:p>
            <a:pPr marL="342900" indent="-342900">
              <a:buFont typeface="+mj-lt"/>
              <a:buAutoNum type="arabicPeriod"/>
            </a:pPr>
            <a:r>
              <a:rPr lang="en-US" dirty="0" err="1">
                <a:latin typeface="Times New Roman" panose="02020603050405020304" pitchFamily="18" charset="0"/>
                <a:cs typeface="Times New Roman" panose="02020603050405020304" pitchFamily="18" charset="0"/>
              </a:rPr>
              <a:t>Bakkar</a:t>
            </a:r>
            <a:r>
              <a:rPr lang="en-US" dirty="0">
                <a:latin typeface="Times New Roman" panose="02020603050405020304" pitchFamily="18" charset="0"/>
                <a:cs typeface="Times New Roman" panose="02020603050405020304" pitchFamily="18" charset="0"/>
              </a:rPr>
              <a:t>, M. (2020). The Role of COVID-19 Spread in Increasing the Use of Electronic Applications. SSRN Electronic Journal. doi:10.2139/ssrn.3636868</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Brooks, S.K. Webster, R.K. Smith, L.E. Woodland, L. </a:t>
            </a:r>
            <a:r>
              <a:rPr lang="en-US" dirty="0" err="1">
                <a:latin typeface="Times New Roman" panose="02020603050405020304" pitchFamily="18" charset="0"/>
                <a:cs typeface="Times New Roman" panose="02020603050405020304" pitchFamily="18" charset="0"/>
              </a:rPr>
              <a:t>Wessely</a:t>
            </a:r>
            <a:r>
              <a:rPr lang="en-US" dirty="0">
                <a:latin typeface="Times New Roman" panose="02020603050405020304" pitchFamily="18" charset="0"/>
                <a:cs typeface="Times New Roman" panose="02020603050405020304" pitchFamily="18" charset="0"/>
              </a:rPr>
              <a:t>, S. Greenberg, N. Rubin, G. J., (2020). The psychological impact of quarantine and how to reduce it: rapid review of the evidence. SSRN Electronic Journal. </a:t>
            </a:r>
            <a:r>
              <a:rPr lang="en-US" dirty="0">
                <a:latin typeface="Times New Roman" panose="02020603050405020304" pitchFamily="18" charset="0"/>
                <a:cs typeface="Times New Roman" panose="02020603050405020304" pitchFamily="18" charset="0"/>
                <a:hlinkClick r:id="rId7"/>
              </a:rPr>
              <a:t>https://doi.org/10.2139/ssrn.3532534</a:t>
            </a:r>
            <a:endParaRPr lang="en-US"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Ioannidis, K., Hook, R., </a:t>
            </a:r>
            <a:r>
              <a:rPr lang="en-US" dirty="0" err="1">
                <a:latin typeface="Times New Roman" panose="02020603050405020304" pitchFamily="18" charset="0"/>
                <a:cs typeface="Times New Roman" panose="02020603050405020304" pitchFamily="18" charset="0"/>
              </a:rPr>
              <a:t>Goudriaan</a:t>
            </a:r>
            <a:r>
              <a:rPr lang="en-US" dirty="0">
                <a:latin typeface="Times New Roman" panose="02020603050405020304" pitchFamily="18" charset="0"/>
                <a:cs typeface="Times New Roman" panose="02020603050405020304" pitchFamily="18" charset="0"/>
              </a:rPr>
              <a:t>, A. E., </a:t>
            </a:r>
            <a:r>
              <a:rPr lang="en-US" dirty="0" err="1">
                <a:latin typeface="Times New Roman" panose="02020603050405020304" pitchFamily="18" charset="0"/>
                <a:cs typeface="Times New Roman" panose="02020603050405020304" pitchFamily="18" charset="0"/>
              </a:rPr>
              <a:t>Vlies</a:t>
            </a:r>
            <a:r>
              <a:rPr lang="en-US" dirty="0">
                <a:latin typeface="Times New Roman" panose="02020603050405020304" pitchFamily="18" charset="0"/>
                <a:cs typeface="Times New Roman" panose="02020603050405020304" pitchFamily="18" charset="0"/>
              </a:rPr>
              <a:t>, S., </a:t>
            </a:r>
            <a:r>
              <a:rPr lang="en-US" dirty="0" err="1">
                <a:latin typeface="Times New Roman" panose="02020603050405020304" pitchFamily="18" charset="0"/>
                <a:cs typeface="Times New Roman" panose="02020603050405020304" pitchFamily="18" charset="0"/>
              </a:rPr>
              <a:t>Fineberg</a:t>
            </a:r>
            <a:r>
              <a:rPr lang="en-US" dirty="0">
                <a:latin typeface="Times New Roman" panose="02020603050405020304" pitchFamily="18" charset="0"/>
                <a:cs typeface="Times New Roman" panose="02020603050405020304" pitchFamily="18" charset="0"/>
              </a:rPr>
              <a:t>, N. A., Grant, J. E., &amp; Chamberlain, S. R. (2019). Cognitive deficits in problematic internet use: meta-analysis of 40 studies. The British Journal of Psychiatry, 215(5), 639-646.</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Marengo, A., Pagano, A.  (2020).  Innovative Ways to Assess Soft-skills: The in-Basket Game Online Experience. Proceedings of European Conference on E-Learning (ECEL2020) – 28-30 October 2020, Berlin, Germany – pp. 325-334 – ISSN: 2048-8637 –  DOI: 10.34190/EEL.20.037</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Toki, E. I., Pange, J. (2016). Video lectures in ICT subjects: perceptions of undergraduate students. In T. A. </a:t>
            </a:r>
            <a:r>
              <a:rPr lang="en-US" dirty="0" err="1">
                <a:latin typeface="Times New Roman" panose="02020603050405020304" pitchFamily="18" charset="0"/>
                <a:cs typeface="Times New Roman" panose="02020603050405020304" pitchFamily="18" charset="0"/>
              </a:rPr>
              <a:t>Mikropoulos</a:t>
            </a:r>
            <a:r>
              <a:rPr lang="en-US" dirty="0">
                <a:latin typeface="Times New Roman" panose="02020603050405020304" pitchFamily="18" charset="0"/>
                <a:cs typeface="Times New Roman" panose="02020603050405020304" pitchFamily="18" charset="0"/>
              </a:rPr>
              <a:t>, N. </a:t>
            </a:r>
            <a:r>
              <a:rPr lang="en-US" dirty="0" err="1">
                <a:latin typeface="Times New Roman" panose="02020603050405020304" pitchFamily="18" charset="0"/>
                <a:cs typeface="Times New Roman" panose="02020603050405020304" pitchFamily="18" charset="0"/>
              </a:rPr>
              <a:t>Papachristos</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Tsiara</a:t>
            </a:r>
            <a:r>
              <a:rPr lang="en-US" dirty="0">
                <a:latin typeface="Times New Roman" panose="02020603050405020304" pitchFamily="18" charset="0"/>
                <a:cs typeface="Times New Roman" panose="02020603050405020304" pitchFamily="18" charset="0"/>
              </a:rPr>
              <a:t>, P. </a:t>
            </a:r>
            <a:r>
              <a:rPr lang="en-US" dirty="0" err="1">
                <a:latin typeface="Times New Roman" panose="02020603050405020304" pitchFamily="18" charset="0"/>
                <a:cs typeface="Times New Roman" panose="02020603050405020304" pitchFamily="18" charset="0"/>
              </a:rPr>
              <a:t>Chalki</a:t>
            </a:r>
            <a:r>
              <a:rPr lang="en-US" dirty="0">
                <a:latin typeface="Times New Roman" panose="02020603050405020304" pitchFamily="18" charset="0"/>
                <a:cs typeface="Times New Roman" panose="02020603050405020304" pitchFamily="18" charset="0"/>
              </a:rPr>
              <a:t> (eds.), Proceedings of the 10th Pan-Hellenic and International Conference “ICT in Education”, Ioannina: HAICTE. 23-25 September 2016, pp. 497-502. ISSN 2529-0916, ISBN 978-960-88359-8-6.</a:t>
            </a:r>
          </a:p>
          <a:p>
            <a:pPr marL="342900" indent="-342900">
              <a:buFont typeface="+mj-lt"/>
              <a:buAutoNum type="arabicPeriod"/>
            </a:pPr>
            <a:r>
              <a:rPr lang="en-US" sz="1800" dirty="0" err="1">
                <a:effectLst/>
                <a:latin typeface="Times New Roman" panose="02020603050405020304" pitchFamily="18" charset="0"/>
                <a:ea typeface="Arial Unicode MS" panose="020B0604020202020204" pitchFamily="34" charset="-128"/>
              </a:rPr>
              <a:t>Truzoli</a:t>
            </a:r>
            <a:r>
              <a:rPr lang="en-US" sz="1800" dirty="0">
                <a:effectLst/>
                <a:latin typeface="Times New Roman" panose="02020603050405020304" pitchFamily="18" charset="0"/>
                <a:ea typeface="Arial Unicode MS" panose="020B0604020202020204" pitchFamily="34" charset="-128"/>
              </a:rPr>
              <a:t>, R., </a:t>
            </a:r>
            <a:r>
              <a:rPr lang="en-US" sz="1800" dirty="0" err="1">
                <a:effectLst/>
                <a:latin typeface="Times New Roman" panose="02020603050405020304" pitchFamily="18" charset="0"/>
                <a:ea typeface="Arial Unicode MS" panose="020B0604020202020204" pitchFamily="34" charset="-128"/>
              </a:rPr>
              <a:t>Viganò</a:t>
            </a:r>
            <a:r>
              <a:rPr lang="en-US" sz="1800" dirty="0">
                <a:effectLst/>
                <a:latin typeface="Times New Roman" panose="02020603050405020304" pitchFamily="18" charset="0"/>
                <a:ea typeface="Arial Unicode MS" panose="020B0604020202020204" pitchFamily="34" charset="-128"/>
              </a:rPr>
              <a:t>, C., </a:t>
            </a:r>
            <a:r>
              <a:rPr lang="en-US" sz="1800" dirty="0" err="1">
                <a:effectLst/>
                <a:latin typeface="Times New Roman" panose="02020603050405020304" pitchFamily="18" charset="0"/>
                <a:ea typeface="Arial Unicode MS" panose="020B0604020202020204" pitchFamily="34" charset="-128"/>
              </a:rPr>
              <a:t>Galmozzi</a:t>
            </a:r>
            <a:r>
              <a:rPr lang="en-US" sz="1800" dirty="0">
                <a:effectLst/>
                <a:latin typeface="Times New Roman" panose="02020603050405020304" pitchFamily="18" charset="0"/>
                <a:ea typeface="Arial Unicode MS" panose="020B0604020202020204" pitchFamily="34" charset="-128"/>
              </a:rPr>
              <a:t>, P. G., &amp; Reed, P. (2020). Problematic internet use and study motivation in higher education. Journal of Computer Assisted Learning, 36(4), 480-486.</a:t>
            </a:r>
            <a:endParaRPr lang="en-US" dirty="0"/>
          </a:p>
          <a:p>
            <a:endParaRPr lang="el-GR" dirty="0"/>
          </a:p>
        </p:txBody>
      </p:sp>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12394</TotalTime>
  <Words>1470</Words>
  <Application>Microsoft Office PowerPoint</Application>
  <PresentationFormat>Προσαρμογή</PresentationFormat>
  <Paragraphs>113</Paragraphs>
  <Slides>1</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vt:i4>
      </vt:variant>
    </vt:vector>
  </HeadingPairs>
  <TitlesOfParts>
    <vt:vector size="9" baseType="lpstr">
      <vt:lpstr>Arial</vt:lpstr>
      <vt:lpstr>Calibri</vt:lpstr>
      <vt:lpstr>Georgia</vt:lpstr>
      <vt:lpstr>Helvetica</vt:lpstr>
      <vt:lpstr>Space Grotesk</vt:lpstr>
      <vt:lpstr>Space Grotesk Medium</vt:lpstr>
      <vt:lpstr>Times New Roman</vt:lpstr>
      <vt:lpstr>Office Theme</vt:lpstr>
      <vt:lpstr>Παρουσίαση του PowerPoint</vt:lpstr>
    </vt:vector>
  </TitlesOfParts>
  <LinksUpToDate>false</LinksUpToDate>
  <SharedDoc>false</SharedDoc>
  <HyperlinkBase>http://colinpurrington.com/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Jenny Pange</cp:lastModifiedBy>
  <cp:revision>890</cp:revision>
  <cp:lastPrinted>2020-03-31T16:37:00Z</cp:lastPrinted>
  <dcterms:created xsi:type="dcterms:W3CDTF">2011-10-21T10:14:40Z</dcterms:created>
  <dcterms:modified xsi:type="dcterms:W3CDTF">2021-04-19T21:39:31Z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