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7010400" cy="929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8D0D"/>
    <a:srgbClr val="3039C8"/>
    <a:srgbClr val="9198CA"/>
    <a:srgbClr val="CCFFCC"/>
    <a:srgbClr val="00CC00"/>
    <a:srgbClr val="BBEF53"/>
    <a:srgbClr val="00B0F0"/>
    <a:srgbClr val="33CAFF"/>
    <a:srgbClr val="C7F272"/>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8566" autoAdjust="0"/>
  </p:normalViewPr>
  <p:slideViewPr>
    <p:cSldViewPr snapToGrid="0">
      <p:cViewPr>
        <p:scale>
          <a:sx n="50" d="100"/>
          <a:sy n="50" d="100"/>
        </p:scale>
        <p:origin x="2208" y="36"/>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2B0B9E1-3680-49E9-A30E-2608C1C974FA}"/>
              </a:ext>
            </a:extLst>
          </p:cNvPr>
          <p:cNvSpPr>
            <a:spLocks noGrp="1"/>
          </p:cNvSpPr>
          <p:nvPr>
            <p:ph type="hdr" sz="quarter"/>
          </p:nvPr>
        </p:nvSpPr>
        <p:spPr>
          <a:xfrm>
            <a:off x="0" y="0"/>
            <a:ext cx="3037975" cy="464878"/>
          </a:xfrm>
          <a:prstGeom prst="rect">
            <a:avLst/>
          </a:prstGeom>
        </p:spPr>
        <p:txBody>
          <a:bodyPr vert="horz" wrap="square" lIns="17721" tIns="8861" rIns="17721" bIns="8861" numCol="1" anchor="t" anchorCtr="0" compatLnSpc="1">
            <a:prstTxWarp prst="textNoShape">
              <a:avLst/>
            </a:prstTxWarp>
          </a:bodyPr>
          <a:lstStyle>
            <a:lvl1pPr eaLnBrk="1" hangingPunct="1">
              <a:defRPr sz="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xmlns="" id="{DBE60C14-A2D3-4DEF-967B-0A36A2BEB105}"/>
              </a:ext>
            </a:extLst>
          </p:cNvPr>
          <p:cNvSpPr>
            <a:spLocks noGrp="1"/>
          </p:cNvSpPr>
          <p:nvPr>
            <p:ph type="dt" idx="1"/>
          </p:nvPr>
        </p:nvSpPr>
        <p:spPr>
          <a:xfrm>
            <a:off x="3971073" y="0"/>
            <a:ext cx="3037637" cy="464878"/>
          </a:xfrm>
          <a:prstGeom prst="rect">
            <a:avLst/>
          </a:prstGeom>
        </p:spPr>
        <p:txBody>
          <a:bodyPr vert="horz" wrap="square" lIns="17721" tIns="8861" rIns="17721" bIns="8861" numCol="1" anchor="t" anchorCtr="0" compatLnSpc="1">
            <a:prstTxWarp prst="textNoShape">
              <a:avLst/>
            </a:prstTxWarp>
          </a:bodyPr>
          <a:lstStyle>
            <a:lvl1pPr algn="r" eaLnBrk="1" hangingPunct="1">
              <a:defRPr sz="200">
                <a:latin typeface="Helvetica" charset="0"/>
                <a:ea typeface="ＭＳ Ｐゴシック" charset="-128"/>
                <a:cs typeface="+mn-cs"/>
              </a:defRPr>
            </a:lvl1pPr>
          </a:lstStyle>
          <a:p>
            <a:pPr>
              <a:defRPr/>
            </a:pPr>
            <a:fld id="{9A1F5888-8E78-4206-B6DE-7E1546E59307}" type="datetime1">
              <a:rPr lang="en-US"/>
              <a:pPr>
                <a:defRPr/>
              </a:pPr>
              <a:t>4/13/2021</a:t>
            </a:fld>
            <a:endParaRPr lang="en-US" dirty="0"/>
          </a:p>
        </p:txBody>
      </p:sp>
      <p:sp>
        <p:nvSpPr>
          <p:cNvPr id="4" name="Slide Image Placeholder 3">
            <a:extLst>
              <a:ext uri="{FF2B5EF4-FFF2-40B4-BE49-F238E27FC236}">
                <a16:creationId xmlns:a16="http://schemas.microsoft.com/office/drawing/2014/main" xmlns="" id="{225AC4EF-43AD-40AC-862A-9D138ACDC55A}"/>
              </a:ext>
            </a:extLst>
          </p:cNvPr>
          <p:cNvSpPr>
            <a:spLocks noGrp="1" noRot="1" noChangeAspect="1"/>
          </p:cNvSpPr>
          <p:nvPr>
            <p:ph type="sldImg" idx="2"/>
          </p:nvPr>
        </p:nvSpPr>
        <p:spPr>
          <a:xfrm>
            <a:off x="2284413" y="696913"/>
            <a:ext cx="2441575" cy="3486150"/>
          </a:xfrm>
          <a:prstGeom prst="rect">
            <a:avLst/>
          </a:prstGeom>
          <a:noFill/>
          <a:ln w="12700">
            <a:solidFill>
              <a:prstClr val="black"/>
            </a:solidFill>
          </a:ln>
        </p:spPr>
        <p:txBody>
          <a:bodyPr vert="horz" wrap="square" lIns="17721" tIns="8861" rIns="17721" bIns="8861"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xmlns="" id="{8A46D0DF-93A4-40D4-ABCB-72AE8F4710B2}"/>
              </a:ext>
            </a:extLst>
          </p:cNvPr>
          <p:cNvSpPr>
            <a:spLocks noGrp="1"/>
          </p:cNvSpPr>
          <p:nvPr>
            <p:ph type="body" sz="quarter" idx="3"/>
          </p:nvPr>
        </p:nvSpPr>
        <p:spPr>
          <a:xfrm>
            <a:off x="701175" y="4415906"/>
            <a:ext cx="5608050" cy="4183322"/>
          </a:xfrm>
          <a:prstGeom prst="rect">
            <a:avLst/>
          </a:prstGeom>
        </p:spPr>
        <p:txBody>
          <a:bodyPr vert="horz" wrap="square" lIns="17721" tIns="8861" rIns="17721" bIns="8861"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5471CC23-4B7A-4880-8438-DA470AB5BB72}"/>
              </a:ext>
            </a:extLst>
          </p:cNvPr>
          <p:cNvSpPr>
            <a:spLocks noGrp="1"/>
          </p:cNvSpPr>
          <p:nvPr>
            <p:ph type="ftr" sz="quarter" idx="4"/>
          </p:nvPr>
        </p:nvSpPr>
        <p:spPr>
          <a:xfrm>
            <a:off x="0" y="8830082"/>
            <a:ext cx="3037975" cy="464589"/>
          </a:xfrm>
          <a:prstGeom prst="rect">
            <a:avLst/>
          </a:prstGeom>
        </p:spPr>
        <p:txBody>
          <a:bodyPr vert="horz" wrap="square" lIns="17721" tIns="8861" rIns="17721" bIns="8861" numCol="1" anchor="b" anchorCtr="0" compatLnSpc="1">
            <a:prstTxWarp prst="textNoShape">
              <a:avLst/>
            </a:prstTxWarp>
          </a:bodyPr>
          <a:lstStyle>
            <a:lvl1pPr eaLnBrk="1" hangingPunct="1">
              <a:defRPr sz="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C7B0CE9D-516F-4FBC-805A-4E8E59DF48A0}"/>
              </a:ext>
            </a:extLst>
          </p:cNvPr>
          <p:cNvSpPr>
            <a:spLocks noGrp="1"/>
          </p:cNvSpPr>
          <p:nvPr>
            <p:ph type="sldNum" sz="quarter" idx="5"/>
          </p:nvPr>
        </p:nvSpPr>
        <p:spPr>
          <a:xfrm>
            <a:off x="3971073" y="8830082"/>
            <a:ext cx="3037637" cy="464589"/>
          </a:xfrm>
          <a:prstGeom prst="rect">
            <a:avLst/>
          </a:prstGeom>
        </p:spPr>
        <p:txBody>
          <a:bodyPr vert="horz" wrap="square" lIns="17721" tIns="8861" rIns="17721" bIns="8861" numCol="1" anchor="b" anchorCtr="0" compatLnSpc="1">
            <a:prstTxWarp prst="textNoShape">
              <a:avLst/>
            </a:prstTxWarp>
          </a:bodyPr>
          <a:lstStyle>
            <a:lvl1pPr algn="r" eaLnBrk="1" hangingPunct="1">
              <a:defRPr sz="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xmlns=""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17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xmlns=""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143984" indent="-55378">
              <a:defRPr>
                <a:solidFill>
                  <a:schemeClr val="tx1"/>
                </a:solidFill>
                <a:latin typeface="Helvetica" panose="020B0604020202020204" pitchFamily="34" charset="0"/>
                <a:ea typeface="ＭＳ Ｐゴシック" panose="020B0600070205080204" pitchFamily="34" charset="-128"/>
              </a:defRPr>
            </a:lvl2pPr>
            <a:lvl3pPr marL="221513" indent="-44303">
              <a:defRPr>
                <a:solidFill>
                  <a:schemeClr val="tx1"/>
                </a:solidFill>
                <a:latin typeface="Helvetica" panose="020B0604020202020204" pitchFamily="34" charset="0"/>
                <a:ea typeface="ＭＳ Ｐゴシック" panose="020B0600070205080204" pitchFamily="34" charset="-128"/>
              </a:defRPr>
            </a:lvl3pPr>
            <a:lvl4pPr marL="310119" indent="-44303">
              <a:defRPr>
                <a:solidFill>
                  <a:schemeClr val="tx1"/>
                </a:solidFill>
                <a:latin typeface="Helvetica" panose="020B0604020202020204" pitchFamily="34" charset="0"/>
                <a:ea typeface="ＭＳ Ｐゴシック" panose="020B0600070205080204" pitchFamily="34" charset="-128"/>
              </a:defRPr>
            </a:lvl4pPr>
            <a:lvl5pPr marL="398724" indent="-44303">
              <a:defRPr>
                <a:solidFill>
                  <a:schemeClr val="tx1"/>
                </a:solidFill>
                <a:latin typeface="Helvetica" panose="020B0604020202020204" pitchFamily="34" charset="0"/>
                <a:ea typeface="ＭＳ Ｐゴシック" panose="020B0600070205080204" pitchFamily="34" charset="-128"/>
              </a:defRPr>
            </a:lvl5pPr>
            <a:lvl6pPr marL="487329" indent="-44303"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575935" indent="-44303"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664540" indent="-44303"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753146" indent="-44303"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xmlns=""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xmlns=""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xmlns=""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xmlns=""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xmlns=""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xmlns=""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xmlns=""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xmlns=""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xmlns=""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xmlns=""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xmlns=""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xmlns=""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xmlns=""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xmlns="" id="{36C9D358-C3D9-469F-AEFC-03DB74EC5F4F}"/>
              </a:ext>
            </a:extLst>
          </p:cNvPr>
          <p:cNvSpPr/>
          <p:nvPr/>
        </p:nvSpPr>
        <p:spPr>
          <a:xfrm>
            <a:off x="124313" y="10050937"/>
            <a:ext cx="9640260" cy="13628424"/>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ts val="600"/>
              </a:spcBef>
              <a:defRPr/>
            </a:pPr>
            <a:endParaRPr lang="lt-LT" dirty="0">
              <a:latin typeface="Georgia" pitchFamily="18" charset="0"/>
              <a:cs typeface="Times New Roman" pitchFamily="18" charset="0"/>
            </a:endParaRPr>
          </a:p>
          <a:p>
            <a:pPr eaLnBrk="1" hangingPunct="1">
              <a:spcBef>
                <a:spcPts val="600"/>
              </a:spcBef>
              <a:defRPr/>
            </a:pPr>
            <a:endParaRPr lang="lt-LT" dirty="0">
              <a:latin typeface="Georgia" pitchFamily="18" charset="0"/>
              <a:cs typeface="Times New Roman" pitchFamily="18" charset="0"/>
            </a:endParaRPr>
          </a:p>
          <a:p>
            <a:pPr eaLnBrk="1" hangingPunct="1">
              <a:spcBef>
                <a:spcPts val="600"/>
              </a:spcBef>
              <a:defRPr/>
            </a:pPr>
            <a:endParaRPr lang="lt-LT" dirty="0">
              <a:latin typeface="Georgia" pitchFamily="18" charset="0"/>
              <a:cs typeface="Times New Roman"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eaLnBrk="1" hangingPunct="1">
              <a:spcBef>
                <a:spcPts val="600"/>
              </a:spcBef>
              <a:defRPr/>
            </a:pP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ts val="600"/>
              </a:spcBef>
              <a:defRPr/>
            </a:pPr>
            <a:r>
              <a:rPr lang="en-GB" sz="2400" dirty="0">
                <a:latin typeface="Times New Roman" panose="02020603050405020304" pitchFamily="18" charset="0"/>
                <a:ea typeface="Calibri" panose="020F0502020204030204" pitchFamily="34" charset="0"/>
                <a:cs typeface="Times New Roman" panose="02020603050405020304" pitchFamily="18" charset="0"/>
              </a:rPr>
              <a:t>The phenomenon of attitudes formation accompanies us throughout our lives, because we belong to certain social groups and organisations that are constantly influencing us. In a general sense, it can be defined as a change of state, a shift, from not having an attitude to a specific result – having a positive or negative attitude towards certain objects under the influence of certain attitude-forming factors. Attitudes are formed and accumulated in our memory throughout life; it is “silent”, in contrast to loudly expressed opinion, but is expressed and activated when decisions are needed to take specific actions – to choose certain products or services, to decide how to act in specific situations (whether to participate, buy, choose etc.).</a:t>
            </a:r>
            <a:endParaRPr lang="lt-LT" sz="2400" dirty="0">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ts val="600"/>
              </a:spcBef>
              <a:defRPr/>
            </a:pPr>
            <a:r>
              <a:rPr lang="en-GB" sz="2400" dirty="0">
                <a:effectLst/>
                <a:latin typeface="Times New Roman" panose="02020603050405020304" pitchFamily="18" charset="0"/>
                <a:ea typeface="Calibri" panose="020F0502020204030204" pitchFamily="34" charset="0"/>
              </a:rPr>
              <a:t>In the most widely described, three-component model of attitude formation, also called the ABC model in the scientific literature, attitudes formation consists of successive components that can be defined as cognitive (experience, cognition), affective (emotional, emotional) and conative (behavioural)</a:t>
            </a:r>
            <a:r>
              <a:rPr lang="lt-LT" sz="2400" dirty="0">
                <a:effectLst/>
                <a:latin typeface="Times New Roman" panose="02020603050405020304" pitchFamily="18" charset="0"/>
                <a:ea typeface="Calibri" panose="020F0502020204030204" pitchFamily="34" charset="0"/>
              </a:rPr>
              <a:t>.</a:t>
            </a:r>
          </a:p>
          <a:p>
            <a:pPr algn="just" eaLnBrk="1" hangingPunct="1">
              <a:spcBef>
                <a:spcPts val="600"/>
              </a:spcBef>
              <a:defRPr/>
            </a:pPr>
            <a:r>
              <a:rPr lang="en-GB" sz="2400" dirty="0">
                <a:solidFill>
                  <a:srgbClr val="000000"/>
                </a:solidFill>
                <a:effectLst/>
                <a:latin typeface="Times New Roman" panose="02020603050405020304" pitchFamily="18" charset="0"/>
                <a:ea typeface="Calibri" panose="020F0502020204030204" pitchFamily="34" charset="0"/>
              </a:rPr>
              <a:t>The result of all the attitudes formation components (levels) is an attitude formation stage. This is a specific outcome of having a positive or negative attitude towards certain objects under the influence of certain attitude-forming factors. The three levels of attitudes formation (cognitive, affective, and behavioural) can be defined as causal components of attitudes formation. And the expression of an attitudes in action or behaviour is influenced by the specific factors that shape the attitude. Assessing this relationship, it is possible to assume a causal-consequential relationship between attitude and behaviour</a:t>
            </a:r>
            <a:r>
              <a:rPr lang="lt-LT" sz="2400" dirty="0">
                <a:solidFill>
                  <a:srgbClr val="000000"/>
                </a:solidFill>
                <a:effectLst/>
                <a:latin typeface="Times New Roman" panose="02020603050405020304" pitchFamily="18" charset="0"/>
                <a:ea typeface="Calibri" panose="020F0502020204030204" pitchFamily="34" charset="0"/>
              </a:rPr>
              <a:t>.</a:t>
            </a:r>
          </a:p>
          <a:p>
            <a:pPr algn="just" eaLnBrk="1" hangingPunct="1">
              <a:spcBef>
                <a:spcPts val="600"/>
              </a:spcBef>
              <a:defRPr/>
            </a:pPr>
            <a:r>
              <a:rPr lang="en-GB" sz="2400" dirty="0">
                <a:solidFill>
                  <a:srgbClr val="000000"/>
                </a:solidFill>
                <a:effectLst/>
                <a:latin typeface="Times New Roman" panose="02020603050405020304" pitchFamily="18" charset="0"/>
                <a:ea typeface="Calibri" panose="020F0502020204030204" pitchFamily="34" charset="0"/>
              </a:rPr>
              <a:t>An attitude and its formative factors could be the cause of behaviour, and behaviour is in turn the expression of attitude in action: so consequence, result. I</a:t>
            </a:r>
            <a:r>
              <a:rPr lang="en-GB" sz="2400" dirty="0">
                <a:effectLst/>
                <a:latin typeface="Times New Roman" panose="02020603050405020304" pitchFamily="18" charset="0"/>
                <a:ea typeface="Calibri" panose="020F0502020204030204" pitchFamily="34" charset="0"/>
              </a:rPr>
              <a:t>n summary, it can be stated that there is a direct connection between attitudes formation factors, attitude and behaviour, where an attitude is the result of the attitude formation process, influenced by certain causal attitude-forming factors (cognitive, affective, and behavioural) leading to expression of an attitude by an action. </a:t>
            </a:r>
            <a:r>
              <a:rPr lang="en-GB" sz="2400" dirty="0">
                <a:solidFill>
                  <a:srgbClr val="000000"/>
                </a:solidFill>
                <a:effectLst/>
                <a:latin typeface="Times New Roman" panose="02020603050405020304" pitchFamily="18" charset="0"/>
                <a:ea typeface="Calibri" panose="020F0502020204030204" pitchFamily="34" charset="0"/>
              </a:rPr>
              <a:t>Assessing this </a:t>
            </a:r>
            <a:r>
              <a:rPr lang="en-GB" sz="2400" b="1" dirty="0">
                <a:solidFill>
                  <a:srgbClr val="000000"/>
                </a:solidFill>
                <a:effectLst/>
                <a:latin typeface="Times New Roman" panose="02020603050405020304" pitchFamily="18" charset="0"/>
                <a:ea typeface="Calibri" panose="020F0502020204030204" pitchFamily="34" charset="0"/>
              </a:rPr>
              <a:t>causal-consequential </a:t>
            </a:r>
            <a:r>
              <a:rPr lang="en-GB" sz="2400" dirty="0">
                <a:solidFill>
                  <a:srgbClr val="000000"/>
                </a:solidFill>
                <a:effectLst/>
                <a:latin typeface="Times New Roman" panose="02020603050405020304" pitchFamily="18" charset="0"/>
                <a:ea typeface="Calibri" panose="020F0502020204030204" pitchFamily="34" charset="0"/>
              </a:rPr>
              <a:t>relationship, it is possible to model the causal-consequential attitudes formation toward behaviour model in various research areas (for ex. health behaviour), the three levels of attitude formation (cognitive, affective, and behavioural) can be defined as causal components of attitudes formation and are influenced by the specific factors, that shape the attitude</a:t>
            </a:r>
            <a:r>
              <a:rPr lang="lt-LT" sz="2400" dirty="0">
                <a:solidFill>
                  <a:srgbClr val="000000"/>
                </a:solidFill>
                <a:effectLst/>
                <a:latin typeface="Times New Roman" panose="02020603050405020304" pitchFamily="18" charset="0"/>
                <a:ea typeface="Calibri" panose="020F0502020204030204" pitchFamily="34" charset="0"/>
              </a:rPr>
              <a:t>.</a:t>
            </a:r>
            <a:endParaRPr lang="lt-LT" sz="2400" dirty="0">
              <a:effectLst/>
              <a:latin typeface="Times New Roman" panose="02020603050405020304" pitchFamily="18" charset="0"/>
              <a:ea typeface="Calibri" panose="020F0502020204030204" pitchFamily="34" charset="0"/>
            </a:endParaRPr>
          </a:p>
          <a:p>
            <a:pPr eaLnBrk="1" hangingPunct="1">
              <a:spcBef>
                <a:spcPts val="600"/>
              </a:spcBef>
              <a:defRP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eaLnBrk="1" hangingPunct="1">
              <a:spcBef>
                <a:spcPts val="600"/>
              </a:spcBef>
              <a:defRPr/>
            </a:pPr>
            <a:endParaRPr lang="lt-LT" sz="2000"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sz="900" dirty="0">
              <a:latin typeface="Georgia" pitchFamily="18" charset="0"/>
              <a:cs typeface="Times New Roman" pitchFamily="18" charset="0"/>
            </a:endParaRPr>
          </a:p>
          <a:p>
            <a:pPr algn="ctr" eaLnBrk="1" hangingPunct="1">
              <a:spcBef>
                <a:spcPts val="600"/>
              </a:spcBef>
              <a:defRPr/>
            </a:pPr>
            <a:endParaRPr lang="lt-LT" sz="800" dirty="0">
              <a:latin typeface="Georgia" pitchFamily="18" charset="0"/>
              <a:cs typeface="Times New Roman" pitchFamily="18" charset="0"/>
            </a:endParaRPr>
          </a:p>
        </p:txBody>
      </p:sp>
      <p:sp>
        <p:nvSpPr>
          <p:cNvPr id="2050" name="Text Box 11">
            <a:extLst>
              <a:ext uri="{FF2B5EF4-FFF2-40B4-BE49-F238E27FC236}">
                <a16:creationId xmlns:a16="http://schemas.microsoft.com/office/drawing/2014/main" xmlns="" id="{EBDB39E9-AC66-414F-B8ED-F9087D9F19EF}"/>
              </a:ext>
            </a:extLst>
          </p:cNvPr>
          <p:cNvSpPr txBox="1">
            <a:spLocks noChangeArrowheads="1"/>
          </p:cNvSpPr>
          <p:nvPr/>
        </p:nvSpPr>
        <p:spPr bwMode="auto">
          <a:xfrm>
            <a:off x="99471" y="1585288"/>
            <a:ext cx="19751421" cy="803790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indent="457200" algn="just">
              <a:lnSpc>
                <a:spcPct val="115000"/>
              </a:lnSpc>
              <a:spcAft>
                <a:spcPts val="1000"/>
              </a:spcAft>
            </a:pPr>
            <a:r>
              <a:rPr lang="en-GB" sz="2400" b="1" dirty="0"/>
              <a:t>Introduction</a:t>
            </a:r>
            <a:r>
              <a:rPr lang="lt-LT" sz="2400" b="1" dirty="0"/>
              <a:t>. </a:t>
            </a:r>
            <a:r>
              <a:rPr lang="en-US" sz="2400" dirty="0">
                <a:effectLst/>
                <a:ea typeface="Calibri" panose="020F0502020204030204" pitchFamily="34" charset="0"/>
                <a:cs typeface="Helvetica" panose="020B0604020202020204" pitchFamily="34" charset="0"/>
              </a:rPr>
              <a:t>Consumer attitudes is a constituent part of the consumer psychology science, researched in the context of psychology and marketing sciences, oriented towards cognitive processes of consumer psychology and </a:t>
            </a:r>
            <a:r>
              <a:rPr lang="en-US" sz="2400" dirty="0" err="1">
                <a:effectLst/>
                <a:ea typeface="Calibri" panose="020F0502020204030204" pitchFamily="34" charset="0"/>
                <a:cs typeface="Helvetica" panose="020B0604020202020204" pitchFamily="34" charset="0"/>
              </a:rPr>
              <a:t>behaviour</a:t>
            </a:r>
            <a:r>
              <a:rPr lang="en-US" sz="2400" dirty="0">
                <a:effectLst/>
                <a:ea typeface="Calibri" panose="020F0502020204030204" pitchFamily="34" charset="0"/>
                <a:cs typeface="Helvetica" panose="020B0604020202020204" pitchFamily="34" charset="0"/>
              </a:rPr>
              <a:t> assessment in terms of attitudes, habits, values, etc. The relationship of attitudes, as well as of other individual social cognitive factors, and </a:t>
            </a:r>
            <a:r>
              <a:rPr lang="en-US" sz="2400" dirty="0" err="1">
                <a:effectLst/>
                <a:ea typeface="Calibri" panose="020F0502020204030204" pitchFamily="34" charset="0"/>
                <a:cs typeface="Helvetica" panose="020B0604020202020204" pitchFamily="34" charset="0"/>
              </a:rPr>
              <a:t>behaviour</a:t>
            </a:r>
            <a:r>
              <a:rPr lang="en-US" sz="2400" dirty="0">
                <a:effectLst/>
                <a:ea typeface="Calibri" panose="020F0502020204030204" pitchFamily="34" charset="0"/>
                <a:cs typeface="Helvetica" panose="020B0604020202020204" pitchFamily="34" charset="0"/>
              </a:rPr>
              <a:t> has been researched by various scientists in their studies performed in different periods. As attitude is treated as a factor within the individual’s control, the science needs research, which, by use of attitude constitution and attitude formation aspects, would help to reveal the causal motives for individual’s </a:t>
            </a:r>
            <a:r>
              <a:rPr lang="en-US" sz="2400" dirty="0" err="1">
                <a:effectLst/>
                <a:ea typeface="Calibri" panose="020F0502020204030204" pitchFamily="34" charset="0"/>
                <a:cs typeface="Helvetica" panose="020B0604020202020204" pitchFamily="34" charset="0"/>
              </a:rPr>
              <a:t>behaviour</a:t>
            </a:r>
            <a:r>
              <a:rPr lang="en-US" sz="2400" dirty="0">
                <a:effectLst/>
                <a:ea typeface="Calibri" panose="020F0502020204030204" pitchFamily="34" charset="0"/>
                <a:cs typeface="Helvetica" panose="020B0604020202020204" pitchFamily="34" charset="0"/>
              </a:rPr>
              <a:t>. Research into and knowledge of the factors shaping consumer attitudes could provide opportunities to </a:t>
            </a:r>
            <a:r>
              <a:rPr lang="en-US" sz="2400" dirty="0" err="1">
                <a:effectLst/>
                <a:ea typeface="Calibri" panose="020F0502020204030204" pitchFamily="34" charset="0"/>
                <a:cs typeface="Helvetica" panose="020B0604020202020204" pitchFamily="34" charset="0"/>
              </a:rPr>
              <a:t>analyse</a:t>
            </a:r>
            <a:r>
              <a:rPr lang="en-US" sz="2400" dirty="0">
                <a:effectLst/>
                <a:ea typeface="Calibri" panose="020F0502020204030204" pitchFamily="34" charset="0"/>
                <a:cs typeface="Helvetica" panose="020B0604020202020204" pitchFamily="34" charset="0"/>
              </a:rPr>
              <a:t> the causal motives for </a:t>
            </a:r>
            <a:r>
              <a:rPr lang="en-US" sz="2400" dirty="0" err="1">
                <a:effectLst/>
                <a:ea typeface="Calibri" panose="020F0502020204030204" pitchFamily="34" charset="0"/>
                <a:cs typeface="Helvetica" panose="020B0604020202020204" pitchFamily="34" charset="0"/>
              </a:rPr>
              <a:t>behaviour</a:t>
            </a:r>
            <a:r>
              <a:rPr lang="en-US" sz="2400" dirty="0">
                <a:effectLst/>
                <a:ea typeface="Calibri" panose="020F0502020204030204" pitchFamily="34" charset="0"/>
                <a:cs typeface="Helvetica" panose="020B0604020202020204" pitchFamily="34" charset="0"/>
              </a:rPr>
              <a:t> in various research areas. The science also attaches significant importance to research, which reveals how, by way of attitude formation, one could understand, forecast, model and influence the individual’s </a:t>
            </a:r>
            <a:r>
              <a:rPr lang="en-US" sz="2400" dirty="0" err="1">
                <a:effectLst/>
                <a:ea typeface="Calibri" panose="020F0502020204030204" pitchFamily="34" charset="0"/>
                <a:cs typeface="Helvetica" panose="020B0604020202020204" pitchFamily="34" charset="0"/>
              </a:rPr>
              <a:t>behaviour</a:t>
            </a:r>
            <a:r>
              <a:rPr lang="en-US" sz="2400" dirty="0">
                <a:effectLst/>
                <a:ea typeface="Calibri" panose="020F0502020204030204" pitchFamily="34" charset="0"/>
                <a:cs typeface="Helvetica" panose="020B0604020202020204" pitchFamily="34" charset="0"/>
              </a:rPr>
              <a:t> in </a:t>
            </a:r>
            <a:r>
              <a:rPr lang="en-US" sz="2400" dirty="0" err="1">
                <a:effectLst/>
                <a:ea typeface="Calibri" panose="020F0502020204030204" pitchFamily="34" charset="0"/>
                <a:cs typeface="Helvetica" panose="020B0604020202020204" pitchFamily="34" charset="0"/>
              </a:rPr>
              <a:t>variuos</a:t>
            </a:r>
            <a:r>
              <a:rPr lang="en-US" sz="2400" dirty="0">
                <a:effectLst/>
                <a:ea typeface="Calibri" panose="020F0502020204030204" pitchFamily="34" charset="0"/>
                <a:cs typeface="Helvetica" panose="020B0604020202020204" pitchFamily="34" charset="0"/>
              </a:rPr>
              <a:t> research areas.</a:t>
            </a:r>
            <a:r>
              <a:rPr lang="lt-LT" sz="2400" dirty="0">
                <a:effectLst/>
                <a:ea typeface="Calibri" panose="020F0502020204030204" pitchFamily="34" charset="0"/>
                <a:cs typeface="Helvetica" panose="020B0604020202020204" pitchFamily="34" charset="0"/>
              </a:rPr>
              <a:t> </a:t>
            </a:r>
            <a:r>
              <a:rPr lang="en-GB" sz="2400" dirty="0">
                <a:solidFill>
                  <a:srgbClr val="000000"/>
                </a:solidFill>
                <a:effectLst/>
                <a:ea typeface="Calibri" panose="020F0502020204030204" pitchFamily="34" charset="0"/>
                <a:cs typeface="Helvetica" panose="020B0604020202020204" pitchFamily="34" charset="0"/>
              </a:rPr>
              <a:t>Scientific problem.</a:t>
            </a:r>
            <a:r>
              <a:rPr lang="en-GB" sz="2400" b="1" dirty="0">
                <a:solidFill>
                  <a:srgbClr val="000000"/>
                </a:solidFill>
                <a:effectLst/>
                <a:ea typeface="Calibri" panose="020F0502020204030204" pitchFamily="34" charset="0"/>
                <a:cs typeface="Helvetica" panose="020B0604020202020204" pitchFamily="34" charset="0"/>
              </a:rPr>
              <a:t> </a:t>
            </a:r>
            <a:r>
              <a:rPr lang="en-GB" sz="2400" dirty="0">
                <a:solidFill>
                  <a:srgbClr val="000000"/>
                </a:solidFill>
                <a:effectLst/>
                <a:ea typeface="Calibri" panose="020F0502020204030204" pitchFamily="34" charset="0"/>
                <a:cs typeface="Helvetica" panose="020B0604020202020204" pitchFamily="34" charset="0"/>
              </a:rPr>
              <a:t>How involvement of attitudes formation factors could help to analyse the individual’s behaviour, indicating the causal theoretical motives for and relationship with such behaviour. </a:t>
            </a:r>
            <a:r>
              <a:rPr lang="en-US" sz="2400" dirty="0">
                <a:latin typeface="Times New Roman" panose="02020603050405020304" pitchFamily="18" charset="0"/>
                <a:cs typeface="Times New Roman" panose="02020603050405020304" pitchFamily="18" charset="0"/>
              </a:rPr>
              <a:t> </a:t>
            </a:r>
            <a:endParaRPr lang="lt-LT" sz="2400" dirty="0">
              <a:latin typeface="Times New Roman" panose="02020603050405020304" pitchFamily="18" charset="0"/>
              <a:cs typeface="Times New Roman" panose="02020603050405020304" pitchFamily="18" charset="0"/>
            </a:endParaRPr>
          </a:p>
          <a:p>
            <a:pPr algn="just"/>
            <a:r>
              <a:rPr lang="en-US" sz="2000" b="1" dirty="0">
                <a:cs typeface="Helvetica" panose="020B0604020202020204" pitchFamily="34" charset="0"/>
              </a:rPr>
              <a:t>The aim of research</a:t>
            </a:r>
            <a:r>
              <a:rPr lang="lt-LT" sz="2000" b="1" dirty="0">
                <a:cs typeface="Helvetica" panose="020B0604020202020204" pitchFamily="34" charset="0"/>
              </a:rPr>
              <a:t>. </a:t>
            </a:r>
            <a:r>
              <a:rPr lang="lt-LT" sz="2000" dirty="0">
                <a:cs typeface="Helvetica" panose="020B0604020202020204" pitchFamily="34" charset="0"/>
              </a:rPr>
              <a:t>T</a:t>
            </a:r>
            <a:r>
              <a:rPr lang="en-US" sz="2000" dirty="0">
                <a:effectLst/>
                <a:ea typeface="Calibri" panose="020F0502020204030204" pitchFamily="34" charset="0"/>
                <a:cs typeface="Helvetica" panose="020B0604020202020204" pitchFamily="34" charset="0"/>
              </a:rPr>
              <a:t>o reveal the factors of attitudes formation by presenting a</a:t>
            </a:r>
            <a:r>
              <a:rPr lang="lt-LT" sz="2000" dirty="0">
                <a:effectLst/>
                <a:ea typeface="Calibri" panose="020F0502020204030204" pitchFamily="34" charset="0"/>
                <a:cs typeface="Helvetica" panose="020B0604020202020204" pitchFamily="34" charset="0"/>
              </a:rPr>
              <a:t> </a:t>
            </a:r>
            <a:r>
              <a:rPr lang="lt-LT" sz="2000" dirty="0" err="1">
                <a:effectLst/>
                <a:ea typeface="Calibri" panose="020F0502020204030204" pitchFamily="34" charset="0"/>
                <a:cs typeface="Helvetica" panose="020B0604020202020204" pitchFamily="34" charset="0"/>
              </a:rPr>
              <a:t>practical</a:t>
            </a:r>
            <a:r>
              <a:rPr lang="en-US" sz="2000" dirty="0">
                <a:effectLst/>
                <a:ea typeface="Calibri" panose="020F0502020204030204" pitchFamily="34" charset="0"/>
                <a:cs typeface="Helvetica" panose="020B0604020202020204" pitchFamily="34" charset="0"/>
              </a:rPr>
              <a:t> theoretical model of the attitudes formation factors and its influence on </a:t>
            </a:r>
            <a:r>
              <a:rPr lang="en-US" sz="2000" dirty="0" err="1">
                <a:effectLst/>
                <a:ea typeface="Calibri" panose="020F0502020204030204" pitchFamily="34" charset="0"/>
                <a:cs typeface="Helvetica" panose="020B0604020202020204" pitchFamily="34" charset="0"/>
              </a:rPr>
              <a:t>behaviour</a:t>
            </a:r>
            <a:r>
              <a:rPr lang="en-US" sz="2000" dirty="0">
                <a:effectLst/>
                <a:ea typeface="Calibri" panose="020F0502020204030204" pitchFamily="34" charset="0"/>
                <a:cs typeface="Helvetica" panose="020B0604020202020204" pitchFamily="34" charset="0"/>
              </a:rPr>
              <a:t>, indicating the causal motives for and relationship with such </a:t>
            </a:r>
            <a:r>
              <a:rPr lang="en-US" sz="2000" dirty="0" err="1">
                <a:effectLst/>
                <a:ea typeface="Calibri" panose="020F0502020204030204" pitchFamily="34" charset="0"/>
                <a:cs typeface="Helvetica" panose="020B0604020202020204" pitchFamily="34" charset="0"/>
              </a:rPr>
              <a:t>behaviour</a:t>
            </a:r>
            <a:r>
              <a:rPr lang="en-US" sz="2000" dirty="0">
                <a:effectLst/>
                <a:ea typeface="Calibri" panose="020F0502020204030204" pitchFamily="34" charset="0"/>
                <a:cs typeface="Helvetica" panose="020B0604020202020204" pitchFamily="34" charset="0"/>
              </a:rPr>
              <a:t>.</a:t>
            </a:r>
            <a:r>
              <a:rPr lang="lt-LT" sz="2000" dirty="0">
                <a:effectLst/>
                <a:ea typeface="Calibri" panose="020F0502020204030204" pitchFamily="34" charset="0"/>
                <a:cs typeface="Helvetica" panose="020B0604020202020204" pitchFamily="34" charset="0"/>
              </a:rPr>
              <a:t> </a:t>
            </a:r>
            <a:r>
              <a:rPr lang="lt-LT" sz="2000" dirty="0" err="1">
                <a:effectLst/>
                <a:ea typeface="Calibri" panose="020F0502020204030204" pitchFamily="34" charset="0"/>
                <a:cs typeface="Helvetica" panose="020B0604020202020204" pitchFamily="34" charset="0"/>
              </a:rPr>
              <a:t>Health</a:t>
            </a:r>
            <a:r>
              <a:rPr lang="lt-LT" sz="2000" dirty="0">
                <a:effectLst/>
                <a:ea typeface="Calibri" panose="020F0502020204030204" pitchFamily="34" charset="0"/>
                <a:cs typeface="Helvetica" panose="020B0604020202020204" pitchFamily="34" charset="0"/>
              </a:rPr>
              <a:t> </a:t>
            </a:r>
            <a:r>
              <a:rPr lang="lt-LT" sz="2000" dirty="0" err="1">
                <a:effectLst/>
                <a:ea typeface="Calibri" panose="020F0502020204030204" pitchFamily="34" charset="0"/>
                <a:cs typeface="Helvetica" panose="020B0604020202020204" pitchFamily="34" charset="0"/>
              </a:rPr>
              <a:t>behaviour</a:t>
            </a:r>
            <a:r>
              <a:rPr lang="lt-LT" sz="2000" dirty="0">
                <a:effectLst/>
                <a:ea typeface="Calibri" panose="020F0502020204030204" pitchFamily="34" charset="0"/>
                <a:cs typeface="Helvetica" panose="020B0604020202020204" pitchFamily="34" charset="0"/>
              </a:rPr>
              <a:t> </a:t>
            </a:r>
            <a:r>
              <a:rPr lang="lt-LT" sz="2000" dirty="0" err="1">
                <a:effectLst/>
                <a:ea typeface="Calibri" panose="020F0502020204030204" pitchFamily="34" charset="0"/>
                <a:cs typeface="Helvetica" panose="020B0604020202020204" pitchFamily="34" charset="0"/>
              </a:rPr>
              <a:t>is</a:t>
            </a:r>
            <a:r>
              <a:rPr lang="lt-LT" sz="2000" dirty="0">
                <a:effectLst/>
                <a:ea typeface="Calibri" panose="020F0502020204030204" pitchFamily="34" charset="0"/>
                <a:cs typeface="Helvetica" panose="020B0604020202020204" pitchFamily="34" charset="0"/>
              </a:rPr>
              <a:t> </a:t>
            </a:r>
            <a:r>
              <a:rPr lang="lt-LT" sz="2000" dirty="0" err="1">
                <a:effectLst/>
                <a:ea typeface="Calibri" panose="020F0502020204030204" pitchFamily="34" charset="0"/>
                <a:cs typeface="Helvetica" panose="020B0604020202020204" pitchFamily="34" charset="0"/>
              </a:rPr>
              <a:t>taken</a:t>
            </a:r>
            <a:r>
              <a:rPr lang="lt-LT" sz="2000" dirty="0">
                <a:effectLst/>
                <a:ea typeface="Calibri" panose="020F0502020204030204" pitchFamily="34" charset="0"/>
                <a:cs typeface="Helvetica" panose="020B0604020202020204" pitchFamily="34" charset="0"/>
              </a:rPr>
              <a:t> </a:t>
            </a:r>
            <a:r>
              <a:rPr lang="lt-LT" sz="2000" dirty="0" err="1">
                <a:effectLst/>
                <a:ea typeface="Calibri" panose="020F0502020204030204" pitchFamily="34" charset="0"/>
                <a:cs typeface="Helvetica" panose="020B0604020202020204" pitchFamily="34" charset="0"/>
              </a:rPr>
              <a:t>as</a:t>
            </a:r>
            <a:r>
              <a:rPr lang="lt-LT" sz="2000" dirty="0">
                <a:effectLst/>
                <a:ea typeface="Calibri" panose="020F0502020204030204" pitchFamily="34" charset="0"/>
                <a:cs typeface="Helvetica" panose="020B0604020202020204" pitchFamily="34" charset="0"/>
              </a:rPr>
              <a:t> </a:t>
            </a:r>
            <a:r>
              <a:rPr lang="lt-LT" sz="2000" dirty="0" err="1">
                <a:effectLst/>
                <a:ea typeface="Calibri" panose="020F0502020204030204" pitchFamily="34" charset="0"/>
                <a:cs typeface="Helvetica" panose="020B0604020202020204" pitchFamily="34" charset="0"/>
              </a:rPr>
              <a:t>example</a:t>
            </a:r>
            <a:r>
              <a:rPr lang="lt-LT" sz="2000" dirty="0">
                <a:effectLst/>
                <a:ea typeface="Calibri" panose="020F0502020204030204" pitchFamily="34" charset="0"/>
                <a:cs typeface="Helvetica" panose="020B0604020202020204" pitchFamily="34" charset="0"/>
              </a:rPr>
              <a:t>.</a:t>
            </a:r>
            <a:endParaRPr lang="en-US" sz="2000" dirty="0">
              <a:effectLst/>
              <a:ea typeface="Calibri" panose="020F0502020204030204" pitchFamily="34" charset="0"/>
              <a:cs typeface="Helvetica" panose="020B0604020202020204" pitchFamily="34" charset="0"/>
            </a:endParaRPr>
          </a:p>
          <a:p>
            <a:pPr algn="just"/>
            <a:r>
              <a:rPr lang="en-GB" sz="2000" b="1" dirty="0">
                <a:solidFill>
                  <a:srgbClr val="000000"/>
                </a:solidFill>
                <a:effectLst/>
                <a:ea typeface="Calibri" panose="020F0502020204030204" pitchFamily="34" charset="0"/>
                <a:cs typeface="Helvetica" panose="020B0604020202020204" pitchFamily="34" charset="0"/>
              </a:rPr>
              <a:t>Research object. </a:t>
            </a:r>
            <a:r>
              <a:rPr lang="en-GB" sz="2000" dirty="0">
                <a:solidFill>
                  <a:srgbClr val="000000"/>
                </a:solidFill>
                <a:effectLst/>
                <a:ea typeface="Calibri" panose="020F0502020204030204" pitchFamily="34" charset="0"/>
                <a:cs typeface="Helvetica" panose="020B0604020202020204" pitchFamily="34" charset="0"/>
              </a:rPr>
              <a:t>Attitudes formation and attitudes towards behaviour</a:t>
            </a:r>
            <a:endParaRPr lang="en-US" sz="2000" b="1" dirty="0">
              <a:cs typeface="Helvetica" panose="020B0604020202020204" pitchFamily="34" charset="0"/>
            </a:endParaRPr>
          </a:p>
          <a:p>
            <a:pPr algn="just"/>
            <a:r>
              <a:rPr lang="en-US" sz="2000" b="1" dirty="0">
                <a:cs typeface="Helvetica" panose="020B0604020202020204" pitchFamily="34" charset="0"/>
              </a:rPr>
              <a:t>The methods of the research</a:t>
            </a:r>
            <a:r>
              <a:rPr lang="lt-LT" sz="2000" b="1" dirty="0">
                <a:cs typeface="Helvetica" panose="020B0604020202020204" pitchFamily="34" charset="0"/>
              </a:rPr>
              <a:t>. </a:t>
            </a:r>
            <a:r>
              <a:rPr lang="en-US" sz="2000" dirty="0">
                <a:effectLst/>
                <a:ea typeface="Calibri" panose="020F0502020204030204" pitchFamily="34" charset="0"/>
                <a:cs typeface="Helvetica" panose="020B0604020202020204" pitchFamily="34" charset="0"/>
              </a:rPr>
              <a:t>The paper is based on the conceptual analysis and generalization of scientific literature. The implementation of both the methods provides the main definitions and the main features of the attitude phenomenon concept, and provides possibilities to </a:t>
            </a:r>
            <a:r>
              <a:rPr lang="en-US" sz="2000" dirty="0" err="1">
                <a:effectLst/>
                <a:ea typeface="Calibri" panose="020F0502020204030204" pitchFamily="34" charset="0"/>
                <a:cs typeface="Helvetica" panose="020B0604020202020204" pitchFamily="34" charset="0"/>
              </a:rPr>
              <a:t>analyse</a:t>
            </a:r>
            <a:r>
              <a:rPr lang="en-US" sz="2000" dirty="0">
                <a:effectLst/>
                <a:ea typeface="Calibri" panose="020F0502020204030204" pitchFamily="34" charset="0"/>
                <a:cs typeface="Helvetica" panose="020B0604020202020204" pitchFamily="34" charset="0"/>
              </a:rPr>
              <a:t> main aspects, principles and factors of the process of attitudes formation towards </a:t>
            </a:r>
            <a:r>
              <a:rPr lang="en-US" sz="2000" dirty="0" err="1">
                <a:effectLst/>
                <a:ea typeface="Calibri" panose="020F0502020204030204" pitchFamily="34" charset="0"/>
                <a:cs typeface="Helvetica" panose="020B0604020202020204" pitchFamily="34" charset="0"/>
              </a:rPr>
              <a:t>behaviour</a:t>
            </a:r>
            <a:r>
              <a:rPr lang="en-US" sz="2000" dirty="0">
                <a:effectLst/>
                <a:ea typeface="Calibri" panose="020F0502020204030204" pitchFamily="34" charset="0"/>
                <a:cs typeface="Helvetica" panose="020B0604020202020204" pitchFamily="34" charset="0"/>
              </a:rPr>
              <a:t>. The research of the attitude phenomenon and of the attitudes formation process lacks not only the integral </a:t>
            </a:r>
            <a:r>
              <a:rPr lang="en-US" sz="2000" dirty="0" err="1">
                <a:effectLst/>
                <a:ea typeface="Calibri" panose="020F0502020204030204" pitchFamily="34" charset="0"/>
                <a:cs typeface="Helvetica" panose="020B0604020202020204" pitchFamily="34" charset="0"/>
              </a:rPr>
              <a:t>systemised</a:t>
            </a:r>
            <a:r>
              <a:rPr lang="en-US" sz="2000" dirty="0">
                <a:effectLst/>
                <a:ea typeface="Calibri" panose="020F0502020204030204" pitchFamily="34" charset="0"/>
                <a:cs typeface="Helvetica" panose="020B0604020202020204" pitchFamily="34" charset="0"/>
              </a:rPr>
              <a:t> solid analysis of attitude formation aspects, but also analysis of their causal links to </a:t>
            </a:r>
            <a:r>
              <a:rPr lang="en-US" sz="2000" dirty="0" err="1">
                <a:effectLst/>
                <a:ea typeface="Calibri" panose="020F0502020204030204" pitchFamily="34" charset="0"/>
                <a:cs typeface="Helvetica" panose="020B0604020202020204" pitchFamily="34" charset="0"/>
              </a:rPr>
              <a:t>behaviour</a:t>
            </a:r>
            <a:r>
              <a:rPr lang="en-US" sz="2000" dirty="0">
                <a:effectLst/>
                <a:ea typeface="Calibri" panose="020F0502020204030204" pitchFamily="34" charset="0"/>
                <a:cs typeface="Helvetica" panose="020B0604020202020204" pitchFamily="34" charset="0"/>
              </a:rPr>
              <a:t>. The qualitative research has been chosen to reveal a deeper generalized </a:t>
            </a:r>
            <a:r>
              <a:rPr lang="en-US" sz="2000" dirty="0" err="1">
                <a:effectLst/>
                <a:ea typeface="Calibri" panose="020F0502020204030204" pitchFamily="34" charset="0"/>
                <a:cs typeface="Helvetica" panose="020B0604020202020204" pitchFamily="34" charset="0"/>
              </a:rPr>
              <a:t>summarised</a:t>
            </a:r>
            <a:r>
              <a:rPr lang="en-US" sz="2000" dirty="0">
                <a:effectLst/>
                <a:ea typeface="Calibri" panose="020F0502020204030204" pitchFamily="34" charset="0"/>
                <a:cs typeface="Helvetica" panose="020B0604020202020204" pitchFamily="34" charset="0"/>
              </a:rPr>
              <a:t> view into the attitudes formation process, that allows not only to reveal the levels and factors of the attitudes formation process, but also to project </a:t>
            </a:r>
            <a:r>
              <a:rPr lang="en-GB" sz="2000" dirty="0">
                <a:solidFill>
                  <a:srgbClr val="000000"/>
                </a:solidFill>
                <a:effectLst/>
                <a:ea typeface="Calibri" panose="020F0502020204030204" pitchFamily="34" charset="0"/>
                <a:cs typeface="Helvetica" panose="020B0604020202020204" pitchFamily="34" charset="0"/>
              </a:rPr>
              <a:t>causal theoretical motives for and relationship with such behaviour.</a:t>
            </a:r>
            <a:r>
              <a:rPr lang="en-US" sz="2000" dirty="0">
                <a:effectLst/>
                <a:ea typeface="Calibri" panose="020F0502020204030204" pitchFamily="34" charset="0"/>
                <a:cs typeface="Helvetica" panose="020B0604020202020204" pitchFamily="34" charset="0"/>
              </a:rPr>
              <a:t> However, there is lack of scientific research, revealing the causal reasons for consumers </a:t>
            </a:r>
            <a:r>
              <a:rPr lang="en-US" sz="2000" dirty="0" err="1">
                <a:effectLst/>
                <a:ea typeface="Calibri" panose="020F0502020204030204" pitchFamily="34" charset="0"/>
                <a:cs typeface="Helvetica" panose="020B0604020202020204" pitchFamily="34" charset="0"/>
              </a:rPr>
              <a:t>behaviour</a:t>
            </a:r>
            <a:r>
              <a:rPr lang="en-US" sz="2000" dirty="0">
                <a:effectLst/>
                <a:ea typeface="Calibri" panose="020F0502020204030204" pitchFamily="34" charset="0"/>
                <a:cs typeface="Helvetica" panose="020B0604020202020204" pitchFamily="34" charset="0"/>
              </a:rPr>
              <a:t> in various research areas. The qualitative research methods chosen for deeper generalized understanding of an attitude, as a social cognitive causal </a:t>
            </a:r>
            <a:r>
              <a:rPr lang="en-US" sz="2000" dirty="0" err="1">
                <a:effectLst/>
                <a:ea typeface="Calibri" panose="020F0502020204030204" pitchFamily="34" charset="0"/>
                <a:cs typeface="Helvetica" panose="020B0604020202020204" pitchFamily="34" charset="0"/>
              </a:rPr>
              <a:t>behavioural</a:t>
            </a:r>
            <a:r>
              <a:rPr lang="en-US" sz="2000" dirty="0">
                <a:effectLst/>
                <a:ea typeface="Calibri" panose="020F0502020204030204" pitchFamily="34" charset="0"/>
                <a:cs typeface="Helvetica" panose="020B0604020202020204" pitchFamily="34" charset="0"/>
              </a:rPr>
              <a:t> factor, and for revealing the causal relationships between attitudes formation.</a:t>
            </a:r>
          </a:p>
          <a:p>
            <a:pPr algn="just"/>
            <a:endParaRPr lang="lt-LT" sz="2400" i="1" dirty="0">
              <a:solidFill>
                <a:srgbClr val="FF0000"/>
              </a:solidFill>
              <a:latin typeface="Georgia" pitchFamily="18" charset="0"/>
              <a:cs typeface="Times New Roman" pitchFamily="18" charset="0"/>
            </a:endParaRPr>
          </a:p>
        </p:txBody>
      </p:sp>
      <p:sp>
        <p:nvSpPr>
          <p:cNvPr id="3077" name="Text Box 14">
            <a:extLst>
              <a:ext uri="{FF2B5EF4-FFF2-40B4-BE49-F238E27FC236}">
                <a16:creationId xmlns:a16="http://schemas.microsoft.com/office/drawing/2014/main" xmlns="" id="{2A999DD9-8642-4A06-AC25-E13B9B82E9E1}"/>
              </a:ext>
            </a:extLst>
          </p:cNvPr>
          <p:cNvSpPr txBox="1">
            <a:spLocks noChangeArrowheads="1"/>
          </p:cNvSpPr>
          <p:nvPr/>
        </p:nvSpPr>
        <p:spPr bwMode="auto">
          <a:xfrm>
            <a:off x="89670" y="443531"/>
            <a:ext cx="19594235" cy="1249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2000" b="1" dirty="0">
                <a:latin typeface="Times New Roman" panose="02020603050405020304" pitchFamily="18" charset="0"/>
                <a:cs typeface="Times New Roman" panose="02020603050405020304" pitchFamily="18" charset="0"/>
              </a:rPr>
              <a:t>Edita Kondrotienė, Arvydas Petras Bakanauskas</a:t>
            </a:r>
          </a:p>
          <a:p>
            <a:pPr algn="ctr"/>
            <a:r>
              <a:rPr lang="lt-LT" sz="2000" i="1" dirty="0">
                <a:latin typeface="Times New Roman" panose="02020603050405020304" pitchFamily="18" charset="0"/>
                <a:cs typeface="Times New Roman" panose="02020603050405020304" pitchFamily="18" charset="0"/>
              </a:rPr>
              <a:t>Vytautas Magnus University</a:t>
            </a:r>
            <a:endParaRPr lang="lt-LT" sz="2000" dirty="0">
              <a:latin typeface="Times New Roman" panose="02020603050405020304" pitchFamily="18" charset="0"/>
              <a:cs typeface="Times New Roman" panose="02020603050405020304" pitchFamily="18" charset="0"/>
            </a:endParaRPr>
          </a:p>
          <a:p>
            <a:pPr algn="ctr"/>
            <a:r>
              <a:rPr lang="lt-LT" sz="2000" i="1" dirty="0" err="1">
                <a:latin typeface="Times New Roman" panose="02020603050405020304" pitchFamily="18" charset="0"/>
                <a:cs typeface="Times New Roman" panose="02020603050405020304" pitchFamily="18" charset="0"/>
              </a:rPr>
              <a:t>edita.kondrotiene</a:t>
            </a:r>
            <a:r>
              <a:rPr lang="en-US" sz="2000" i="1" dirty="0">
                <a:latin typeface="Times New Roman" panose="02020603050405020304" pitchFamily="18" charset="0"/>
                <a:cs typeface="Times New Roman" panose="02020603050405020304" pitchFamily="18" charset="0"/>
              </a:rPr>
              <a:t>@gmail.com</a:t>
            </a:r>
            <a:endParaRPr lang="lt-LT" sz="2000" u="sng"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xmlns="" id="{A99B286D-1A52-4876-B90A-4158759A47F5}"/>
              </a:ext>
            </a:extLst>
          </p:cNvPr>
          <p:cNvSpPr>
            <a:spLocks noChangeArrowheads="1"/>
          </p:cNvSpPr>
          <p:nvPr/>
        </p:nvSpPr>
        <p:spPr bwMode="auto">
          <a:xfrm>
            <a:off x="1009938" y="174255"/>
            <a:ext cx="19554894" cy="452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lnSpc>
                <a:spcPct val="115000"/>
              </a:lnSpc>
              <a:spcAft>
                <a:spcPts val="1200"/>
              </a:spcAft>
            </a:pPr>
            <a:r>
              <a:rPr lang="en-US" sz="2400" b="1" cap="small"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CAUSAL </a:t>
            </a: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CONSEQUENTIAL RELATIONSHIP BETWEEN ATTITUDES FORMATION AND BEHAVIOUR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11">
            <a:extLst>
              <a:ext uri="{FF2B5EF4-FFF2-40B4-BE49-F238E27FC236}">
                <a16:creationId xmlns:a16="http://schemas.microsoft.com/office/drawing/2014/main" xmlns="" id="{25C75B5F-A662-4817-A1F5-FBA281816E60}"/>
              </a:ext>
            </a:extLst>
          </p:cNvPr>
          <p:cNvSpPr txBox="1">
            <a:spLocks noChangeArrowheads="1"/>
          </p:cNvSpPr>
          <p:nvPr/>
        </p:nvSpPr>
        <p:spPr bwMode="auto">
          <a:xfrm>
            <a:off x="45827" y="24321845"/>
            <a:ext cx="19751421" cy="4307500"/>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lnSpc>
                <a:spcPct val="115000"/>
              </a:lnSpc>
              <a:spcBef>
                <a:spcPts val="1200"/>
              </a:spcBef>
              <a:spcAft>
                <a:spcPts val="600"/>
              </a:spcAft>
            </a:pP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this</a:t>
            </a:r>
            <a:r>
              <a:rPr lang="en-GB"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causal-consequential relationship between attitudes formation model, where health behaviour is taken as example, the three levels of attitude formation (cognitive, affective, and behavioural) could be defined as causal components of attitude formation and are influenced by the specific factors, that shape the attitude. For example, cognitive attitudes formation components, like media information, family members influence, could be defined as a </a:t>
            </a:r>
            <a:r>
              <a:rPr lang="en-GB"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causalcomponents</a:t>
            </a: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that shape attitudes formation and lead to exact attitudes expression by behaviour, as a result. This model is to be verified in further research by empirical testing in various research fields</a:t>
            </a:r>
            <a:r>
              <a:rPr lang="en-GB"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 example, in health behaviour field,</a:t>
            </a:r>
            <a:r>
              <a:rPr lang="en-GB"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model can be verified</a:t>
            </a:r>
            <a:r>
              <a:rPr lang="en-GB"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based on specific questions about health behaviour.  For example question “Do you take food supplements”? , one’s agreement to the statement </a:t>
            </a:r>
            <a:r>
              <a:rPr lang="en-GB"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take food supplements as I know that they help to prevent diseases”</a:t>
            </a: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could be explained through the cognitive attitude formation basis, which is affected by the cognitive attitude formation factor – knowledge, awareness about food supplements. In this case, explaining it through a causal-consequential relationship between attitude and behaviour it could be: Taking of food supplements = CONSEQUENCE OF BEHAVIOUR, and the cognitive attitude formation factor – knowledge, awareness of food supplements = REASON FOR BEHAVIOUR. This model reveals the possibilities of using attitudinal factors (cognitive, affective, and behavioural) to understand not only the consequences of an individual's behaviour (involved - not involved, doing - not doing, performing - not performing, etc.), but also to predict the causes of this behaviour (“Why?”) through the links between attitudinal factors (for example, in health behaviour: why participating or not participating, why doing or not doing, why performing or not performing, etc.). Empirical research into and knowledge of the causal factors shaping consumer attitudes could provide opportunities to analyse the causal motives for consumer health behaviour. The science also attaches significant importance to research, which reveals how, by way of attitudes formation, one could understand, forecast, model and influence the individual’s behaviour.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600"/>
              </a:spcAft>
            </a:pPr>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8" name="Suapvalintas stačiakampis 26">
            <a:extLst>
              <a:ext uri="{FF2B5EF4-FFF2-40B4-BE49-F238E27FC236}">
                <a16:creationId xmlns:a16="http://schemas.microsoft.com/office/drawing/2014/main" xmlns="" id="{F876AE06-B017-4980-ADAE-51B78BE3D0D0}"/>
              </a:ext>
            </a:extLst>
          </p:cNvPr>
          <p:cNvSpPr/>
          <p:nvPr/>
        </p:nvSpPr>
        <p:spPr>
          <a:xfrm>
            <a:off x="9921537" y="9970537"/>
            <a:ext cx="9922041" cy="13750788"/>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35" name="2 teksto laukas">
            <a:extLst>
              <a:ext uri="{FF2B5EF4-FFF2-40B4-BE49-F238E27FC236}">
                <a16:creationId xmlns:a16="http://schemas.microsoft.com/office/drawing/2014/main" xmlns=""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a16="http://schemas.microsoft.com/office/drawing/2014/main" xmlns="" id="{5032CF14-469F-416C-9863-BE8C6DDE84C4}"/>
              </a:ext>
            </a:extLst>
          </p:cNvPr>
          <p:cNvGrpSpPr/>
          <p:nvPr/>
        </p:nvGrpSpPr>
        <p:grpSpPr>
          <a:xfrm>
            <a:off x="361436" y="1187597"/>
            <a:ext cx="3213248" cy="397520"/>
            <a:chOff x="319088" y="3950211"/>
            <a:chExt cx="3213248" cy="397520"/>
          </a:xfrm>
        </p:grpSpPr>
        <p:sp>
          <p:nvSpPr>
            <p:cNvPr id="7" name="Stačiakampis: suapvalinti kampai 6">
              <a:extLst>
                <a:ext uri="{FF2B5EF4-FFF2-40B4-BE49-F238E27FC236}">
                  <a16:creationId xmlns:a16="http://schemas.microsoft.com/office/drawing/2014/main" xmlns=""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D00ADDAA-744A-47B7-A015-6A360456A942}"/>
                </a:ext>
              </a:extLst>
            </p:cNvPr>
            <p:cNvSpPr txBox="1"/>
            <p:nvPr/>
          </p:nvSpPr>
          <p:spPr>
            <a:xfrm>
              <a:off x="509736" y="3950211"/>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xmlns="" id="{41E641C6-D8D7-4848-8C97-A963FE3ABFC9}"/>
              </a:ext>
            </a:extLst>
          </p:cNvPr>
          <p:cNvGrpSpPr/>
          <p:nvPr/>
        </p:nvGrpSpPr>
        <p:grpSpPr>
          <a:xfrm>
            <a:off x="89670" y="23773946"/>
            <a:ext cx="5892030" cy="505935"/>
            <a:chOff x="319088" y="3893564"/>
            <a:chExt cx="3130852" cy="454168"/>
          </a:xfrm>
        </p:grpSpPr>
        <p:sp>
          <p:nvSpPr>
            <p:cNvPr id="49" name="Stačiakampis: suapvalinti kampai 48">
              <a:extLst>
                <a:ext uri="{FF2B5EF4-FFF2-40B4-BE49-F238E27FC236}">
                  <a16:creationId xmlns:a16="http://schemas.microsoft.com/office/drawing/2014/main" xmlns=""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xmlns="" id="{318C2013-CEBB-4C9F-856C-9A6158303F63}"/>
                </a:ext>
              </a:extLst>
            </p:cNvPr>
            <p:cNvSpPr txBox="1"/>
            <p:nvPr/>
          </p:nvSpPr>
          <p:spPr>
            <a:xfrm>
              <a:off x="427340" y="3893564"/>
              <a:ext cx="3022600" cy="454168"/>
            </a:xfrm>
            <a:prstGeom prst="rect">
              <a:avLst/>
            </a:prstGeom>
            <a:noFill/>
          </p:spPr>
          <p:txBody>
            <a:bodyPr wrap="square" rtlCol="0">
              <a:spAutoFit/>
            </a:bodyPr>
            <a:lstStyle/>
            <a:p>
              <a:r>
                <a:rPr lang="en-GB" b="1" dirty="0">
                  <a:solidFill>
                    <a:schemeClr val="bg1"/>
                  </a:solidFill>
                  <a:latin typeface="Space Grotesk Medium"/>
                </a:rPr>
                <a:t>MAIN RESULTS AND </a:t>
              </a:r>
              <a:r>
                <a:rPr lang="en-GB" sz="2400" b="1" dirty="0">
                  <a:solidFill>
                    <a:schemeClr val="bg1"/>
                  </a:solidFill>
                  <a:latin typeface="Space Grotesk Medium"/>
                </a:rPr>
                <a:t>CONCLUSIONS</a:t>
              </a:r>
            </a:p>
          </p:txBody>
        </p:sp>
      </p:grpSp>
      <p:sp>
        <p:nvSpPr>
          <p:cNvPr id="10" name="Rectangle 9">
            <a:extLst>
              <a:ext uri="{FF2B5EF4-FFF2-40B4-BE49-F238E27FC236}">
                <a16:creationId xmlns:a16="http://schemas.microsoft.com/office/drawing/2014/main" xmlns="" id="{3ED6A5D3-8596-4CE1-AA79-2F49887D577C}"/>
              </a:ext>
            </a:extLst>
          </p:cNvPr>
          <p:cNvSpPr/>
          <p:nvPr/>
        </p:nvSpPr>
        <p:spPr>
          <a:xfrm>
            <a:off x="9886787" y="9589272"/>
            <a:ext cx="2164375" cy="461665"/>
          </a:xfrm>
          <a:prstGeom prst="rect">
            <a:avLst/>
          </a:prstGeom>
        </p:spPr>
        <p:txBody>
          <a:bodyPr wrap="none">
            <a:spAutoFit/>
          </a:bodyPr>
          <a:lstStyle/>
          <a:p>
            <a:r>
              <a:rPr lang="en-US" sz="2400" b="1" dirty="0">
                <a:ea typeface="Calibri" panose="020F0502020204030204" pitchFamily="34" charset="0"/>
                <a:cs typeface="Helvetica" panose="020B0604020202020204" pitchFamily="34" charset="0"/>
              </a:rPr>
              <a:t>Main findings</a:t>
            </a:r>
            <a:endParaRPr lang="lt-LT" sz="2400" b="1" dirty="0">
              <a:cs typeface="Helvetica" panose="020B0604020202020204" pitchFamily="34" charset="0"/>
            </a:endParaRPr>
          </a:p>
        </p:txBody>
      </p:sp>
      <p:sp>
        <p:nvSpPr>
          <p:cNvPr id="13" name="Rectangle 12">
            <a:extLst>
              <a:ext uri="{FF2B5EF4-FFF2-40B4-BE49-F238E27FC236}">
                <a16:creationId xmlns:a16="http://schemas.microsoft.com/office/drawing/2014/main" xmlns="" id="{11E15AF9-DF1A-40F1-9388-E7DC97223854}"/>
              </a:ext>
            </a:extLst>
          </p:cNvPr>
          <p:cNvSpPr/>
          <p:nvPr/>
        </p:nvSpPr>
        <p:spPr>
          <a:xfrm>
            <a:off x="-24095" y="9670360"/>
            <a:ext cx="8750577" cy="461665"/>
          </a:xfrm>
          <a:prstGeom prst="rect">
            <a:avLst/>
          </a:prstGeom>
        </p:spPr>
        <p:txBody>
          <a:bodyPr wrap="square">
            <a:spAutoFit/>
          </a:bodyPr>
          <a:lstStyle/>
          <a:p>
            <a:r>
              <a:rPr lang="en-GB" sz="2400" b="1" dirty="0"/>
              <a:t>Theoretical background</a:t>
            </a:r>
            <a:endParaRPr lang="en-US" sz="2400" b="1" dirty="0"/>
          </a:p>
        </p:txBody>
      </p:sp>
      <p:sp>
        <p:nvSpPr>
          <p:cNvPr id="20" name="TextBox 19">
            <a:extLst>
              <a:ext uri="{FF2B5EF4-FFF2-40B4-BE49-F238E27FC236}">
                <a16:creationId xmlns:a16="http://schemas.microsoft.com/office/drawing/2014/main" xmlns="" id="{6FBB518E-65E8-4BFF-8F14-329952DD13ED}"/>
              </a:ext>
            </a:extLst>
          </p:cNvPr>
          <p:cNvSpPr txBox="1"/>
          <p:nvPr/>
        </p:nvSpPr>
        <p:spPr>
          <a:xfrm>
            <a:off x="9843058" y="10098102"/>
            <a:ext cx="9848686" cy="14596496"/>
          </a:xfrm>
          <a:prstGeom prst="rect">
            <a:avLst/>
          </a:prstGeom>
          <a:noFill/>
        </p:spPr>
        <p:txBody>
          <a:bodyPr wrap="square">
            <a:spAutoFit/>
          </a:bodyPr>
          <a:lstStyle/>
          <a:p>
            <a:pPr algn="just">
              <a:lnSpc>
                <a:spcPct val="115000"/>
              </a:lnSpc>
              <a:spcAft>
                <a:spcPts val="10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Attitude is acquired and accumulated in individual memory, invisible, a summarised evaluation of certain objects (concepts, people, events, products, services, ideas, social phenomena), an expression of psychological aspects of an individual's "umbrella" through beliefs, feelings, emotions, knowledge, experience, expectations, decisions, values, ethical, moral, social and other principles formed on the basis of emotional, behavioural or cognitive fields, expressing a certain belief and reaction to the evaluated object (e.g. positive or negative), un/willingness to act in relation to the evaluated objects in real situations. Extending this definition of attitude to cognitive and affective aspects, it can be said that attitude is influenced by experience, accumulated over a long period of time, and in a given situation expressed a set of individual invisible beliefs, positive or negatives feelings, a certain perception of the object, idea, phenomenon, event, problem, with an appropriate emotional response to a specific object or statement that can lead to a particular action.</a:t>
            </a:r>
            <a:endParaRPr lang="lt-LT"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Qualitative analysis of the scientific literature helped to identify, that an attitude formation can be treated as a set of internal (affective, emotional) and external (cognitive, information, environmental) factors. In this case, attitude formation takes place as a process influenced by affective and cognitive factors. An attitude formation also can be treated as a three levels process, integrating cognitive, affective, and behavioural components, that can be defined as causal components of attitude formation, and are influenced by the specific factors.</a:t>
            </a:r>
            <a:endParaRPr lang="lt-LT"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GB" sz="2400" dirty="0">
                <a:solidFill>
                  <a:srgbClr val="000000"/>
                </a:solidFill>
                <a:effectLst/>
                <a:latin typeface="Times New Roman" panose="02020603050405020304" pitchFamily="18" charset="0"/>
                <a:ea typeface="Calibri" panose="020F0502020204030204" pitchFamily="34" charset="0"/>
              </a:rPr>
              <a:t>The result of all the attitudes formation components (levels) is an attitude formation stage. This is a specific outcome of having a positive or negative attitude towards certain objects under the influence of certain attitude-forming factors. The three levels of attitudes formation (cognitive, affective, and behavioural) can be defined as causal components of attitudes formation. And the expression of an attitudes in action or behaviour is influenced by the specific factors that shape the attitude. Assessing this relationship, it is possible to assume a causal-consequential relationship between attitude and behaviour</a:t>
            </a:r>
            <a:r>
              <a:rPr lang="lt-LT" sz="2400" dirty="0">
                <a:solidFill>
                  <a:srgbClr val="000000"/>
                </a:solidFill>
                <a:effectLst/>
                <a:latin typeface="Times New Roman" panose="02020603050405020304" pitchFamily="18" charset="0"/>
                <a:ea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lt-LT"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12061</TotalTime>
  <Words>1702</Words>
  <Application>Microsoft Office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Arial</vt:lpstr>
      <vt:lpstr>Calibri</vt:lpstr>
      <vt:lpstr>Georgia</vt:lpstr>
      <vt:lpstr>Helvetica</vt:lpstr>
      <vt:lpstr>Space Grotesk</vt:lpstr>
      <vt:lpstr>Space Grotesk Medium</vt:lpstr>
      <vt:lpstr>Times New Roman</vt:lpstr>
      <vt:lpstr>Office Theme</vt:lpstr>
      <vt:lpstr>PowerPoint Presentation</vt:lpstr>
    </vt:vector>
  </TitlesOfParts>
  <LinksUpToDate>false</LinksUpToDate>
  <SharedDoc>false</SharedDoc>
  <HyperlinkBase>http://colinpurrington.com/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Alvyda</cp:lastModifiedBy>
  <cp:revision>876</cp:revision>
  <cp:lastPrinted>2021-04-02T09:47:37Z</cp:lastPrinted>
  <dcterms:created xsi:type="dcterms:W3CDTF">2011-10-21T10:14:40Z</dcterms:created>
  <dcterms:modified xsi:type="dcterms:W3CDTF">2021-04-13T14:10:10Z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