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561" r:id="rId1"/>
  </p:sldMasterIdLst>
  <p:notesMasterIdLst>
    <p:notesMasterId r:id="rId3"/>
  </p:notesMasterIdLst>
  <p:sldIdLst>
    <p:sldId id="257" r:id="rId2"/>
  </p:sldIdLst>
  <p:sldSz cx="20162838" cy="28803600"/>
  <p:notesSz cx="32918400" cy="51206400"/>
  <p:defaultTextStyle>
    <a:defPPr>
      <a:defRPr lang="en-US"/>
    </a:defPPr>
    <a:lvl1pPr algn="l" rtl="0" eaLnBrk="0" fontAlgn="base" hangingPunct="0">
      <a:spcBef>
        <a:spcPct val="0"/>
      </a:spcBef>
      <a:spcAft>
        <a:spcPct val="0"/>
      </a:spcAft>
      <a:defRPr kern="1200">
        <a:solidFill>
          <a:schemeClr val="tx1"/>
        </a:solidFill>
        <a:latin typeface="Helvetica" panose="020B0604020202020204" pitchFamily="34" charset="0"/>
        <a:ea typeface="ＭＳ Ｐゴシック" panose="020B0600070205080204" pitchFamily="34" charset="-128"/>
        <a:cs typeface="+mn-cs"/>
      </a:defRPr>
    </a:lvl1pPr>
    <a:lvl2pPr marL="266700" indent="96838" algn="l" rtl="0" eaLnBrk="0" fontAlgn="base" hangingPunct="0">
      <a:spcBef>
        <a:spcPct val="0"/>
      </a:spcBef>
      <a:spcAft>
        <a:spcPct val="0"/>
      </a:spcAft>
      <a:defRPr kern="1200">
        <a:solidFill>
          <a:schemeClr val="tx1"/>
        </a:solidFill>
        <a:latin typeface="Helvetica" panose="020B0604020202020204" pitchFamily="34" charset="0"/>
        <a:ea typeface="ＭＳ Ｐゴシック" panose="020B0600070205080204" pitchFamily="34" charset="-128"/>
        <a:cs typeface="+mn-cs"/>
      </a:defRPr>
    </a:lvl2pPr>
    <a:lvl3pPr marL="534988" indent="195263" algn="l" rtl="0" eaLnBrk="0" fontAlgn="base" hangingPunct="0">
      <a:spcBef>
        <a:spcPct val="0"/>
      </a:spcBef>
      <a:spcAft>
        <a:spcPct val="0"/>
      </a:spcAft>
      <a:defRPr kern="1200">
        <a:solidFill>
          <a:schemeClr val="tx1"/>
        </a:solidFill>
        <a:latin typeface="Helvetica" panose="020B0604020202020204" pitchFamily="34" charset="0"/>
        <a:ea typeface="ＭＳ Ｐゴシック" panose="020B0600070205080204" pitchFamily="34" charset="-128"/>
        <a:cs typeface="+mn-cs"/>
      </a:defRPr>
    </a:lvl3pPr>
    <a:lvl4pPr marL="804863" indent="292100" algn="l" rtl="0" eaLnBrk="0" fontAlgn="base" hangingPunct="0">
      <a:spcBef>
        <a:spcPct val="0"/>
      </a:spcBef>
      <a:spcAft>
        <a:spcPct val="0"/>
      </a:spcAft>
      <a:defRPr kern="1200">
        <a:solidFill>
          <a:schemeClr val="tx1"/>
        </a:solidFill>
        <a:latin typeface="Helvetica" panose="020B0604020202020204" pitchFamily="34" charset="0"/>
        <a:ea typeface="ＭＳ Ｐゴシック" panose="020B0600070205080204" pitchFamily="34" charset="-128"/>
        <a:cs typeface="+mn-cs"/>
      </a:defRPr>
    </a:lvl4pPr>
    <a:lvl5pPr marL="1073150" indent="387350" algn="l" rtl="0" eaLnBrk="0" fontAlgn="base" hangingPunct="0">
      <a:spcBef>
        <a:spcPct val="0"/>
      </a:spcBef>
      <a:spcAft>
        <a:spcPct val="0"/>
      </a:spcAft>
      <a:defRPr kern="1200">
        <a:solidFill>
          <a:schemeClr val="tx1"/>
        </a:solidFill>
        <a:latin typeface="Helvetica" panose="020B0604020202020204" pitchFamily="34" charset="0"/>
        <a:ea typeface="ＭＳ Ｐゴシック" panose="020B0600070205080204" pitchFamily="34" charset="-128"/>
        <a:cs typeface="+mn-cs"/>
      </a:defRPr>
    </a:lvl5pPr>
    <a:lvl6pPr marL="2286000" algn="l" defTabSz="914400" rtl="0" eaLnBrk="1" latinLnBrk="0" hangingPunct="1">
      <a:defRPr kern="1200">
        <a:solidFill>
          <a:schemeClr val="tx1"/>
        </a:solidFill>
        <a:latin typeface="Helvetica" panose="020B0604020202020204" pitchFamily="34" charset="0"/>
        <a:ea typeface="ＭＳ Ｐゴシック" panose="020B0600070205080204" pitchFamily="34" charset="-128"/>
        <a:cs typeface="+mn-cs"/>
      </a:defRPr>
    </a:lvl6pPr>
    <a:lvl7pPr marL="2743200" algn="l" defTabSz="914400" rtl="0" eaLnBrk="1" latinLnBrk="0" hangingPunct="1">
      <a:defRPr kern="1200">
        <a:solidFill>
          <a:schemeClr val="tx1"/>
        </a:solidFill>
        <a:latin typeface="Helvetica" panose="020B0604020202020204" pitchFamily="34" charset="0"/>
        <a:ea typeface="ＭＳ Ｐゴシック" panose="020B0600070205080204" pitchFamily="34" charset="-128"/>
        <a:cs typeface="+mn-cs"/>
      </a:defRPr>
    </a:lvl7pPr>
    <a:lvl8pPr marL="3200400" algn="l" defTabSz="914400" rtl="0" eaLnBrk="1" latinLnBrk="0" hangingPunct="1">
      <a:defRPr kern="1200">
        <a:solidFill>
          <a:schemeClr val="tx1"/>
        </a:solidFill>
        <a:latin typeface="Helvetica" panose="020B0604020202020204" pitchFamily="34" charset="0"/>
        <a:ea typeface="ＭＳ Ｐゴシック" panose="020B0600070205080204" pitchFamily="34" charset="-128"/>
        <a:cs typeface="+mn-cs"/>
      </a:defRPr>
    </a:lvl8pPr>
    <a:lvl9pPr marL="3657600" algn="l" defTabSz="914400" rtl="0" eaLnBrk="1" latinLnBrk="0" hangingPunct="1">
      <a:defRPr kern="1200">
        <a:solidFill>
          <a:schemeClr val="tx1"/>
        </a:solidFill>
        <a:latin typeface="Helvetica"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626">
          <p15:clr>
            <a:srgbClr val="A4A3A4"/>
          </p15:clr>
        </p15:guide>
        <p15:guide id="2" orient="horz" pos="17178">
          <p15:clr>
            <a:srgbClr val="A4A3A4"/>
          </p15:clr>
        </p15:guide>
        <p15:guide id="3" orient="horz" pos="3264">
          <p15:clr>
            <a:srgbClr val="A4A3A4"/>
          </p15:clr>
        </p15:guide>
        <p15:guide id="4" orient="horz" pos="1865">
          <p15:clr>
            <a:srgbClr val="A4A3A4"/>
          </p15:clr>
        </p15:guide>
        <p15:guide id="5" pos="2928">
          <p15:clr>
            <a:srgbClr val="A4A3A4"/>
          </p15:clr>
        </p15:guide>
        <p15:guide id="6" pos="3312">
          <p15:clr>
            <a:srgbClr val="A4A3A4"/>
          </p15:clr>
        </p15:guide>
        <p15:guide id="7" pos="6028">
          <p15:clr>
            <a:srgbClr val="A4A3A4"/>
          </p15:clr>
        </p15:guide>
        <p15:guide id="8" pos="9639" userDrawn="1">
          <p15:clr>
            <a:srgbClr val="A4A3A4"/>
          </p15:clr>
        </p15:guide>
        <p15:guide id="9" pos="452">
          <p15:clr>
            <a:srgbClr val="A4A3A4"/>
          </p15:clr>
        </p15:guide>
        <p15:guide id="10" pos="6430">
          <p15:clr>
            <a:srgbClr val="A4A3A4"/>
          </p15:clr>
        </p15:guide>
        <p15:guide id="11" pos="9279">
          <p15:clr>
            <a:srgbClr val="A4A3A4"/>
          </p15:clr>
        </p15:guide>
        <p15:guide id="12" pos="1215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039C8"/>
    <a:srgbClr val="9198CA"/>
    <a:srgbClr val="CCFFCC"/>
    <a:srgbClr val="00CC00"/>
    <a:srgbClr val="BBEF53"/>
    <a:srgbClr val="00B0F0"/>
    <a:srgbClr val="33CAFF"/>
    <a:srgbClr val="C7F272"/>
    <a:srgbClr val="628D0D"/>
    <a:srgbClr val="C1F06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F5AB1C69-6EDB-4FF4-983F-18BD219EF322}" styleName="Vidutinis stilius 2 – paryškinimas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5434" autoAdjust="0"/>
    <p:restoredTop sz="98566" autoAdjust="0"/>
  </p:normalViewPr>
  <p:slideViewPr>
    <p:cSldViewPr snapToGrid="0">
      <p:cViewPr>
        <p:scale>
          <a:sx n="59" d="100"/>
          <a:sy n="59" d="100"/>
        </p:scale>
        <p:origin x="102" y="618"/>
      </p:cViewPr>
      <p:guideLst>
        <p:guide orient="horz" pos="626"/>
        <p:guide orient="horz" pos="17178"/>
        <p:guide orient="horz" pos="3264"/>
        <p:guide orient="horz" pos="1865"/>
        <p:guide pos="2928"/>
        <p:guide pos="3312"/>
        <p:guide pos="6028"/>
        <p:guide pos="9639"/>
        <p:guide pos="452"/>
        <p:guide pos="6430"/>
        <p:guide pos="9279"/>
        <p:guide pos="12156"/>
      </p:guideLst>
    </p:cSldViewPr>
  </p:slideViewPr>
  <p:outlineViewPr>
    <p:cViewPr>
      <p:scale>
        <a:sx n="33" d="100"/>
        <a:sy n="33" d="100"/>
      </p:scale>
      <p:origin x="0" y="0"/>
    </p:cViewPr>
  </p:outlineViewPr>
  <p:notesTextViewPr>
    <p:cViewPr>
      <p:scale>
        <a:sx n="50" d="100"/>
        <a:sy n="5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xmlns="" id="{12B0B9E1-3680-49E9-A30E-2608C1C974FA}"/>
              </a:ext>
            </a:extLst>
          </p:cNvPr>
          <p:cNvSpPr>
            <a:spLocks noGrp="1"/>
          </p:cNvSpPr>
          <p:nvPr>
            <p:ph type="hdr" sz="quarter"/>
          </p:nvPr>
        </p:nvSpPr>
        <p:spPr>
          <a:xfrm>
            <a:off x="0" y="0"/>
            <a:ext cx="14265275" cy="2560638"/>
          </a:xfrm>
          <a:prstGeom prst="rect">
            <a:avLst/>
          </a:prstGeom>
        </p:spPr>
        <p:txBody>
          <a:bodyPr vert="horz" wrap="square" lIns="91440" tIns="45720" rIns="91440" bIns="45720" numCol="1" anchor="t" anchorCtr="0" compatLnSpc="1">
            <a:prstTxWarp prst="textNoShape">
              <a:avLst/>
            </a:prstTxWarp>
          </a:bodyPr>
          <a:lstStyle>
            <a:lvl1pPr eaLnBrk="1" hangingPunct="1">
              <a:defRPr sz="1200">
                <a:latin typeface="Helvetica" charset="0"/>
                <a:ea typeface="ＭＳ Ｐゴシック" charset="-128"/>
                <a:cs typeface="+mn-cs"/>
              </a:defRPr>
            </a:lvl1pPr>
          </a:lstStyle>
          <a:p>
            <a:pPr>
              <a:defRPr/>
            </a:pPr>
            <a:endParaRPr lang="en-US" dirty="0"/>
          </a:p>
        </p:txBody>
      </p:sp>
      <p:sp>
        <p:nvSpPr>
          <p:cNvPr id="3" name="Date Placeholder 2">
            <a:extLst>
              <a:ext uri="{FF2B5EF4-FFF2-40B4-BE49-F238E27FC236}">
                <a16:creationId xmlns:a16="http://schemas.microsoft.com/office/drawing/2014/main" xmlns="" id="{DBE60C14-A2D3-4DEF-967B-0A36A2BEB105}"/>
              </a:ext>
            </a:extLst>
          </p:cNvPr>
          <p:cNvSpPr>
            <a:spLocks noGrp="1"/>
          </p:cNvSpPr>
          <p:nvPr>
            <p:ph type="dt" idx="1"/>
          </p:nvPr>
        </p:nvSpPr>
        <p:spPr>
          <a:xfrm>
            <a:off x="18646775" y="0"/>
            <a:ext cx="14263688" cy="2560638"/>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latin typeface="Helvetica" charset="0"/>
                <a:ea typeface="ＭＳ Ｐゴシック" charset="-128"/>
                <a:cs typeface="+mn-cs"/>
              </a:defRPr>
            </a:lvl1pPr>
          </a:lstStyle>
          <a:p>
            <a:pPr>
              <a:defRPr/>
            </a:pPr>
            <a:fld id="{9A1F5888-8E78-4206-B6DE-7E1546E59307}" type="datetime1">
              <a:rPr lang="en-US"/>
              <a:pPr>
                <a:defRPr/>
              </a:pPr>
              <a:t>4/4/2021</a:t>
            </a:fld>
            <a:endParaRPr lang="en-US" dirty="0"/>
          </a:p>
        </p:txBody>
      </p:sp>
      <p:sp>
        <p:nvSpPr>
          <p:cNvPr id="4" name="Slide Image Placeholder 3">
            <a:extLst>
              <a:ext uri="{FF2B5EF4-FFF2-40B4-BE49-F238E27FC236}">
                <a16:creationId xmlns:a16="http://schemas.microsoft.com/office/drawing/2014/main" xmlns="" id="{225AC4EF-43AD-40AC-862A-9D138ACDC55A}"/>
              </a:ext>
            </a:extLst>
          </p:cNvPr>
          <p:cNvSpPr>
            <a:spLocks noGrp="1" noRot="1" noChangeAspect="1"/>
          </p:cNvSpPr>
          <p:nvPr>
            <p:ph type="sldImg" idx="2"/>
          </p:nvPr>
        </p:nvSpPr>
        <p:spPr>
          <a:xfrm>
            <a:off x="9737725" y="3840163"/>
            <a:ext cx="13442950" cy="19202400"/>
          </a:xfrm>
          <a:prstGeom prst="rect">
            <a:avLst/>
          </a:prstGeom>
          <a:noFill/>
          <a:ln w="12700">
            <a:solidFill>
              <a:prstClr val="black"/>
            </a:solidFill>
          </a:ln>
        </p:spPr>
        <p:txBody>
          <a:bodyPr vert="horz" wrap="square" lIns="91440" tIns="45720" rIns="91440" bIns="45720" numCol="1" anchor="ctr" anchorCtr="0" compatLnSpc="1">
            <a:prstTxWarp prst="textNoShape">
              <a:avLst/>
            </a:prstTxWarp>
          </a:bodyPr>
          <a:lstStyle/>
          <a:p>
            <a:pPr lvl="0"/>
            <a:endParaRPr lang="en-US" noProof="0" dirty="0"/>
          </a:p>
        </p:txBody>
      </p:sp>
      <p:sp>
        <p:nvSpPr>
          <p:cNvPr id="5" name="Notes Placeholder 4">
            <a:extLst>
              <a:ext uri="{FF2B5EF4-FFF2-40B4-BE49-F238E27FC236}">
                <a16:creationId xmlns:a16="http://schemas.microsoft.com/office/drawing/2014/main" xmlns="" id="{8A46D0DF-93A4-40D4-ABCB-72AE8F4710B2}"/>
              </a:ext>
            </a:extLst>
          </p:cNvPr>
          <p:cNvSpPr>
            <a:spLocks noGrp="1"/>
          </p:cNvSpPr>
          <p:nvPr>
            <p:ph type="body" sz="quarter" idx="3"/>
          </p:nvPr>
        </p:nvSpPr>
        <p:spPr>
          <a:xfrm>
            <a:off x="3292475" y="24323675"/>
            <a:ext cx="26333450" cy="23042563"/>
          </a:xfrm>
          <a:prstGeom prst="rect">
            <a:avLst/>
          </a:prstGeom>
        </p:spPr>
        <p:txBody>
          <a:bodyPr vert="horz" wrap="square" lIns="91440" tIns="45720" rIns="91440" bIns="45720" numCol="1" anchor="t" anchorCtr="0" compatLnSpc="1">
            <a:prstTxWarp prst="textNoShape">
              <a:avLst/>
            </a:prstTxWarp>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xmlns="" id="{5471CC23-4B7A-4880-8438-DA470AB5BB72}"/>
              </a:ext>
            </a:extLst>
          </p:cNvPr>
          <p:cNvSpPr>
            <a:spLocks noGrp="1"/>
          </p:cNvSpPr>
          <p:nvPr>
            <p:ph type="ftr" sz="quarter" idx="4"/>
          </p:nvPr>
        </p:nvSpPr>
        <p:spPr>
          <a:xfrm>
            <a:off x="0" y="48637825"/>
            <a:ext cx="14265275" cy="2559050"/>
          </a:xfrm>
          <a:prstGeom prst="rect">
            <a:avLst/>
          </a:prstGeom>
        </p:spPr>
        <p:txBody>
          <a:bodyPr vert="horz" wrap="square" lIns="91440" tIns="45720" rIns="91440" bIns="45720" numCol="1" anchor="b" anchorCtr="0" compatLnSpc="1">
            <a:prstTxWarp prst="textNoShape">
              <a:avLst/>
            </a:prstTxWarp>
          </a:bodyPr>
          <a:lstStyle>
            <a:lvl1pPr eaLnBrk="1" hangingPunct="1">
              <a:defRPr sz="1200">
                <a:latin typeface="Helvetica" charset="0"/>
                <a:ea typeface="ＭＳ Ｐゴシック" charset="-128"/>
                <a:cs typeface="+mn-cs"/>
              </a:defRPr>
            </a:lvl1pPr>
          </a:lstStyle>
          <a:p>
            <a:pPr>
              <a:defRPr/>
            </a:pPr>
            <a:endParaRPr lang="en-US" dirty="0"/>
          </a:p>
        </p:txBody>
      </p:sp>
      <p:sp>
        <p:nvSpPr>
          <p:cNvPr id="7" name="Slide Number Placeholder 6">
            <a:extLst>
              <a:ext uri="{FF2B5EF4-FFF2-40B4-BE49-F238E27FC236}">
                <a16:creationId xmlns:a16="http://schemas.microsoft.com/office/drawing/2014/main" xmlns="" id="{C7B0CE9D-516F-4FBC-805A-4E8E59DF48A0}"/>
              </a:ext>
            </a:extLst>
          </p:cNvPr>
          <p:cNvSpPr>
            <a:spLocks noGrp="1"/>
          </p:cNvSpPr>
          <p:nvPr>
            <p:ph type="sldNum" sz="quarter" idx="5"/>
          </p:nvPr>
        </p:nvSpPr>
        <p:spPr>
          <a:xfrm>
            <a:off x="18646775" y="48637825"/>
            <a:ext cx="14263688" cy="255905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cs typeface="Arial" panose="020B0604020202020204" pitchFamily="34" charset="0"/>
              </a:defRPr>
            </a:lvl1pPr>
          </a:lstStyle>
          <a:p>
            <a:fld id="{88E493AC-DE62-4CCC-806A-8EC102180B97}" type="slidenum">
              <a:rPr lang="en-US" altLang="lt-LT"/>
              <a:pPr/>
              <a:t>‹#›</a:t>
            </a:fld>
            <a:endParaRPr lang="en-US" altLang="lt-LT" dirty="0"/>
          </a:p>
        </p:txBody>
      </p:sp>
    </p:spTree>
    <p:extLst>
      <p:ext uri="{BB962C8B-B14F-4D97-AF65-F5344CB8AC3E}">
        <p14:creationId xmlns:p14="http://schemas.microsoft.com/office/powerpoint/2010/main" val="715330354"/>
      </p:ext>
    </p:extLst>
  </p:cSld>
  <p:clrMap bg1="lt1" tx1="dk1" bg2="lt2" tx2="dk2" accent1="accent1" accent2="accent2" accent3="accent3" accent4="accent4" accent5="accent5" accent6="accent6" hlink="hlink" folHlink="folHlink"/>
  <p:notesStyle>
    <a:lvl1pPr algn="l" defTabSz="266700" rtl="0" eaLnBrk="0" fontAlgn="base" hangingPunct="0">
      <a:spcBef>
        <a:spcPct val="30000"/>
      </a:spcBef>
      <a:spcAft>
        <a:spcPct val="0"/>
      </a:spcAft>
      <a:defRPr sz="600" kern="1200">
        <a:solidFill>
          <a:schemeClr val="tx1"/>
        </a:solidFill>
        <a:latin typeface="+mn-lt"/>
        <a:ea typeface="ＭＳ Ｐゴシック" pitchFamily="-111" charset="-128"/>
        <a:cs typeface="ＭＳ Ｐゴシック" pitchFamily="-111" charset="-128"/>
      </a:defRPr>
    </a:lvl1pPr>
    <a:lvl2pPr marL="266700" algn="l" defTabSz="266700" rtl="0" eaLnBrk="0" fontAlgn="base" hangingPunct="0">
      <a:spcBef>
        <a:spcPct val="30000"/>
      </a:spcBef>
      <a:spcAft>
        <a:spcPct val="0"/>
      </a:spcAft>
      <a:defRPr sz="600" kern="1200">
        <a:solidFill>
          <a:schemeClr val="tx1"/>
        </a:solidFill>
        <a:latin typeface="+mn-lt"/>
        <a:ea typeface="ＭＳ Ｐゴシック" pitchFamily="-111" charset="-128"/>
        <a:cs typeface="+mn-cs"/>
      </a:defRPr>
    </a:lvl2pPr>
    <a:lvl3pPr marL="534988" algn="l" defTabSz="266700" rtl="0" eaLnBrk="0" fontAlgn="base" hangingPunct="0">
      <a:spcBef>
        <a:spcPct val="30000"/>
      </a:spcBef>
      <a:spcAft>
        <a:spcPct val="0"/>
      </a:spcAft>
      <a:defRPr sz="600" kern="1200">
        <a:solidFill>
          <a:schemeClr val="tx1"/>
        </a:solidFill>
        <a:latin typeface="+mn-lt"/>
        <a:ea typeface="ＭＳ Ｐゴシック" pitchFamily="-111" charset="-128"/>
        <a:cs typeface="+mn-cs"/>
      </a:defRPr>
    </a:lvl3pPr>
    <a:lvl4pPr marL="804863" algn="l" defTabSz="266700" rtl="0" eaLnBrk="0" fontAlgn="base" hangingPunct="0">
      <a:spcBef>
        <a:spcPct val="30000"/>
      </a:spcBef>
      <a:spcAft>
        <a:spcPct val="0"/>
      </a:spcAft>
      <a:defRPr sz="600" kern="1200">
        <a:solidFill>
          <a:schemeClr val="tx1"/>
        </a:solidFill>
        <a:latin typeface="+mn-lt"/>
        <a:ea typeface="ＭＳ Ｐゴシック" pitchFamily="-111" charset="-128"/>
        <a:cs typeface="+mn-cs"/>
      </a:defRPr>
    </a:lvl4pPr>
    <a:lvl5pPr marL="1073150" algn="l" defTabSz="266700" rtl="0" eaLnBrk="0" fontAlgn="base" hangingPunct="0">
      <a:spcBef>
        <a:spcPct val="30000"/>
      </a:spcBef>
      <a:spcAft>
        <a:spcPct val="0"/>
      </a:spcAft>
      <a:defRPr sz="600" kern="1200">
        <a:solidFill>
          <a:schemeClr val="tx1"/>
        </a:solidFill>
        <a:latin typeface="+mn-lt"/>
        <a:ea typeface="ＭＳ Ｐゴシック" pitchFamily="-111" charset="-128"/>
        <a:cs typeface="+mn-cs"/>
      </a:defRPr>
    </a:lvl5pPr>
    <a:lvl6pPr marL="1345030" algn="l" defTabSz="269007" rtl="0" eaLnBrk="1" latinLnBrk="0" hangingPunct="1">
      <a:defRPr sz="600" kern="1200">
        <a:solidFill>
          <a:schemeClr val="tx1"/>
        </a:solidFill>
        <a:latin typeface="+mn-lt"/>
        <a:ea typeface="+mn-ea"/>
        <a:cs typeface="+mn-cs"/>
      </a:defRPr>
    </a:lvl6pPr>
    <a:lvl7pPr marL="1614033" algn="l" defTabSz="269007" rtl="0" eaLnBrk="1" latinLnBrk="0" hangingPunct="1">
      <a:defRPr sz="600" kern="1200">
        <a:solidFill>
          <a:schemeClr val="tx1"/>
        </a:solidFill>
        <a:latin typeface="+mn-lt"/>
        <a:ea typeface="+mn-ea"/>
        <a:cs typeface="+mn-cs"/>
      </a:defRPr>
    </a:lvl7pPr>
    <a:lvl8pPr marL="1883040" algn="l" defTabSz="269007" rtl="0" eaLnBrk="1" latinLnBrk="0" hangingPunct="1">
      <a:defRPr sz="600" kern="1200">
        <a:solidFill>
          <a:schemeClr val="tx1"/>
        </a:solidFill>
        <a:latin typeface="+mn-lt"/>
        <a:ea typeface="+mn-ea"/>
        <a:cs typeface="+mn-cs"/>
      </a:defRPr>
    </a:lvl8pPr>
    <a:lvl9pPr marL="2152044" algn="l" defTabSz="269007" rtl="0" eaLnBrk="1" latinLnBrk="0" hangingPunct="1">
      <a:defRPr sz="6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Image Placeholder 1">
            <a:extLst>
              <a:ext uri="{FF2B5EF4-FFF2-40B4-BE49-F238E27FC236}">
                <a16:creationId xmlns:a16="http://schemas.microsoft.com/office/drawing/2014/main" xmlns="" id="{5EB643E3-692E-41DF-A589-815227DE4A0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Notes Placeholder 2">
            <a:extLst>
              <a:ext uri="{FF2B5EF4-FFF2-40B4-BE49-F238E27FC236}">
                <a16:creationId xmlns:a16="http://schemas.microsoft.com/office/drawing/2014/main" xmlns="" id="{A667E5B6-71C8-4765-9C6D-219CC0887A7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lt-LT" altLang="lt-LT" sz="8800" dirty="0">
              <a:solidFill>
                <a:srgbClr val="FF0000"/>
              </a:solidFill>
              <a:ea typeface="ＭＳ Ｐゴシック" panose="020B0600070205080204" pitchFamily="34" charset="-128"/>
            </a:endParaRPr>
          </a:p>
        </p:txBody>
      </p:sp>
      <p:sp>
        <p:nvSpPr>
          <p:cNvPr id="4100" name="Slide Number Placeholder 3">
            <a:extLst>
              <a:ext uri="{FF2B5EF4-FFF2-40B4-BE49-F238E27FC236}">
                <a16:creationId xmlns:a16="http://schemas.microsoft.com/office/drawing/2014/main" xmlns="" id="{10157A4C-C4BC-41E6-9291-71EF2042C9F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Helvetica" panose="020B0604020202020204" pitchFamily="34" charset="0"/>
                <a:ea typeface="ＭＳ Ｐゴシック" panose="020B0600070205080204" pitchFamily="34" charset="-128"/>
              </a:defRPr>
            </a:lvl1pPr>
            <a:lvl2pPr marL="742950" indent="-285750">
              <a:defRPr>
                <a:solidFill>
                  <a:schemeClr val="tx1"/>
                </a:solidFill>
                <a:latin typeface="Helvetica" panose="020B0604020202020204" pitchFamily="34" charset="0"/>
                <a:ea typeface="ＭＳ Ｐゴシック" panose="020B0600070205080204" pitchFamily="34" charset="-128"/>
              </a:defRPr>
            </a:lvl2pPr>
            <a:lvl3pPr marL="1143000" indent="-228600">
              <a:defRPr>
                <a:solidFill>
                  <a:schemeClr val="tx1"/>
                </a:solidFill>
                <a:latin typeface="Helvetica" panose="020B0604020202020204" pitchFamily="34" charset="0"/>
                <a:ea typeface="ＭＳ Ｐゴシック" panose="020B0600070205080204" pitchFamily="34" charset="-128"/>
              </a:defRPr>
            </a:lvl3pPr>
            <a:lvl4pPr marL="1600200" indent="-228600">
              <a:defRPr>
                <a:solidFill>
                  <a:schemeClr val="tx1"/>
                </a:solidFill>
                <a:latin typeface="Helvetica" panose="020B0604020202020204" pitchFamily="34" charset="0"/>
                <a:ea typeface="ＭＳ Ｐゴシック" panose="020B0600070205080204" pitchFamily="34" charset="-128"/>
              </a:defRPr>
            </a:lvl4pPr>
            <a:lvl5pPr marL="2057400" indent="-228600">
              <a:defRPr>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Helvetica" panose="020B0604020202020204" pitchFamily="34" charset="0"/>
                <a:ea typeface="ＭＳ Ｐゴシック" panose="020B0600070205080204" pitchFamily="34" charset="-128"/>
              </a:defRPr>
            </a:lvl9pPr>
          </a:lstStyle>
          <a:p>
            <a:fld id="{52D303D4-476F-4A59-B496-01BDD9FBA42E}" type="slidenum">
              <a:rPr lang="en-US" altLang="lt-LT"/>
              <a:pPr/>
              <a:t>1</a:t>
            </a:fld>
            <a:endParaRPr lang="en-US" altLang="lt-LT" dirty="0"/>
          </a:p>
        </p:txBody>
      </p:sp>
    </p:spTree>
    <p:extLst>
      <p:ext uri="{BB962C8B-B14F-4D97-AF65-F5344CB8AC3E}">
        <p14:creationId xmlns:p14="http://schemas.microsoft.com/office/powerpoint/2010/main" val="31014282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12213" y="8947788"/>
            <a:ext cx="17138412" cy="6174105"/>
          </a:xfrm>
        </p:spPr>
        <p:txBody>
          <a:bodyPr/>
          <a:lstStyle/>
          <a:p>
            <a:r>
              <a:rPr lang="en-US"/>
              <a:t>Click to edit Master title style</a:t>
            </a:r>
            <a:endParaRPr lang="lt-LT"/>
          </a:p>
        </p:txBody>
      </p:sp>
      <p:sp>
        <p:nvSpPr>
          <p:cNvPr id="3" name="Subtitle 2"/>
          <p:cNvSpPr>
            <a:spLocks noGrp="1"/>
          </p:cNvSpPr>
          <p:nvPr>
            <p:ph type="subTitle" idx="1"/>
          </p:nvPr>
        </p:nvSpPr>
        <p:spPr>
          <a:xfrm>
            <a:off x="3024426" y="16322040"/>
            <a:ext cx="14113987" cy="7360920"/>
          </a:xfrm>
        </p:spPr>
        <p:txBody>
          <a:bodyPr/>
          <a:lstStyle>
            <a:lvl1pPr marL="0" indent="0" algn="ctr">
              <a:buNone/>
              <a:defRPr>
                <a:solidFill>
                  <a:schemeClr val="tx1">
                    <a:tint val="75000"/>
                  </a:schemeClr>
                </a:solidFill>
              </a:defRPr>
            </a:lvl1pPr>
            <a:lvl2pPr marL="1398886" indent="0" algn="ctr">
              <a:buNone/>
              <a:defRPr>
                <a:solidFill>
                  <a:schemeClr val="tx1">
                    <a:tint val="75000"/>
                  </a:schemeClr>
                </a:solidFill>
              </a:defRPr>
            </a:lvl2pPr>
            <a:lvl3pPr marL="2797771" indent="0" algn="ctr">
              <a:buNone/>
              <a:defRPr>
                <a:solidFill>
                  <a:schemeClr val="tx1">
                    <a:tint val="75000"/>
                  </a:schemeClr>
                </a:solidFill>
              </a:defRPr>
            </a:lvl3pPr>
            <a:lvl4pPr marL="4196657" indent="0" algn="ctr">
              <a:buNone/>
              <a:defRPr>
                <a:solidFill>
                  <a:schemeClr val="tx1">
                    <a:tint val="75000"/>
                  </a:schemeClr>
                </a:solidFill>
              </a:defRPr>
            </a:lvl4pPr>
            <a:lvl5pPr marL="5595542" indent="0" algn="ctr">
              <a:buNone/>
              <a:defRPr>
                <a:solidFill>
                  <a:schemeClr val="tx1">
                    <a:tint val="75000"/>
                  </a:schemeClr>
                </a:solidFill>
              </a:defRPr>
            </a:lvl5pPr>
            <a:lvl6pPr marL="6994429" indent="0" algn="ctr">
              <a:buNone/>
              <a:defRPr>
                <a:solidFill>
                  <a:schemeClr val="tx1">
                    <a:tint val="75000"/>
                  </a:schemeClr>
                </a:solidFill>
              </a:defRPr>
            </a:lvl6pPr>
            <a:lvl7pPr marL="8393314" indent="0" algn="ctr">
              <a:buNone/>
              <a:defRPr>
                <a:solidFill>
                  <a:schemeClr val="tx1">
                    <a:tint val="75000"/>
                  </a:schemeClr>
                </a:solidFill>
              </a:defRPr>
            </a:lvl7pPr>
            <a:lvl8pPr marL="9792200" indent="0" algn="ctr">
              <a:buNone/>
              <a:defRPr>
                <a:solidFill>
                  <a:schemeClr val="tx1">
                    <a:tint val="75000"/>
                  </a:schemeClr>
                </a:solidFill>
              </a:defRPr>
            </a:lvl8pPr>
            <a:lvl9pPr marL="11191086" indent="0" algn="ctr">
              <a:buNone/>
              <a:defRPr>
                <a:solidFill>
                  <a:schemeClr val="tx1">
                    <a:tint val="75000"/>
                  </a:schemeClr>
                </a:solidFill>
              </a:defRPr>
            </a:lvl9pPr>
          </a:lstStyle>
          <a:p>
            <a:r>
              <a:rPr lang="en-US"/>
              <a:t>Click to edit Master subtitle style</a:t>
            </a:r>
            <a:endParaRPr lang="lt-LT"/>
          </a:p>
        </p:txBody>
      </p:sp>
      <p:sp>
        <p:nvSpPr>
          <p:cNvPr id="4" name="Date Placeholder 3">
            <a:extLst>
              <a:ext uri="{FF2B5EF4-FFF2-40B4-BE49-F238E27FC236}">
                <a16:creationId xmlns:a16="http://schemas.microsoft.com/office/drawing/2014/main" xmlns="" id="{1AE76973-FC23-4799-A9AC-F1DFCBD54DD5}"/>
              </a:ext>
            </a:extLst>
          </p:cNvPr>
          <p:cNvSpPr>
            <a:spLocks noGrp="1"/>
          </p:cNvSpPr>
          <p:nvPr>
            <p:ph type="dt" sz="half" idx="10"/>
          </p:nvPr>
        </p:nvSpPr>
        <p:spPr/>
        <p:txBody>
          <a:bodyPr/>
          <a:lstStyle>
            <a:lvl1pPr>
              <a:defRPr/>
            </a:lvl1pPr>
          </a:lstStyle>
          <a:p>
            <a:pPr>
              <a:defRPr/>
            </a:pPr>
            <a:endParaRPr lang="en-US" dirty="0"/>
          </a:p>
        </p:txBody>
      </p:sp>
      <p:sp>
        <p:nvSpPr>
          <p:cNvPr id="5" name="Footer Placeholder 4">
            <a:extLst>
              <a:ext uri="{FF2B5EF4-FFF2-40B4-BE49-F238E27FC236}">
                <a16:creationId xmlns:a16="http://schemas.microsoft.com/office/drawing/2014/main" xmlns="" id="{324ED3B4-610C-4817-8344-E37E26B18E84}"/>
              </a:ext>
            </a:extLst>
          </p:cNvPr>
          <p:cNvSpPr>
            <a:spLocks noGrp="1"/>
          </p:cNvSpPr>
          <p:nvPr>
            <p:ph type="ftr" sz="quarter" idx="11"/>
          </p:nvPr>
        </p:nvSpPr>
        <p:spPr/>
        <p:txBody>
          <a:bodyPr/>
          <a:lstStyle>
            <a:lvl1pPr>
              <a:defRPr/>
            </a:lvl1pPr>
          </a:lstStyle>
          <a:p>
            <a:pPr>
              <a:defRPr/>
            </a:pPr>
            <a:endParaRPr lang="en-US" dirty="0"/>
          </a:p>
        </p:txBody>
      </p:sp>
      <p:sp>
        <p:nvSpPr>
          <p:cNvPr id="6" name="Slide Number Placeholder 5">
            <a:extLst>
              <a:ext uri="{FF2B5EF4-FFF2-40B4-BE49-F238E27FC236}">
                <a16:creationId xmlns:a16="http://schemas.microsoft.com/office/drawing/2014/main" xmlns="" id="{BAA76EAC-9826-47AD-B756-253E015A8B7E}"/>
              </a:ext>
            </a:extLst>
          </p:cNvPr>
          <p:cNvSpPr>
            <a:spLocks noGrp="1"/>
          </p:cNvSpPr>
          <p:nvPr>
            <p:ph type="sldNum" sz="quarter" idx="12"/>
          </p:nvPr>
        </p:nvSpPr>
        <p:spPr/>
        <p:txBody>
          <a:bodyPr/>
          <a:lstStyle>
            <a:lvl1pPr>
              <a:defRPr/>
            </a:lvl1pPr>
          </a:lstStyle>
          <a:p>
            <a:fld id="{6F9B8576-13B2-455A-9B31-1D56A2E69D66}" type="slidenum">
              <a:rPr lang="en-US" altLang="lt-LT"/>
              <a:pPr/>
              <a:t>‹#›</a:t>
            </a:fld>
            <a:endParaRPr lang="en-US" altLang="lt-LT" dirty="0"/>
          </a:p>
        </p:txBody>
      </p:sp>
    </p:spTree>
    <p:extLst>
      <p:ext uri="{BB962C8B-B14F-4D97-AF65-F5344CB8AC3E}">
        <p14:creationId xmlns:p14="http://schemas.microsoft.com/office/powerpoint/2010/main" val="35522217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lt-LT"/>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t-LT"/>
          </a:p>
        </p:txBody>
      </p:sp>
      <p:sp>
        <p:nvSpPr>
          <p:cNvPr id="4" name="Date Placeholder 3">
            <a:extLst>
              <a:ext uri="{FF2B5EF4-FFF2-40B4-BE49-F238E27FC236}">
                <a16:creationId xmlns:a16="http://schemas.microsoft.com/office/drawing/2014/main" xmlns="" id="{A5B9977A-B9A0-4A34-BA05-AFEAA8D0F654}"/>
              </a:ext>
            </a:extLst>
          </p:cNvPr>
          <p:cNvSpPr>
            <a:spLocks noGrp="1"/>
          </p:cNvSpPr>
          <p:nvPr>
            <p:ph type="dt" sz="half" idx="10"/>
          </p:nvPr>
        </p:nvSpPr>
        <p:spPr/>
        <p:txBody>
          <a:bodyPr/>
          <a:lstStyle>
            <a:lvl1pPr>
              <a:defRPr/>
            </a:lvl1pPr>
          </a:lstStyle>
          <a:p>
            <a:pPr>
              <a:defRPr/>
            </a:pPr>
            <a:endParaRPr lang="en-US" dirty="0"/>
          </a:p>
        </p:txBody>
      </p:sp>
      <p:sp>
        <p:nvSpPr>
          <p:cNvPr id="5" name="Footer Placeholder 4">
            <a:extLst>
              <a:ext uri="{FF2B5EF4-FFF2-40B4-BE49-F238E27FC236}">
                <a16:creationId xmlns:a16="http://schemas.microsoft.com/office/drawing/2014/main" xmlns="" id="{69B63C49-3612-4FC1-AD3A-C2A523BE30A4}"/>
              </a:ext>
            </a:extLst>
          </p:cNvPr>
          <p:cNvSpPr>
            <a:spLocks noGrp="1"/>
          </p:cNvSpPr>
          <p:nvPr>
            <p:ph type="ftr" sz="quarter" idx="11"/>
          </p:nvPr>
        </p:nvSpPr>
        <p:spPr/>
        <p:txBody>
          <a:bodyPr/>
          <a:lstStyle>
            <a:lvl1pPr>
              <a:defRPr/>
            </a:lvl1pPr>
          </a:lstStyle>
          <a:p>
            <a:pPr>
              <a:defRPr/>
            </a:pPr>
            <a:endParaRPr lang="en-US" dirty="0"/>
          </a:p>
        </p:txBody>
      </p:sp>
      <p:sp>
        <p:nvSpPr>
          <p:cNvPr id="6" name="Slide Number Placeholder 5">
            <a:extLst>
              <a:ext uri="{FF2B5EF4-FFF2-40B4-BE49-F238E27FC236}">
                <a16:creationId xmlns:a16="http://schemas.microsoft.com/office/drawing/2014/main" xmlns="" id="{3F206734-DAC3-4FC2-A429-D23372A2BA76}"/>
              </a:ext>
            </a:extLst>
          </p:cNvPr>
          <p:cNvSpPr>
            <a:spLocks noGrp="1"/>
          </p:cNvSpPr>
          <p:nvPr>
            <p:ph type="sldNum" sz="quarter" idx="12"/>
          </p:nvPr>
        </p:nvSpPr>
        <p:spPr/>
        <p:txBody>
          <a:bodyPr/>
          <a:lstStyle>
            <a:lvl1pPr>
              <a:defRPr/>
            </a:lvl1pPr>
          </a:lstStyle>
          <a:p>
            <a:fld id="{F12BE48B-11C7-4E9C-8AA2-EEBCCC4EB612}" type="slidenum">
              <a:rPr lang="en-US" altLang="lt-LT"/>
              <a:pPr/>
              <a:t>‹#›</a:t>
            </a:fld>
            <a:endParaRPr lang="en-US" altLang="lt-LT" dirty="0"/>
          </a:p>
        </p:txBody>
      </p:sp>
    </p:spTree>
    <p:extLst>
      <p:ext uri="{BB962C8B-B14F-4D97-AF65-F5344CB8AC3E}">
        <p14:creationId xmlns:p14="http://schemas.microsoft.com/office/powerpoint/2010/main" val="21716738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4618057" y="1153482"/>
            <a:ext cx="4536639" cy="24576405"/>
          </a:xfrm>
        </p:spPr>
        <p:txBody>
          <a:bodyPr vert="eaVert"/>
          <a:lstStyle/>
          <a:p>
            <a:r>
              <a:rPr lang="en-US"/>
              <a:t>Click to edit Master title style</a:t>
            </a:r>
            <a:endParaRPr lang="lt-LT"/>
          </a:p>
        </p:txBody>
      </p:sp>
      <p:sp>
        <p:nvSpPr>
          <p:cNvPr id="3" name="Vertical Text Placeholder 2"/>
          <p:cNvSpPr>
            <a:spLocks noGrp="1"/>
          </p:cNvSpPr>
          <p:nvPr>
            <p:ph type="body" orient="vert" idx="1"/>
          </p:nvPr>
        </p:nvSpPr>
        <p:spPr>
          <a:xfrm>
            <a:off x="1008142" y="1153482"/>
            <a:ext cx="13273868" cy="2457640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t-LT"/>
          </a:p>
        </p:txBody>
      </p:sp>
      <p:sp>
        <p:nvSpPr>
          <p:cNvPr id="4" name="Date Placeholder 3">
            <a:extLst>
              <a:ext uri="{FF2B5EF4-FFF2-40B4-BE49-F238E27FC236}">
                <a16:creationId xmlns:a16="http://schemas.microsoft.com/office/drawing/2014/main" xmlns="" id="{F4491793-E8C1-46A0-A56D-8C8B3FFAB690}"/>
              </a:ext>
            </a:extLst>
          </p:cNvPr>
          <p:cNvSpPr>
            <a:spLocks noGrp="1"/>
          </p:cNvSpPr>
          <p:nvPr>
            <p:ph type="dt" sz="half" idx="10"/>
          </p:nvPr>
        </p:nvSpPr>
        <p:spPr/>
        <p:txBody>
          <a:bodyPr/>
          <a:lstStyle>
            <a:lvl1pPr>
              <a:defRPr/>
            </a:lvl1pPr>
          </a:lstStyle>
          <a:p>
            <a:pPr>
              <a:defRPr/>
            </a:pPr>
            <a:endParaRPr lang="en-US" dirty="0"/>
          </a:p>
        </p:txBody>
      </p:sp>
      <p:sp>
        <p:nvSpPr>
          <p:cNvPr id="5" name="Footer Placeholder 4">
            <a:extLst>
              <a:ext uri="{FF2B5EF4-FFF2-40B4-BE49-F238E27FC236}">
                <a16:creationId xmlns:a16="http://schemas.microsoft.com/office/drawing/2014/main" xmlns="" id="{6AE57709-A06C-46C8-89F0-273830DEB329}"/>
              </a:ext>
            </a:extLst>
          </p:cNvPr>
          <p:cNvSpPr>
            <a:spLocks noGrp="1"/>
          </p:cNvSpPr>
          <p:nvPr>
            <p:ph type="ftr" sz="quarter" idx="11"/>
          </p:nvPr>
        </p:nvSpPr>
        <p:spPr/>
        <p:txBody>
          <a:bodyPr/>
          <a:lstStyle>
            <a:lvl1pPr>
              <a:defRPr/>
            </a:lvl1pPr>
          </a:lstStyle>
          <a:p>
            <a:pPr>
              <a:defRPr/>
            </a:pPr>
            <a:endParaRPr lang="en-US" dirty="0"/>
          </a:p>
        </p:txBody>
      </p:sp>
      <p:sp>
        <p:nvSpPr>
          <p:cNvPr id="6" name="Slide Number Placeholder 5">
            <a:extLst>
              <a:ext uri="{FF2B5EF4-FFF2-40B4-BE49-F238E27FC236}">
                <a16:creationId xmlns:a16="http://schemas.microsoft.com/office/drawing/2014/main" xmlns="" id="{353335AA-01B9-4711-BAF6-B6288C49902D}"/>
              </a:ext>
            </a:extLst>
          </p:cNvPr>
          <p:cNvSpPr>
            <a:spLocks noGrp="1"/>
          </p:cNvSpPr>
          <p:nvPr>
            <p:ph type="sldNum" sz="quarter" idx="12"/>
          </p:nvPr>
        </p:nvSpPr>
        <p:spPr/>
        <p:txBody>
          <a:bodyPr/>
          <a:lstStyle>
            <a:lvl1pPr>
              <a:defRPr/>
            </a:lvl1pPr>
          </a:lstStyle>
          <a:p>
            <a:fld id="{0C36678E-9D6A-446F-88C5-7FE14A3BBA3F}" type="slidenum">
              <a:rPr lang="en-US" altLang="lt-LT"/>
              <a:pPr/>
              <a:t>‹#›</a:t>
            </a:fld>
            <a:endParaRPr lang="en-US" altLang="lt-LT" dirty="0"/>
          </a:p>
        </p:txBody>
      </p:sp>
    </p:spTree>
    <p:extLst>
      <p:ext uri="{BB962C8B-B14F-4D97-AF65-F5344CB8AC3E}">
        <p14:creationId xmlns:p14="http://schemas.microsoft.com/office/powerpoint/2010/main" val="23105973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lt-LT"/>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t-LT"/>
          </a:p>
        </p:txBody>
      </p:sp>
      <p:sp>
        <p:nvSpPr>
          <p:cNvPr id="4" name="Date Placeholder 3">
            <a:extLst>
              <a:ext uri="{FF2B5EF4-FFF2-40B4-BE49-F238E27FC236}">
                <a16:creationId xmlns:a16="http://schemas.microsoft.com/office/drawing/2014/main" xmlns="" id="{6376D3E7-75C8-43D1-84C2-B0285B6BFA97}"/>
              </a:ext>
            </a:extLst>
          </p:cNvPr>
          <p:cNvSpPr>
            <a:spLocks noGrp="1"/>
          </p:cNvSpPr>
          <p:nvPr>
            <p:ph type="dt" sz="half" idx="10"/>
          </p:nvPr>
        </p:nvSpPr>
        <p:spPr/>
        <p:txBody>
          <a:bodyPr/>
          <a:lstStyle>
            <a:lvl1pPr>
              <a:defRPr/>
            </a:lvl1pPr>
          </a:lstStyle>
          <a:p>
            <a:pPr>
              <a:defRPr/>
            </a:pPr>
            <a:endParaRPr lang="en-US" dirty="0"/>
          </a:p>
        </p:txBody>
      </p:sp>
      <p:sp>
        <p:nvSpPr>
          <p:cNvPr id="5" name="Footer Placeholder 4">
            <a:extLst>
              <a:ext uri="{FF2B5EF4-FFF2-40B4-BE49-F238E27FC236}">
                <a16:creationId xmlns:a16="http://schemas.microsoft.com/office/drawing/2014/main" xmlns="" id="{27A4581E-3006-4D1E-BAEE-70B666CE329A}"/>
              </a:ext>
            </a:extLst>
          </p:cNvPr>
          <p:cNvSpPr>
            <a:spLocks noGrp="1"/>
          </p:cNvSpPr>
          <p:nvPr>
            <p:ph type="ftr" sz="quarter" idx="11"/>
          </p:nvPr>
        </p:nvSpPr>
        <p:spPr/>
        <p:txBody>
          <a:bodyPr/>
          <a:lstStyle>
            <a:lvl1pPr>
              <a:defRPr/>
            </a:lvl1pPr>
          </a:lstStyle>
          <a:p>
            <a:pPr>
              <a:defRPr/>
            </a:pPr>
            <a:endParaRPr lang="en-US" dirty="0"/>
          </a:p>
        </p:txBody>
      </p:sp>
      <p:sp>
        <p:nvSpPr>
          <p:cNvPr id="6" name="Slide Number Placeholder 5">
            <a:extLst>
              <a:ext uri="{FF2B5EF4-FFF2-40B4-BE49-F238E27FC236}">
                <a16:creationId xmlns:a16="http://schemas.microsoft.com/office/drawing/2014/main" xmlns="" id="{E0F08D07-F72C-4604-B83E-1D127190A3F3}"/>
              </a:ext>
            </a:extLst>
          </p:cNvPr>
          <p:cNvSpPr>
            <a:spLocks noGrp="1"/>
          </p:cNvSpPr>
          <p:nvPr>
            <p:ph type="sldNum" sz="quarter" idx="12"/>
          </p:nvPr>
        </p:nvSpPr>
        <p:spPr/>
        <p:txBody>
          <a:bodyPr/>
          <a:lstStyle>
            <a:lvl1pPr>
              <a:defRPr/>
            </a:lvl1pPr>
          </a:lstStyle>
          <a:p>
            <a:fld id="{B57CE6F7-6016-4AFF-BB4F-99F6D3E103D1}" type="slidenum">
              <a:rPr lang="en-US" altLang="lt-LT"/>
              <a:pPr/>
              <a:t>‹#›</a:t>
            </a:fld>
            <a:endParaRPr lang="en-US" altLang="lt-LT" dirty="0"/>
          </a:p>
        </p:txBody>
      </p:sp>
    </p:spTree>
    <p:extLst>
      <p:ext uri="{BB962C8B-B14F-4D97-AF65-F5344CB8AC3E}">
        <p14:creationId xmlns:p14="http://schemas.microsoft.com/office/powerpoint/2010/main" val="32539236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592725" y="18508982"/>
            <a:ext cx="17138412" cy="5720715"/>
          </a:xfrm>
        </p:spPr>
        <p:txBody>
          <a:bodyPr anchor="t"/>
          <a:lstStyle>
            <a:lvl1pPr algn="l">
              <a:defRPr sz="12200" b="1" cap="all"/>
            </a:lvl1pPr>
          </a:lstStyle>
          <a:p>
            <a:r>
              <a:rPr lang="en-US"/>
              <a:t>Click to edit Master title style</a:t>
            </a:r>
            <a:endParaRPr lang="lt-LT"/>
          </a:p>
        </p:txBody>
      </p:sp>
      <p:sp>
        <p:nvSpPr>
          <p:cNvPr id="3" name="Text Placeholder 2"/>
          <p:cNvSpPr>
            <a:spLocks noGrp="1"/>
          </p:cNvSpPr>
          <p:nvPr>
            <p:ph type="body" idx="1"/>
          </p:nvPr>
        </p:nvSpPr>
        <p:spPr>
          <a:xfrm>
            <a:off x="1592725" y="12208198"/>
            <a:ext cx="17138412" cy="6300785"/>
          </a:xfrm>
        </p:spPr>
        <p:txBody>
          <a:bodyPr anchor="b"/>
          <a:lstStyle>
            <a:lvl1pPr marL="0" indent="0">
              <a:buNone/>
              <a:defRPr sz="6100">
                <a:solidFill>
                  <a:schemeClr val="tx1">
                    <a:tint val="75000"/>
                  </a:schemeClr>
                </a:solidFill>
              </a:defRPr>
            </a:lvl1pPr>
            <a:lvl2pPr marL="1398886" indent="0">
              <a:buNone/>
              <a:defRPr sz="5500">
                <a:solidFill>
                  <a:schemeClr val="tx1">
                    <a:tint val="75000"/>
                  </a:schemeClr>
                </a:solidFill>
              </a:defRPr>
            </a:lvl2pPr>
            <a:lvl3pPr marL="2797771" indent="0">
              <a:buNone/>
              <a:defRPr sz="4900">
                <a:solidFill>
                  <a:schemeClr val="tx1">
                    <a:tint val="75000"/>
                  </a:schemeClr>
                </a:solidFill>
              </a:defRPr>
            </a:lvl3pPr>
            <a:lvl4pPr marL="4196657" indent="0">
              <a:buNone/>
              <a:defRPr sz="4300">
                <a:solidFill>
                  <a:schemeClr val="tx1">
                    <a:tint val="75000"/>
                  </a:schemeClr>
                </a:solidFill>
              </a:defRPr>
            </a:lvl4pPr>
            <a:lvl5pPr marL="5595542" indent="0">
              <a:buNone/>
              <a:defRPr sz="4300">
                <a:solidFill>
                  <a:schemeClr val="tx1">
                    <a:tint val="75000"/>
                  </a:schemeClr>
                </a:solidFill>
              </a:defRPr>
            </a:lvl5pPr>
            <a:lvl6pPr marL="6994429" indent="0">
              <a:buNone/>
              <a:defRPr sz="4300">
                <a:solidFill>
                  <a:schemeClr val="tx1">
                    <a:tint val="75000"/>
                  </a:schemeClr>
                </a:solidFill>
              </a:defRPr>
            </a:lvl6pPr>
            <a:lvl7pPr marL="8393314" indent="0">
              <a:buNone/>
              <a:defRPr sz="4300">
                <a:solidFill>
                  <a:schemeClr val="tx1">
                    <a:tint val="75000"/>
                  </a:schemeClr>
                </a:solidFill>
              </a:defRPr>
            </a:lvl7pPr>
            <a:lvl8pPr marL="9792200" indent="0">
              <a:buNone/>
              <a:defRPr sz="4300">
                <a:solidFill>
                  <a:schemeClr val="tx1">
                    <a:tint val="75000"/>
                  </a:schemeClr>
                </a:solidFill>
              </a:defRPr>
            </a:lvl8pPr>
            <a:lvl9pPr marL="11191086" indent="0">
              <a:buNone/>
              <a:defRPr sz="43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C2F36220-F4E0-47E1-AA3C-120AE81A65C2}"/>
              </a:ext>
            </a:extLst>
          </p:cNvPr>
          <p:cNvSpPr>
            <a:spLocks noGrp="1"/>
          </p:cNvSpPr>
          <p:nvPr>
            <p:ph type="dt" sz="half" idx="10"/>
          </p:nvPr>
        </p:nvSpPr>
        <p:spPr/>
        <p:txBody>
          <a:bodyPr/>
          <a:lstStyle>
            <a:lvl1pPr>
              <a:defRPr/>
            </a:lvl1pPr>
          </a:lstStyle>
          <a:p>
            <a:pPr>
              <a:defRPr/>
            </a:pPr>
            <a:endParaRPr lang="en-US" dirty="0"/>
          </a:p>
        </p:txBody>
      </p:sp>
      <p:sp>
        <p:nvSpPr>
          <p:cNvPr id="5" name="Footer Placeholder 4">
            <a:extLst>
              <a:ext uri="{FF2B5EF4-FFF2-40B4-BE49-F238E27FC236}">
                <a16:creationId xmlns:a16="http://schemas.microsoft.com/office/drawing/2014/main" xmlns="" id="{4CA61D3A-055C-42DE-9A0A-E301EF254BEE}"/>
              </a:ext>
            </a:extLst>
          </p:cNvPr>
          <p:cNvSpPr>
            <a:spLocks noGrp="1"/>
          </p:cNvSpPr>
          <p:nvPr>
            <p:ph type="ftr" sz="quarter" idx="11"/>
          </p:nvPr>
        </p:nvSpPr>
        <p:spPr/>
        <p:txBody>
          <a:bodyPr/>
          <a:lstStyle>
            <a:lvl1pPr>
              <a:defRPr/>
            </a:lvl1pPr>
          </a:lstStyle>
          <a:p>
            <a:pPr>
              <a:defRPr/>
            </a:pPr>
            <a:endParaRPr lang="en-US" dirty="0"/>
          </a:p>
        </p:txBody>
      </p:sp>
      <p:sp>
        <p:nvSpPr>
          <p:cNvPr id="6" name="Slide Number Placeholder 5">
            <a:extLst>
              <a:ext uri="{FF2B5EF4-FFF2-40B4-BE49-F238E27FC236}">
                <a16:creationId xmlns:a16="http://schemas.microsoft.com/office/drawing/2014/main" xmlns="" id="{078C0C34-6EA4-456E-A68B-A8FEF3F47D0E}"/>
              </a:ext>
            </a:extLst>
          </p:cNvPr>
          <p:cNvSpPr>
            <a:spLocks noGrp="1"/>
          </p:cNvSpPr>
          <p:nvPr>
            <p:ph type="sldNum" sz="quarter" idx="12"/>
          </p:nvPr>
        </p:nvSpPr>
        <p:spPr/>
        <p:txBody>
          <a:bodyPr/>
          <a:lstStyle>
            <a:lvl1pPr>
              <a:defRPr/>
            </a:lvl1pPr>
          </a:lstStyle>
          <a:p>
            <a:fld id="{75B431C7-2B71-4402-9C1B-457045AC5C7E}" type="slidenum">
              <a:rPr lang="en-US" altLang="lt-LT"/>
              <a:pPr/>
              <a:t>‹#›</a:t>
            </a:fld>
            <a:endParaRPr lang="en-US" altLang="lt-LT" dirty="0"/>
          </a:p>
        </p:txBody>
      </p:sp>
    </p:spTree>
    <p:extLst>
      <p:ext uri="{BB962C8B-B14F-4D97-AF65-F5344CB8AC3E}">
        <p14:creationId xmlns:p14="http://schemas.microsoft.com/office/powerpoint/2010/main" val="7079557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lt-LT"/>
          </a:p>
        </p:txBody>
      </p:sp>
      <p:sp>
        <p:nvSpPr>
          <p:cNvPr id="3" name="Content Placeholder 2"/>
          <p:cNvSpPr>
            <a:spLocks noGrp="1"/>
          </p:cNvSpPr>
          <p:nvPr>
            <p:ph sz="half" idx="1"/>
          </p:nvPr>
        </p:nvSpPr>
        <p:spPr>
          <a:xfrm>
            <a:off x="1008142" y="6720843"/>
            <a:ext cx="8905253" cy="19009044"/>
          </a:xfrm>
        </p:spPr>
        <p:txBody>
          <a:bodyPr/>
          <a:lstStyle>
            <a:lvl1pPr>
              <a:defRPr sz="8600"/>
            </a:lvl1pPr>
            <a:lvl2pPr>
              <a:defRPr sz="7400"/>
            </a:lvl2pPr>
            <a:lvl3pPr>
              <a:defRPr sz="6100"/>
            </a:lvl3pPr>
            <a:lvl4pPr>
              <a:defRPr sz="5500"/>
            </a:lvl4pPr>
            <a:lvl5pPr>
              <a:defRPr sz="5500"/>
            </a:lvl5pPr>
            <a:lvl6pPr>
              <a:defRPr sz="5500"/>
            </a:lvl6pPr>
            <a:lvl7pPr>
              <a:defRPr sz="5500"/>
            </a:lvl7pPr>
            <a:lvl8pPr>
              <a:defRPr sz="5500"/>
            </a:lvl8pPr>
            <a:lvl9pPr>
              <a:defRPr sz="5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t-LT"/>
          </a:p>
        </p:txBody>
      </p:sp>
      <p:sp>
        <p:nvSpPr>
          <p:cNvPr id="4" name="Content Placeholder 3"/>
          <p:cNvSpPr>
            <a:spLocks noGrp="1"/>
          </p:cNvSpPr>
          <p:nvPr>
            <p:ph sz="half" idx="2"/>
          </p:nvPr>
        </p:nvSpPr>
        <p:spPr>
          <a:xfrm>
            <a:off x="10249443" y="6720843"/>
            <a:ext cx="8905253" cy="19009044"/>
          </a:xfrm>
        </p:spPr>
        <p:txBody>
          <a:bodyPr/>
          <a:lstStyle>
            <a:lvl1pPr>
              <a:defRPr sz="8600"/>
            </a:lvl1pPr>
            <a:lvl2pPr>
              <a:defRPr sz="7400"/>
            </a:lvl2pPr>
            <a:lvl3pPr>
              <a:defRPr sz="6100"/>
            </a:lvl3pPr>
            <a:lvl4pPr>
              <a:defRPr sz="5500"/>
            </a:lvl4pPr>
            <a:lvl5pPr>
              <a:defRPr sz="5500"/>
            </a:lvl5pPr>
            <a:lvl6pPr>
              <a:defRPr sz="5500"/>
            </a:lvl6pPr>
            <a:lvl7pPr>
              <a:defRPr sz="5500"/>
            </a:lvl7pPr>
            <a:lvl8pPr>
              <a:defRPr sz="5500"/>
            </a:lvl8pPr>
            <a:lvl9pPr>
              <a:defRPr sz="5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t-LT"/>
          </a:p>
        </p:txBody>
      </p:sp>
      <p:sp>
        <p:nvSpPr>
          <p:cNvPr id="5" name="Date Placeholder 3">
            <a:extLst>
              <a:ext uri="{FF2B5EF4-FFF2-40B4-BE49-F238E27FC236}">
                <a16:creationId xmlns:a16="http://schemas.microsoft.com/office/drawing/2014/main" xmlns="" id="{656C23C1-4659-4933-A7A6-9C601E7B4195}"/>
              </a:ext>
            </a:extLst>
          </p:cNvPr>
          <p:cNvSpPr>
            <a:spLocks noGrp="1"/>
          </p:cNvSpPr>
          <p:nvPr>
            <p:ph type="dt" sz="half" idx="10"/>
          </p:nvPr>
        </p:nvSpPr>
        <p:spPr/>
        <p:txBody>
          <a:bodyPr/>
          <a:lstStyle>
            <a:lvl1pPr>
              <a:defRPr/>
            </a:lvl1pPr>
          </a:lstStyle>
          <a:p>
            <a:pPr>
              <a:defRPr/>
            </a:pPr>
            <a:endParaRPr lang="en-US" dirty="0"/>
          </a:p>
        </p:txBody>
      </p:sp>
      <p:sp>
        <p:nvSpPr>
          <p:cNvPr id="6" name="Footer Placeholder 4">
            <a:extLst>
              <a:ext uri="{FF2B5EF4-FFF2-40B4-BE49-F238E27FC236}">
                <a16:creationId xmlns:a16="http://schemas.microsoft.com/office/drawing/2014/main" xmlns="" id="{69554270-D326-4054-861B-A6CA1E19E9EB}"/>
              </a:ext>
            </a:extLst>
          </p:cNvPr>
          <p:cNvSpPr>
            <a:spLocks noGrp="1"/>
          </p:cNvSpPr>
          <p:nvPr>
            <p:ph type="ftr" sz="quarter" idx="11"/>
          </p:nvPr>
        </p:nvSpPr>
        <p:spPr/>
        <p:txBody>
          <a:bodyPr/>
          <a:lstStyle>
            <a:lvl1pPr>
              <a:defRPr/>
            </a:lvl1pPr>
          </a:lstStyle>
          <a:p>
            <a:pPr>
              <a:defRPr/>
            </a:pPr>
            <a:endParaRPr lang="en-US" dirty="0"/>
          </a:p>
        </p:txBody>
      </p:sp>
      <p:sp>
        <p:nvSpPr>
          <p:cNvPr id="7" name="Slide Number Placeholder 5">
            <a:extLst>
              <a:ext uri="{FF2B5EF4-FFF2-40B4-BE49-F238E27FC236}">
                <a16:creationId xmlns:a16="http://schemas.microsoft.com/office/drawing/2014/main" xmlns="" id="{8315D98C-72B2-4677-99A8-03688E5AC64D}"/>
              </a:ext>
            </a:extLst>
          </p:cNvPr>
          <p:cNvSpPr>
            <a:spLocks noGrp="1"/>
          </p:cNvSpPr>
          <p:nvPr>
            <p:ph type="sldNum" sz="quarter" idx="12"/>
          </p:nvPr>
        </p:nvSpPr>
        <p:spPr/>
        <p:txBody>
          <a:bodyPr/>
          <a:lstStyle>
            <a:lvl1pPr>
              <a:defRPr/>
            </a:lvl1pPr>
          </a:lstStyle>
          <a:p>
            <a:fld id="{10EEB14B-26CA-47CC-8D82-547518C23268}" type="slidenum">
              <a:rPr lang="en-US" altLang="lt-LT"/>
              <a:pPr/>
              <a:t>‹#›</a:t>
            </a:fld>
            <a:endParaRPr lang="en-US" altLang="lt-LT" dirty="0"/>
          </a:p>
        </p:txBody>
      </p:sp>
    </p:spTree>
    <p:extLst>
      <p:ext uri="{BB962C8B-B14F-4D97-AF65-F5344CB8AC3E}">
        <p14:creationId xmlns:p14="http://schemas.microsoft.com/office/powerpoint/2010/main" val="17621694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lt-LT"/>
          </a:p>
        </p:txBody>
      </p:sp>
      <p:sp>
        <p:nvSpPr>
          <p:cNvPr id="3" name="Text Placeholder 2"/>
          <p:cNvSpPr>
            <a:spLocks noGrp="1"/>
          </p:cNvSpPr>
          <p:nvPr>
            <p:ph type="body" idx="1"/>
          </p:nvPr>
        </p:nvSpPr>
        <p:spPr>
          <a:xfrm>
            <a:off x="1008142" y="6447475"/>
            <a:ext cx="8908755" cy="2687001"/>
          </a:xfrm>
        </p:spPr>
        <p:txBody>
          <a:bodyPr anchor="b"/>
          <a:lstStyle>
            <a:lvl1pPr marL="0" indent="0">
              <a:buNone/>
              <a:defRPr sz="7400" b="1"/>
            </a:lvl1pPr>
            <a:lvl2pPr marL="1398886" indent="0">
              <a:buNone/>
              <a:defRPr sz="6100" b="1"/>
            </a:lvl2pPr>
            <a:lvl3pPr marL="2797771" indent="0">
              <a:buNone/>
              <a:defRPr sz="5500" b="1"/>
            </a:lvl3pPr>
            <a:lvl4pPr marL="4196657" indent="0">
              <a:buNone/>
              <a:defRPr sz="4900" b="1"/>
            </a:lvl4pPr>
            <a:lvl5pPr marL="5595542" indent="0">
              <a:buNone/>
              <a:defRPr sz="4900" b="1"/>
            </a:lvl5pPr>
            <a:lvl6pPr marL="6994429" indent="0">
              <a:buNone/>
              <a:defRPr sz="4900" b="1"/>
            </a:lvl6pPr>
            <a:lvl7pPr marL="8393314" indent="0">
              <a:buNone/>
              <a:defRPr sz="4900" b="1"/>
            </a:lvl7pPr>
            <a:lvl8pPr marL="9792200" indent="0">
              <a:buNone/>
              <a:defRPr sz="4900" b="1"/>
            </a:lvl8pPr>
            <a:lvl9pPr marL="11191086" indent="0">
              <a:buNone/>
              <a:defRPr sz="4900" b="1"/>
            </a:lvl9pPr>
          </a:lstStyle>
          <a:p>
            <a:pPr lvl="0"/>
            <a:r>
              <a:rPr lang="en-US"/>
              <a:t>Click to edit Master text styles</a:t>
            </a:r>
          </a:p>
        </p:txBody>
      </p:sp>
      <p:sp>
        <p:nvSpPr>
          <p:cNvPr id="4" name="Content Placeholder 3"/>
          <p:cNvSpPr>
            <a:spLocks noGrp="1"/>
          </p:cNvSpPr>
          <p:nvPr>
            <p:ph sz="half" idx="2"/>
          </p:nvPr>
        </p:nvSpPr>
        <p:spPr>
          <a:xfrm>
            <a:off x="1008142" y="9134475"/>
            <a:ext cx="8908755" cy="16595410"/>
          </a:xfrm>
        </p:spPr>
        <p:txBody>
          <a:bodyPr/>
          <a:lstStyle>
            <a:lvl1pPr>
              <a:defRPr sz="7400"/>
            </a:lvl1pPr>
            <a:lvl2pPr>
              <a:defRPr sz="6100"/>
            </a:lvl2pPr>
            <a:lvl3pPr>
              <a:defRPr sz="5500"/>
            </a:lvl3pPr>
            <a:lvl4pPr>
              <a:defRPr sz="4900"/>
            </a:lvl4pPr>
            <a:lvl5pPr>
              <a:defRPr sz="4900"/>
            </a:lvl5pPr>
            <a:lvl6pPr>
              <a:defRPr sz="4900"/>
            </a:lvl6pPr>
            <a:lvl7pPr>
              <a:defRPr sz="4900"/>
            </a:lvl7pPr>
            <a:lvl8pPr>
              <a:defRPr sz="4900"/>
            </a:lvl8pPr>
            <a:lvl9pPr>
              <a:defRPr sz="4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t-LT"/>
          </a:p>
        </p:txBody>
      </p:sp>
      <p:sp>
        <p:nvSpPr>
          <p:cNvPr id="5" name="Text Placeholder 4"/>
          <p:cNvSpPr>
            <a:spLocks noGrp="1"/>
          </p:cNvSpPr>
          <p:nvPr>
            <p:ph type="body" sz="quarter" idx="3"/>
          </p:nvPr>
        </p:nvSpPr>
        <p:spPr>
          <a:xfrm>
            <a:off x="10242443" y="6447475"/>
            <a:ext cx="8912255" cy="2687001"/>
          </a:xfrm>
        </p:spPr>
        <p:txBody>
          <a:bodyPr anchor="b"/>
          <a:lstStyle>
            <a:lvl1pPr marL="0" indent="0">
              <a:buNone/>
              <a:defRPr sz="7400" b="1"/>
            </a:lvl1pPr>
            <a:lvl2pPr marL="1398886" indent="0">
              <a:buNone/>
              <a:defRPr sz="6100" b="1"/>
            </a:lvl2pPr>
            <a:lvl3pPr marL="2797771" indent="0">
              <a:buNone/>
              <a:defRPr sz="5500" b="1"/>
            </a:lvl3pPr>
            <a:lvl4pPr marL="4196657" indent="0">
              <a:buNone/>
              <a:defRPr sz="4900" b="1"/>
            </a:lvl4pPr>
            <a:lvl5pPr marL="5595542" indent="0">
              <a:buNone/>
              <a:defRPr sz="4900" b="1"/>
            </a:lvl5pPr>
            <a:lvl6pPr marL="6994429" indent="0">
              <a:buNone/>
              <a:defRPr sz="4900" b="1"/>
            </a:lvl6pPr>
            <a:lvl7pPr marL="8393314" indent="0">
              <a:buNone/>
              <a:defRPr sz="4900" b="1"/>
            </a:lvl7pPr>
            <a:lvl8pPr marL="9792200" indent="0">
              <a:buNone/>
              <a:defRPr sz="4900" b="1"/>
            </a:lvl8pPr>
            <a:lvl9pPr marL="11191086" indent="0">
              <a:buNone/>
              <a:defRPr sz="4900" b="1"/>
            </a:lvl9pPr>
          </a:lstStyle>
          <a:p>
            <a:pPr lvl="0"/>
            <a:r>
              <a:rPr lang="en-US"/>
              <a:t>Click to edit Master text styles</a:t>
            </a:r>
          </a:p>
        </p:txBody>
      </p:sp>
      <p:sp>
        <p:nvSpPr>
          <p:cNvPr id="6" name="Content Placeholder 5"/>
          <p:cNvSpPr>
            <a:spLocks noGrp="1"/>
          </p:cNvSpPr>
          <p:nvPr>
            <p:ph sz="quarter" idx="4"/>
          </p:nvPr>
        </p:nvSpPr>
        <p:spPr>
          <a:xfrm>
            <a:off x="10242443" y="9134475"/>
            <a:ext cx="8912255" cy="16595410"/>
          </a:xfrm>
        </p:spPr>
        <p:txBody>
          <a:bodyPr/>
          <a:lstStyle>
            <a:lvl1pPr>
              <a:defRPr sz="7400"/>
            </a:lvl1pPr>
            <a:lvl2pPr>
              <a:defRPr sz="6100"/>
            </a:lvl2pPr>
            <a:lvl3pPr>
              <a:defRPr sz="5500"/>
            </a:lvl3pPr>
            <a:lvl4pPr>
              <a:defRPr sz="4900"/>
            </a:lvl4pPr>
            <a:lvl5pPr>
              <a:defRPr sz="4900"/>
            </a:lvl5pPr>
            <a:lvl6pPr>
              <a:defRPr sz="4900"/>
            </a:lvl6pPr>
            <a:lvl7pPr>
              <a:defRPr sz="4900"/>
            </a:lvl7pPr>
            <a:lvl8pPr>
              <a:defRPr sz="4900"/>
            </a:lvl8pPr>
            <a:lvl9pPr>
              <a:defRPr sz="4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t-LT"/>
          </a:p>
        </p:txBody>
      </p:sp>
      <p:sp>
        <p:nvSpPr>
          <p:cNvPr id="7" name="Date Placeholder 3">
            <a:extLst>
              <a:ext uri="{FF2B5EF4-FFF2-40B4-BE49-F238E27FC236}">
                <a16:creationId xmlns:a16="http://schemas.microsoft.com/office/drawing/2014/main" xmlns="" id="{2991D032-8E3C-4690-97B3-C81A90FAB83E}"/>
              </a:ext>
            </a:extLst>
          </p:cNvPr>
          <p:cNvSpPr>
            <a:spLocks noGrp="1"/>
          </p:cNvSpPr>
          <p:nvPr>
            <p:ph type="dt" sz="half" idx="10"/>
          </p:nvPr>
        </p:nvSpPr>
        <p:spPr/>
        <p:txBody>
          <a:bodyPr/>
          <a:lstStyle>
            <a:lvl1pPr>
              <a:defRPr/>
            </a:lvl1pPr>
          </a:lstStyle>
          <a:p>
            <a:pPr>
              <a:defRPr/>
            </a:pPr>
            <a:endParaRPr lang="en-US" dirty="0"/>
          </a:p>
        </p:txBody>
      </p:sp>
      <p:sp>
        <p:nvSpPr>
          <p:cNvPr id="8" name="Footer Placeholder 4">
            <a:extLst>
              <a:ext uri="{FF2B5EF4-FFF2-40B4-BE49-F238E27FC236}">
                <a16:creationId xmlns:a16="http://schemas.microsoft.com/office/drawing/2014/main" xmlns="" id="{4F27253C-522E-4BC0-8C2A-BAD313510257}"/>
              </a:ext>
            </a:extLst>
          </p:cNvPr>
          <p:cNvSpPr>
            <a:spLocks noGrp="1"/>
          </p:cNvSpPr>
          <p:nvPr>
            <p:ph type="ftr" sz="quarter" idx="11"/>
          </p:nvPr>
        </p:nvSpPr>
        <p:spPr/>
        <p:txBody>
          <a:bodyPr/>
          <a:lstStyle>
            <a:lvl1pPr>
              <a:defRPr/>
            </a:lvl1pPr>
          </a:lstStyle>
          <a:p>
            <a:pPr>
              <a:defRPr/>
            </a:pPr>
            <a:endParaRPr lang="en-US" dirty="0"/>
          </a:p>
        </p:txBody>
      </p:sp>
      <p:sp>
        <p:nvSpPr>
          <p:cNvPr id="9" name="Slide Number Placeholder 5">
            <a:extLst>
              <a:ext uri="{FF2B5EF4-FFF2-40B4-BE49-F238E27FC236}">
                <a16:creationId xmlns:a16="http://schemas.microsoft.com/office/drawing/2014/main" xmlns="" id="{311344B6-62E4-4511-A22D-4D92FEA2907A}"/>
              </a:ext>
            </a:extLst>
          </p:cNvPr>
          <p:cNvSpPr>
            <a:spLocks noGrp="1"/>
          </p:cNvSpPr>
          <p:nvPr>
            <p:ph type="sldNum" sz="quarter" idx="12"/>
          </p:nvPr>
        </p:nvSpPr>
        <p:spPr/>
        <p:txBody>
          <a:bodyPr/>
          <a:lstStyle>
            <a:lvl1pPr>
              <a:defRPr/>
            </a:lvl1pPr>
          </a:lstStyle>
          <a:p>
            <a:fld id="{09BD1707-6826-4DCB-9B86-A511A2DAFEA1}" type="slidenum">
              <a:rPr lang="en-US" altLang="lt-LT"/>
              <a:pPr/>
              <a:t>‹#›</a:t>
            </a:fld>
            <a:endParaRPr lang="en-US" altLang="lt-LT" dirty="0"/>
          </a:p>
        </p:txBody>
      </p:sp>
    </p:spTree>
    <p:extLst>
      <p:ext uri="{BB962C8B-B14F-4D97-AF65-F5344CB8AC3E}">
        <p14:creationId xmlns:p14="http://schemas.microsoft.com/office/powerpoint/2010/main" val="19324381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lt-LT"/>
          </a:p>
        </p:txBody>
      </p:sp>
      <p:sp>
        <p:nvSpPr>
          <p:cNvPr id="3" name="Date Placeholder 3">
            <a:extLst>
              <a:ext uri="{FF2B5EF4-FFF2-40B4-BE49-F238E27FC236}">
                <a16:creationId xmlns:a16="http://schemas.microsoft.com/office/drawing/2014/main" xmlns="" id="{1EBAF343-0D11-4F01-A842-D6148118876D}"/>
              </a:ext>
            </a:extLst>
          </p:cNvPr>
          <p:cNvSpPr>
            <a:spLocks noGrp="1"/>
          </p:cNvSpPr>
          <p:nvPr>
            <p:ph type="dt" sz="half" idx="10"/>
          </p:nvPr>
        </p:nvSpPr>
        <p:spPr/>
        <p:txBody>
          <a:bodyPr/>
          <a:lstStyle>
            <a:lvl1pPr>
              <a:defRPr/>
            </a:lvl1pPr>
          </a:lstStyle>
          <a:p>
            <a:pPr>
              <a:defRPr/>
            </a:pPr>
            <a:endParaRPr lang="en-US" dirty="0"/>
          </a:p>
        </p:txBody>
      </p:sp>
      <p:sp>
        <p:nvSpPr>
          <p:cNvPr id="4" name="Footer Placeholder 4">
            <a:extLst>
              <a:ext uri="{FF2B5EF4-FFF2-40B4-BE49-F238E27FC236}">
                <a16:creationId xmlns:a16="http://schemas.microsoft.com/office/drawing/2014/main" xmlns="" id="{1EC72D8B-451E-4A71-84DA-189CD3FCF991}"/>
              </a:ext>
            </a:extLst>
          </p:cNvPr>
          <p:cNvSpPr>
            <a:spLocks noGrp="1"/>
          </p:cNvSpPr>
          <p:nvPr>
            <p:ph type="ftr" sz="quarter" idx="11"/>
          </p:nvPr>
        </p:nvSpPr>
        <p:spPr/>
        <p:txBody>
          <a:bodyPr/>
          <a:lstStyle>
            <a:lvl1pPr>
              <a:defRPr/>
            </a:lvl1pPr>
          </a:lstStyle>
          <a:p>
            <a:pPr>
              <a:defRPr/>
            </a:pPr>
            <a:endParaRPr lang="en-US" dirty="0"/>
          </a:p>
        </p:txBody>
      </p:sp>
      <p:sp>
        <p:nvSpPr>
          <p:cNvPr id="5" name="Slide Number Placeholder 5">
            <a:extLst>
              <a:ext uri="{FF2B5EF4-FFF2-40B4-BE49-F238E27FC236}">
                <a16:creationId xmlns:a16="http://schemas.microsoft.com/office/drawing/2014/main" xmlns="" id="{F7AF5782-3E5C-4787-9A35-6370118300D9}"/>
              </a:ext>
            </a:extLst>
          </p:cNvPr>
          <p:cNvSpPr>
            <a:spLocks noGrp="1"/>
          </p:cNvSpPr>
          <p:nvPr>
            <p:ph type="sldNum" sz="quarter" idx="12"/>
          </p:nvPr>
        </p:nvSpPr>
        <p:spPr/>
        <p:txBody>
          <a:bodyPr/>
          <a:lstStyle>
            <a:lvl1pPr>
              <a:defRPr/>
            </a:lvl1pPr>
          </a:lstStyle>
          <a:p>
            <a:fld id="{214ADBCE-D382-4710-B910-C7CB7B0126BC}" type="slidenum">
              <a:rPr lang="en-US" altLang="lt-LT"/>
              <a:pPr/>
              <a:t>‹#›</a:t>
            </a:fld>
            <a:endParaRPr lang="en-US" altLang="lt-LT" dirty="0"/>
          </a:p>
        </p:txBody>
      </p:sp>
    </p:spTree>
    <p:extLst>
      <p:ext uri="{BB962C8B-B14F-4D97-AF65-F5344CB8AC3E}">
        <p14:creationId xmlns:p14="http://schemas.microsoft.com/office/powerpoint/2010/main" val="9949386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xmlns="" id="{2944123E-AE57-423C-A454-81E6EE3B4E3D}"/>
              </a:ext>
            </a:extLst>
          </p:cNvPr>
          <p:cNvSpPr>
            <a:spLocks noGrp="1"/>
          </p:cNvSpPr>
          <p:nvPr>
            <p:ph type="dt" sz="half" idx="10"/>
          </p:nvPr>
        </p:nvSpPr>
        <p:spPr/>
        <p:txBody>
          <a:bodyPr/>
          <a:lstStyle>
            <a:lvl1pPr>
              <a:defRPr/>
            </a:lvl1pPr>
          </a:lstStyle>
          <a:p>
            <a:pPr>
              <a:defRPr/>
            </a:pPr>
            <a:endParaRPr lang="en-US" dirty="0"/>
          </a:p>
        </p:txBody>
      </p:sp>
      <p:sp>
        <p:nvSpPr>
          <p:cNvPr id="3" name="Footer Placeholder 4">
            <a:extLst>
              <a:ext uri="{FF2B5EF4-FFF2-40B4-BE49-F238E27FC236}">
                <a16:creationId xmlns:a16="http://schemas.microsoft.com/office/drawing/2014/main" xmlns="" id="{ECE40041-B895-4741-8D6B-5C4D3F405772}"/>
              </a:ext>
            </a:extLst>
          </p:cNvPr>
          <p:cNvSpPr>
            <a:spLocks noGrp="1"/>
          </p:cNvSpPr>
          <p:nvPr>
            <p:ph type="ftr" sz="quarter" idx="11"/>
          </p:nvPr>
        </p:nvSpPr>
        <p:spPr/>
        <p:txBody>
          <a:bodyPr/>
          <a:lstStyle>
            <a:lvl1pPr>
              <a:defRPr/>
            </a:lvl1pPr>
          </a:lstStyle>
          <a:p>
            <a:pPr>
              <a:defRPr/>
            </a:pPr>
            <a:endParaRPr lang="en-US" dirty="0"/>
          </a:p>
        </p:txBody>
      </p:sp>
      <p:sp>
        <p:nvSpPr>
          <p:cNvPr id="4" name="Slide Number Placeholder 5">
            <a:extLst>
              <a:ext uri="{FF2B5EF4-FFF2-40B4-BE49-F238E27FC236}">
                <a16:creationId xmlns:a16="http://schemas.microsoft.com/office/drawing/2014/main" xmlns="" id="{547DA18D-B737-4A33-841A-F5ADD2654903}"/>
              </a:ext>
            </a:extLst>
          </p:cNvPr>
          <p:cNvSpPr>
            <a:spLocks noGrp="1"/>
          </p:cNvSpPr>
          <p:nvPr>
            <p:ph type="sldNum" sz="quarter" idx="12"/>
          </p:nvPr>
        </p:nvSpPr>
        <p:spPr/>
        <p:txBody>
          <a:bodyPr/>
          <a:lstStyle>
            <a:lvl1pPr>
              <a:defRPr/>
            </a:lvl1pPr>
          </a:lstStyle>
          <a:p>
            <a:fld id="{7E94DDD6-7B2B-4A53-9C5C-DE0FCA7AC619}" type="slidenum">
              <a:rPr lang="en-US" altLang="lt-LT"/>
              <a:pPr/>
              <a:t>‹#›</a:t>
            </a:fld>
            <a:endParaRPr lang="en-US" altLang="lt-LT" dirty="0"/>
          </a:p>
        </p:txBody>
      </p:sp>
    </p:spTree>
    <p:extLst>
      <p:ext uri="{BB962C8B-B14F-4D97-AF65-F5344CB8AC3E}">
        <p14:creationId xmlns:p14="http://schemas.microsoft.com/office/powerpoint/2010/main" val="14820245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8143" y="1146810"/>
            <a:ext cx="6633435" cy="4880610"/>
          </a:xfrm>
        </p:spPr>
        <p:txBody>
          <a:bodyPr anchor="b"/>
          <a:lstStyle>
            <a:lvl1pPr algn="l">
              <a:defRPr sz="6100" b="1"/>
            </a:lvl1pPr>
          </a:lstStyle>
          <a:p>
            <a:r>
              <a:rPr lang="en-US"/>
              <a:t>Click to edit Master title style</a:t>
            </a:r>
            <a:endParaRPr lang="lt-LT"/>
          </a:p>
        </p:txBody>
      </p:sp>
      <p:sp>
        <p:nvSpPr>
          <p:cNvPr id="3" name="Content Placeholder 2"/>
          <p:cNvSpPr>
            <a:spLocks noGrp="1"/>
          </p:cNvSpPr>
          <p:nvPr>
            <p:ph idx="1"/>
          </p:nvPr>
        </p:nvSpPr>
        <p:spPr>
          <a:xfrm>
            <a:off x="7883110" y="1146813"/>
            <a:ext cx="11271587" cy="24583075"/>
          </a:xfrm>
        </p:spPr>
        <p:txBody>
          <a:bodyPr/>
          <a:lstStyle>
            <a:lvl1pPr>
              <a:defRPr sz="9800"/>
            </a:lvl1pPr>
            <a:lvl2pPr>
              <a:defRPr sz="8600"/>
            </a:lvl2pPr>
            <a:lvl3pPr>
              <a:defRPr sz="7400"/>
            </a:lvl3pPr>
            <a:lvl4pPr>
              <a:defRPr sz="6100"/>
            </a:lvl4pPr>
            <a:lvl5pPr>
              <a:defRPr sz="6100"/>
            </a:lvl5pPr>
            <a:lvl6pPr>
              <a:defRPr sz="6100"/>
            </a:lvl6pPr>
            <a:lvl7pPr>
              <a:defRPr sz="6100"/>
            </a:lvl7pPr>
            <a:lvl8pPr>
              <a:defRPr sz="6100"/>
            </a:lvl8pPr>
            <a:lvl9pPr>
              <a:defRPr sz="6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t-LT"/>
          </a:p>
        </p:txBody>
      </p:sp>
      <p:sp>
        <p:nvSpPr>
          <p:cNvPr id="4" name="Text Placeholder 3"/>
          <p:cNvSpPr>
            <a:spLocks noGrp="1"/>
          </p:cNvSpPr>
          <p:nvPr>
            <p:ph type="body" sz="half" idx="2"/>
          </p:nvPr>
        </p:nvSpPr>
        <p:spPr>
          <a:xfrm>
            <a:off x="1008143" y="6027423"/>
            <a:ext cx="6633435" cy="19702465"/>
          </a:xfrm>
        </p:spPr>
        <p:txBody>
          <a:bodyPr/>
          <a:lstStyle>
            <a:lvl1pPr marL="0" indent="0">
              <a:buNone/>
              <a:defRPr sz="4300"/>
            </a:lvl1pPr>
            <a:lvl2pPr marL="1398886" indent="0">
              <a:buNone/>
              <a:defRPr sz="3700"/>
            </a:lvl2pPr>
            <a:lvl3pPr marL="2797771" indent="0">
              <a:buNone/>
              <a:defRPr sz="3000"/>
            </a:lvl3pPr>
            <a:lvl4pPr marL="4196657" indent="0">
              <a:buNone/>
              <a:defRPr sz="2800"/>
            </a:lvl4pPr>
            <a:lvl5pPr marL="5595542" indent="0">
              <a:buNone/>
              <a:defRPr sz="2800"/>
            </a:lvl5pPr>
            <a:lvl6pPr marL="6994429" indent="0">
              <a:buNone/>
              <a:defRPr sz="2800"/>
            </a:lvl6pPr>
            <a:lvl7pPr marL="8393314" indent="0">
              <a:buNone/>
              <a:defRPr sz="2800"/>
            </a:lvl7pPr>
            <a:lvl8pPr marL="9792200" indent="0">
              <a:buNone/>
              <a:defRPr sz="2800"/>
            </a:lvl8pPr>
            <a:lvl9pPr marL="11191086" indent="0">
              <a:buNone/>
              <a:defRPr sz="2800"/>
            </a:lvl9pPr>
          </a:lstStyle>
          <a:p>
            <a:pPr lvl="0"/>
            <a:r>
              <a:rPr lang="en-US"/>
              <a:t>Click to edit Master text styles</a:t>
            </a:r>
          </a:p>
        </p:txBody>
      </p:sp>
      <p:sp>
        <p:nvSpPr>
          <p:cNvPr id="5" name="Date Placeholder 3">
            <a:extLst>
              <a:ext uri="{FF2B5EF4-FFF2-40B4-BE49-F238E27FC236}">
                <a16:creationId xmlns:a16="http://schemas.microsoft.com/office/drawing/2014/main" xmlns="" id="{D390EF45-0A42-49B9-AE50-56D87AD949F4}"/>
              </a:ext>
            </a:extLst>
          </p:cNvPr>
          <p:cNvSpPr>
            <a:spLocks noGrp="1"/>
          </p:cNvSpPr>
          <p:nvPr>
            <p:ph type="dt" sz="half" idx="10"/>
          </p:nvPr>
        </p:nvSpPr>
        <p:spPr/>
        <p:txBody>
          <a:bodyPr/>
          <a:lstStyle>
            <a:lvl1pPr>
              <a:defRPr/>
            </a:lvl1pPr>
          </a:lstStyle>
          <a:p>
            <a:pPr>
              <a:defRPr/>
            </a:pPr>
            <a:endParaRPr lang="en-US" dirty="0"/>
          </a:p>
        </p:txBody>
      </p:sp>
      <p:sp>
        <p:nvSpPr>
          <p:cNvPr id="6" name="Footer Placeholder 4">
            <a:extLst>
              <a:ext uri="{FF2B5EF4-FFF2-40B4-BE49-F238E27FC236}">
                <a16:creationId xmlns:a16="http://schemas.microsoft.com/office/drawing/2014/main" xmlns="" id="{D0B3AEB7-1632-4D7E-B5AA-C541757A93E8}"/>
              </a:ext>
            </a:extLst>
          </p:cNvPr>
          <p:cNvSpPr>
            <a:spLocks noGrp="1"/>
          </p:cNvSpPr>
          <p:nvPr>
            <p:ph type="ftr" sz="quarter" idx="11"/>
          </p:nvPr>
        </p:nvSpPr>
        <p:spPr/>
        <p:txBody>
          <a:bodyPr/>
          <a:lstStyle>
            <a:lvl1pPr>
              <a:defRPr/>
            </a:lvl1pPr>
          </a:lstStyle>
          <a:p>
            <a:pPr>
              <a:defRPr/>
            </a:pPr>
            <a:endParaRPr lang="en-US" dirty="0"/>
          </a:p>
        </p:txBody>
      </p:sp>
      <p:sp>
        <p:nvSpPr>
          <p:cNvPr id="7" name="Slide Number Placeholder 5">
            <a:extLst>
              <a:ext uri="{FF2B5EF4-FFF2-40B4-BE49-F238E27FC236}">
                <a16:creationId xmlns:a16="http://schemas.microsoft.com/office/drawing/2014/main" xmlns="" id="{C8B8BEC8-E54C-4DF6-AB7C-84D41C55ACE0}"/>
              </a:ext>
            </a:extLst>
          </p:cNvPr>
          <p:cNvSpPr>
            <a:spLocks noGrp="1"/>
          </p:cNvSpPr>
          <p:nvPr>
            <p:ph type="sldNum" sz="quarter" idx="12"/>
          </p:nvPr>
        </p:nvSpPr>
        <p:spPr/>
        <p:txBody>
          <a:bodyPr/>
          <a:lstStyle>
            <a:lvl1pPr>
              <a:defRPr/>
            </a:lvl1pPr>
          </a:lstStyle>
          <a:p>
            <a:fld id="{083C9079-F378-480F-AE26-DDE1C34B2E9D}" type="slidenum">
              <a:rPr lang="en-US" altLang="lt-LT"/>
              <a:pPr/>
              <a:t>‹#›</a:t>
            </a:fld>
            <a:endParaRPr lang="en-US" altLang="lt-LT" dirty="0"/>
          </a:p>
        </p:txBody>
      </p:sp>
    </p:spTree>
    <p:extLst>
      <p:ext uri="{BB962C8B-B14F-4D97-AF65-F5344CB8AC3E}">
        <p14:creationId xmlns:p14="http://schemas.microsoft.com/office/powerpoint/2010/main" val="23104548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952057" y="20162520"/>
            <a:ext cx="12097703" cy="2380300"/>
          </a:xfrm>
        </p:spPr>
        <p:txBody>
          <a:bodyPr anchor="b"/>
          <a:lstStyle>
            <a:lvl1pPr algn="l">
              <a:defRPr sz="6100" b="1"/>
            </a:lvl1pPr>
          </a:lstStyle>
          <a:p>
            <a:r>
              <a:rPr lang="en-US"/>
              <a:t>Click to edit Master title style</a:t>
            </a:r>
            <a:endParaRPr lang="lt-LT"/>
          </a:p>
        </p:txBody>
      </p:sp>
      <p:sp>
        <p:nvSpPr>
          <p:cNvPr id="3" name="Picture Placeholder 2"/>
          <p:cNvSpPr>
            <a:spLocks noGrp="1"/>
          </p:cNvSpPr>
          <p:nvPr>
            <p:ph type="pic" idx="1"/>
          </p:nvPr>
        </p:nvSpPr>
        <p:spPr>
          <a:xfrm>
            <a:off x="3952057" y="2573655"/>
            <a:ext cx="12097703" cy="17282160"/>
          </a:xfrm>
        </p:spPr>
        <p:txBody>
          <a:bodyPr rtlCol="0">
            <a:normAutofit/>
          </a:bodyPr>
          <a:lstStyle>
            <a:lvl1pPr marL="0" indent="0">
              <a:buNone/>
              <a:defRPr sz="9800"/>
            </a:lvl1pPr>
            <a:lvl2pPr marL="1398886" indent="0">
              <a:buNone/>
              <a:defRPr sz="8600"/>
            </a:lvl2pPr>
            <a:lvl3pPr marL="2797771" indent="0">
              <a:buNone/>
              <a:defRPr sz="7400"/>
            </a:lvl3pPr>
            <a:lvl4pPr marL="4196657" indent="0">
              <a:buNone/>
              <a:defRPr sz="6100"/>
            </a:lvl4pPr>
            <a:lvl5pPr marL="5595542" indent="0">
              <a:buNone/>
              <a:defRPr sz="6100"/>
            </a:lvl5pPr>
            <a:lvl6pPr marL="6994429" indent="0">
              <a:buNone/>
              <a:defRPr sz="6100"/>
            </a:lvl6pPr>
            <a:lvl7pPr marL="8393314" indent="0">
              <a:buNone/>
              <a:defRPr sz="6100"/>
            </a:lvl7pPr>
            <a:lvl8pPr marL="9792200" indent="0">
              <a:buNone/>
              <a:defRPr sz="6100"/>
            </a:lvl8pPr>
            <a:lvl9pPr marL="11191086" indent="0">
              <a:buNone/>
              <a:defRPr sz="6100"/>
            </a:lvl9pPr>
          </a:lstStyle>
          <a:p>
            <a:pPr lvl="0"/>
            <a:endParaRPr lang="lt-LT" noProof="0" dirty="0"/>
          </a:p>
        </p:txBody>
      </p:sp>
      <p:sp>
        <p:nvSpPr>
          <p:cNvPr id="4" name="Text Placeholder 3"/>
          <p:cNvSpPr>
            <a:spLocks noGrp="1"/>
          </p:cNvSpPr>
          <p:nvPr>
            <p:ph type="body" sz="half" idx="2"/>
          </p:nvPr>
        </p:nvSpPr>
        <p:spPr>
          <a:xfrm>
            <a:off x="3952057" y="22542820"/>
            <a:ext cx="12097703" cy="3380420"/>
          </a:xfrm>
        </p:spPr>
        <p:txBody>
          <a:bodyPr/>
          <a:lstStyle>
            <a:lvl1pPr marL="0" indent="0">
              <a:buNone/>
              <a:defRPr sz="4300"/>
            </a:lvl1pPr>
            <a:lvl2pPr marL="1398886" indent="0">
              <a:buNone/>
              <a:defRPr sz="3700"/>
            </a:lvl2pPr>
            <a:lvl3pPr marL="2797771" indent="0">
              <a:buNone/>
              <a:defRPr sz="3000"/>
            </a:lvl3pPr>
            <a:lvl4pPr marL="4196657" indent="0">
              <a:buNone/>
              <a:defRPr sz="2800"/>
            </a:lvl4pPr>
            <a:lvl5pPr marL="5595542" indent="0">
              <a:buNone/>
              <a:defRPr sz="2800"/>
            </a:lvl5pPr>
            <a:lvl6pPr marL="6994429" indent="0">
              <a:buNone/>
              <a:defRPr sz="2800"/>
            </a:lvl6pPr>
            <a:lvl7pPr marL="8393314" indent="0">
              <a:buNone/>
              <a:defRPr sz="2800"/>
            </a:lvl7pPr>
            <a:lvl8pPr marL="9792200" indent="0">
              <a:buNone/>
              <a:defRPr sz="2800"/>
            </a:lvl8pPr>
            <a:lvl9pPr marL="11191086" indent="0">
              <a:buNone/>
              <a:defRPr sz="2800"/>
            </a:lvl9pPr>
          </a:lstStyle>
          <a:p>
            <a:pPr lvl="0"/>
            <a:r>
              <a:rPr lang="en-US"/>
              <a:t>Click to edit Master text styles</a:t>
            </a:r>
          </a:p>
        </p:txBody>
      </p:sp>
      <p:sp>
        <p:nvSpPr>
          <p:cNvPr id="5" name="Date Placeholder 3">
            <a:extLst>
              <a:ext uri="{FF2B5EF4-FFF2-40B4-BE49-F238E27FC236}">
                <a16:creationId xmlns:a16="http://schemas.microsoft.com/office/drawing/2014/main" xmlns="" id="{3CCF5892-533F-478C-8ED6-07A73E0B2340}"/>
              </a:ext>
            </a:extLst>
          </p:cNvPr>
          <p:cNvSpPr>
            <a:spLocks noGrp="1"/>
          </p:cNvSpPr>
          <p:nvPr>
            <p:ph type="dt" sz="half" idx="10"/>
          </p:nvPr>
        </p:nvSpPr>
        <p:spPr/>
        <p:txBody>
          <a:bodyPr/>
          <a:lstStyle>
            <a:lvl1pPr>
              <a:defRPr/>
            </a:lvl1pPr>
          </a:lstStyle>
          <a:p>
            <a:pPr>
              <a:defRPr/>
            </a:pPr>
            <a:endParaRPr lang="en-US" dirty="0"/>
          </a:p>
        </p:txBody>
      </p:sp>
      <p:sp>
        <p:nvSpPr>
          <p:cNvPr id="6" name="Footer Placeholder 4">
            <a:extLst>
              <a:ext uri="{FF2B5EF4-FFF2-40B4-BE49-F238E27FC236}">
                <a16:creationId xmlns:a16="http://schemas.microsoft.com/office/drawing/2014/main" xmlns="" id="{329654CD-67D5-45DC-8B91-66182E374432}"/>
              </a:ext>
            </a:extLst>
          </p:cNvPr>
          <p:cNvSpPr>
            <a:spLocks noGrp="1"/>
          </p:cNvSpPr>
          <p:nvPr>
            <p:ph type="ftr" sz="quarter" idx="11"/>
          </p:nvPr>
        </p:nvSpPr>
        <p:spPr/>
        <p:txBody>
          <a:bodyPr/>
          <a:lstStyle>
            <a:lvl1pPr>
              <a:defRPr/>
            </a:lvl1pPr>
          </a:lstStyle>
          <a:p>
            <a:pPr>
              <a:defRPr/>
            </a:pPr>
            <a:endParaRPr lang="en-US" dirty="0"/>
          </a:p>
        </p:txBody>
      </p:sp>
      <p:sp>
        <p:nvSpPr>
          <p:cNvPr id="7" name="Slide Number Placeholder 5">
            <a:extLst>
              <a:ext uri="{FF2B5EF4-FFF2-40B4-BE49-F238E27FC236}">
                <a16:creationId xmlns:a16="http://schemas.microsoft.com/office/drawing/2014/main" xmlns="" id="{0EE6ABA3-F392-47EE-9984-32F7EF5AB710}"/>
              </a:ext>
            </a:extLst>
          </p:cNvPr>
          <p:cNvSpPr>
            <a:spLocks noGrp="1"/>
          </p:cNvSpPr>
          <p:nvPr>
            <p:ph type="sldNum" sz="quarter" idx="12"/>
          </p:nvPr>
        </p:nvSpPr>
        <p:spPr/>
        <p:txBody>
          <a:bodyPr/>
          <a:lstStyle>
            <a:lvl1pPr>
              <a:defRPr/>
            </a:lvl1pPr>
          </a:lstStyle>
          <a:p>
            <a:fld id="{A2BBC589-061B-44D8-B890-E11B89D8122C}" type="slidenum">
              <a:rPr lang="en-US" altLang="lt-LT"/>
              <a:pPr/>
              <a:t>‹#›</a:t>
            </a:fld>
            <a:endParaRPr lang="en-US" altLang="lt-LT" dirty="0"/>
          </a:p>
        </p:txBody>
      </p:sp>
    </p:spTree>
    <p:extLst>
      <p:ext uri="{BB962C8B-B14F-4D97-AF65-F5344CB8AC3E}">
        <p14:creationId xmlns:p14="http://schemas.microsoft.com/office/powerpoint/2010/main" val="2793985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xmlns="" id="{A6613D02-A7ED-4BFF-8809-3934072B5D6F}"/>
              </a:ext>
            </a:extLst>
          </p:cNvPr>
          <p:cNvSpPr>
            <a:spLocks noGrp="1"/>
          </p:cNvSpPr>
          <p:nvPr>
            <p:ph type="title"/>
          </p:nvPr>
        </p:nvSpPr>
        <p:spPr bwMode="auto">
          <a:xfrm>
            <a:off x="1008063" y="1154113"/>
            <a:ext cx="18146712"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279777" tIns="139889" rIns="279777" bIns="139889" numCol="1" anchor="ctr" anchorCtr="0" compatLnSpc="1">
            <a:prstTxWarp prst="textNoShape">
              <a:avLst/>
            </a:prstTxWarp>
          </a:bodyPr>
          <a:lstStyle/>
          <a:p>
            <a:pPr lvl="0"/>
            <a:r>
              <a:rPr lang="en-US" altLang="lt-LT"/>
              <a:t>Click to edit Master title style</a:t>
            </a:r>
            <a:endParaRPr lang="lt-LT" altLang="lt-LT"/>
          </a:p>
        </p:txBody>
      </p:sp>
      <p:sp>
        <p:nvSpPr>
          <p:cNvPr id="1027" name="Text Placeholder 2">
            <a:extLst>
              <a:ext uri="{FF2B5EF4-FFF2-40B4-BE49-F238E27FC236}">
                <a16:creationId xmlns:a16="http://schemas.microsoft.com/office/drawing/2014/main" xmlns="" id="{29A231E6-292B-4691-AB10-48EEBF363A45}"/>
              </a:ext>
            </a:extLst>
          </p:cNvPr>
          <p:cNvSpPr>
            <a:spLocks noGrp="1"/>
          </p:cNvSpPr>
          <p:nvPr>
            <p:ph type="body" idx="1"/>
          </p:nvPr>
        </p:nvSpPr>
        <p:spPr bwMode="auto">
          <a:xfrm>
            <a:off x="1008063" y="6721475"/>
            <a:ext cx="18146712" cy="19008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279777" tIns="139889" rIns="279777" bIns="139889" numCol="1" anchor="t" anchorCtr="0" compatLnSpc="1">
            <a:prstTxWarp prst="textNoShape">
              <a:avLst/>
            </a:prstTxWarp>
          </a:bodyPr>
          <a:lstStyle/>
          <a:p>
            <a:pPr lvl="0"/>
            <a:r>
              <a:rPr lang="en-US" altLang="lt-LT"/>
              <a:t>Click to edit Master text styles</a:t>
            </a:r>
          </a:p>
          <a:p>
            <a:pPr lvl="1"/>
            <a:r>
              <a:rPr lang="en-US" altLang="lt-LT"/>
              <a:t>Second level</a:t>
            </a:r>
          </a:p>
          <a:p>
            <a:pPr lvl="2"/>
            <a:r>
              <a:rPr lang="en-US" altLang="lt-LT"/>
              <a:t>Third level</a:t>
            </a:r>
          </a:p>
          <a:p>
            <a:pPr lvl="3"/>
            <a:r>
              <a:rPr lang="en-US" altLang="lt-LT"/>
              <a:t>Fourth level</a:t>
            </a:r>
          </a:p>
          <a:p>
            <a:pPr lvl="4"/>
            <a:r>
              <a:rPr lang="en-US" altLang="lt-LT"/>
              <a:t>Fifth level</a:t>
            </a:r>
            <a:endParaRPr lang="lt-LT" altLang="lt-LT"/>
          </a:p>
        </p:txBody>
      </p:sp>
      <p:sp>
        <p:nvSpPr>
          <p:cNvPr id="4" name="Date Placeholder 3">
            <a:extLst>
              <a:ext uri="{FF2B5EF4-FFF2-40B4-BE49-F238E27FC236}">
                <a16:creationId xmlns:a16="http://schemas.microsoft.com/office/drawing/2014/main" xmlns="" id="{0301ABA9-E8E6-4D34-9F20-CF3D6386CF53}"/>
              </a:ext>
            </a:extLst>
          </p:cNvPr>
          <p:cNvSpPr>
            <a:spLocks noGrp="1"/>
          </p:cNvSpPr>
          <p:nvPr>
            <p:ph type="dt" sz="half" idx="2"/>
          </p:nvPr>
        </p:nvSpPr>
        <p:spPr>
          <a:xfrm>
            <a:off x="1008063" y="26696988"/>
            <a:ext cx="4705350" cy="1533525"/>
          </a:xfrm>
          <a:prstGeom prst="rect">
            <a:avLst/>
          </a:prstGeom>
        </p:spPr>
        <p:txBody>
          <a:bodyPr vert="horz" lIns="279777" tIns="139889" rIns="279777" bIns="139889" rtlCol="0" anchor="ctr"/>
          <a:lstStyle>
            <a:lvl1pPr algn="l" eaLnBrk="1" hangingPunct="1">
              <a:defRPr sz="3700">
                <a:solidFill>
                  <a:schemeClr val="tx1">
                    <a:tint val="75000"/>
                  </a:schemeClr>
                </a:solidFill>
                <a:latin typeface="Helvetica" charset="0"/>
                <a:cs typeface="+mn-cs"/>
              </a:defRPr>
            </a:lvl1pPr>
          </a:lstStyle>
          <a:p>
            <a:pPr>
              <a:defRPr/>
            </a:pPr>
            <a:endParaRPr lang="en-US" dirty="0"/>
          </a:p>
        </p:txBody>
      </p:sp>
      <p:sp>
        <p:nvSpPr>
          <p:cNvPr id="5" name="Footer Placeholder 4">
            <a:extLst>
              <a:ext uri="{FF2B5EF4-FFF2-40B4-BE49-F238E27FC236}">
                <a16:creationId xmlns:a16="http://schemas.microsoft.com/office/drawing/2014/main" xmlns="" id="{1E2828D0-4DE9-4985-987C-36CAA649C300}"/>
              </a:ext>
            </a:extLst>
          </p:cNvPr>
          <p:cNvSpPr>
            <a:spLocks noGrp="1"/>
          </p:cNvSpPr>
          <p:nvPr>
            <p:ph type="ftr" sz="quarter" idx="3"/>
          </p:nvPr>
        </p:nvSpPr>
        <p:spPr>
          <a:xfrm>
            <a:off x="6888163" y="26696988"/>
            <a:ext cx="6386512" cy="1533525"/>
          </a:xfrm>
          <a:prstGeom prst="rect">
            <a:avLst/>
          </a:prstGeom>
        </p:spPr>
        <p:txBody>
          <a:bodyPr vert="horz" lIns="279777" tIns="139889" rIns="279777" bIns="139889" rtlCol="0" anchor="ctr"/>
          <a:lstStyle>
            <a:lvl1pPr algn="ctr" eaLnBrk="1" hangingPunct="1">
              <a:defRPr sz="3700">
                <a:solidFill>
                  <a:schemeClr val="tx1">
                    <a:tint val="75000"/>
                  </a:schemeClr>
                </a:solidFill>
                <a:latin typeface="Helvetica" charset="0"/>
                <a:cs typeface="+mn-cs"/>
              </a:defRPr>
            </a:lvl1pPr>
          </a:lstStyle>
          <a:p>
            <a:pPr>
              <a:defRPr/>
            </a:pPr>
            <a:endParaRPr lang="en-US" dirty="0"/>
          </a:p>
        </p:txBody>
      </p:sp>
      <p:sp>
        <p:nvSpPr>
          <p:cNvPr id="6" name="Slide Number Placeholder 5">
            <a:extLst>
              <a:ext uri="{FF2B5EF4-FFF2-40B4-BE49-F238E27FC236}">
                <a16:creationId xmlns:a16="http://schemas.microsoft.com/office/drawing/2014/main" xmlns="" id="{20179F4B-E110-406E-80AF-35EE58D8F046}"/>
              </a:ext>
            </a:extLst>
          </p:cNvPr>
          <p:cNvSpPr>
            <a:spLocks noGrp="1"/>
          </p:cNvSpPr>
          <p:nvPr>
            <p:ph type="sldNum" sz="quarter" idx="4"/>
          </p:nvPr>
        </p:nvSpPr>
        <p:spPr>
          <a:xfrm>
            <a:off x="14449425" y="26696988"/>
            <a:ext cx="4705350" cy="1533525"/>
          </a:xfrm>
          <a:prstGeom prst="rect">
            <a:avLst/>
          </a:prstGeom>
        </p:spPr>
        <p:txBody>
          <a:bodyPr vert="horz" wrap="square" lIns="279777" tIns="139889" rIns="279777" bIns="139889" numCol="1" anchor="ctr" anchorCtr="0" compatLnSpc="1">
            <a:prstTxWarp prst="textNoShape">
              <a:avLst/>
            </a:prstTxWarp>
          </a:bodyPr>
          <a:lstStyle>
            <a:lvl1pPr algn="r" eaLnBrk="1" hangingPunct="1">
              <a:defRPr sz="3700">
                <a:solidFill>
                  <a:srgbClr val="898989"/>
                </a:solidFill>
                <a:cs typeface="Arial" panose="020B0604020202020204" pitchFamily="34" charset="0"/>
              </a:defRPr>
            </a:lvl1pPr>
          </a:lstStyle>
          <a:p>
            <a:fld id="{ECB18026-5FF6-4CA0-BD63-976858B1F684}" type="slidenum">
              <a:rPr lang="en-US" altLang="lt-LT"/>
              <a:pPr/>
              <a:t>‹#›</a:t>
            </a:fld>
            <a:endParaRPr lang="en-US" altLang="lt-LT" dirty="0"/>
          </a:p>
        </p:txBody>
      </p:sp>
    </p:spTree>
  </p:cSld>
  <p:clrMap bg1="lt1" tx1="dk1" bg2="lt2" tx2="dk2" accent1="accent1" accent2="accent2" accent3="accent3" accent4="accent4" accent5="accent5" accent6="accent6" hlink="hlink" folHlink="folHlink"/>
  <p:sldLayoutIdLst>
    <p:sldLayoutId id="2147484562" r:id="rId1"/>
    <p:sldLayoutId id="2147484563" r:id="rId2"/>
    <p:sldLayoutId id="2147484564" r:id="rId3"/>
    <p:sldLayoutId id="2147484565" r:id="rId4"/>
    <p:sldLayoutId id="2147484566" r:id="rId5"/>
    <p:sldLayoutId id="2147484567" r:id="rId6"/>
    <p:sldLayoutId id="2147484568" r:id="rId7"/>
    <p:sldLayoutId id="2147484569" r:id="rId8"/>
    <p:sldLayoutId id="2147484570" r:id="rId9"/>
    <p:sldLayoutId id="2147484571" r:id="rId10"/>
    <p:sldLayoutId id="2147484572" r:id="rId11"/>
  </p:sldLayoutIdLst>
  <p:txStyles>
    <p:titleStyle>
      <a:lvl1pPr algn="ctr" defTabSz="2795588" rtl="0" eaLnBrk="0" fontAlgn="base" hangingPunct="0">
        <a:spcBef>
          <a:spcPct val="0"/>
        </a:spcBef>
        <a:spcAft>
          <a:spcPct val="0"/>
        </a:spcAft>
        <a:defRPr sz="13400" kern="1200">
          <a:solidFill>
            <a:schemeClr val="tx1"/>
          </a:solidFill>
          <a:latin typeface="+mj-lt"/>
          <a:ea typeface="+mj-ea"/>
          <a:cs typeface="+mj-cs"/>
        </a:defRPr>
      </a:lvl1pPr>
      <a:lvl2pPr algn="ctr" defTabSz="2795588" rtl="0" eaLnBrk="0" fontAlgn="base" hangingPunct="0">
        <a:spcBef>
          <a:spcPct val="0"/>
        </a:spcBef>
        <a:spcAft>
          <a:spcPct val="0"/>
        </a:spcAft>
        <a:defRPr sz="13400">
          <a:solidFill>
            <a:schemeClr val="tx1"/>
          </a:solidFill>
          <a:latin typeface="Calibri" pitchFamily="34" charset="0"/>
        </a:defRPr>
      </a:lvl2pPr>
      <a:lvl3pPr algn="ctr" defTabSz="2795588" rtl="0" eaLnBrk="0" fontAlgn="base" hangingPunct="0">
        <a:spcBef>
          <a:spcPct val="0"/>
        </a:spcBef>
        <a:spcAft>
          <a:spcPct val="0"/>
        </a:spcAft>
        <a:defRPr sz="13400">
          <a:solidFill>
            <a:schemeClr val="tx1"/>
          </a:solidFill>
          <a:latin typeface="Calibri" pitchFamily="34" charset="0"/>
        </a:defRPr>
      </a:lvl3pPr>
      <a:lvl4pPr algn="ctr" defTabSz="2795588" rtl="0" eaLnBrk="0" fontAlgn="base" hangingPunct="0">
        <a:spcBef>
          <a:spcPct val="0"/>
        </a:spcBef>
        <a:spcAft>
          <a:spcPct val="0"/>
        </a:spcAft>
        <a:defRPr sz="13400">
          <a:solidFill>
            <a:schemeClr val="tx1"/>
          </a:solidFill>
          <a:latin typeface="Calibri" pitchFamily="34" charset="0"/>
        </a:defRPr>
      </a:lvl4pPr>
      <a:lvl5pPr algn="ctr" defTabSz="2795588" rtl="0" eaLnBrk="0" fontAlgn="base" hangingPunct="0">
        <a:spcBef>
          <a:spcPct val="0"/>
        </a:spcBef>
        <a:spcAft>
          <a:spcPct val="0"/>
        </a:spcAft>
        <a:defRPr sz="13400">
          <a:solidFill>
            <a:schemeClr val="tx1"/>
          </a:solidFill>
          <a:latin typeface="Calibri" pitchFamily="34" charset="0"/>
        </a:defRPr>
      </a:lvl5pPr>
      <a:lvl6pPr marL="269017" algn="ctr" defTabSz="2797585" rtl="0" fontAlgn="base">
        <a:spcBef>
          <a:spcPct val="0"/>
        </a:spcBef>
        <a:spcAft>
          <a:spcPct val="0"/>
        </a:spcAft>
        <a:defRPr sz="13400">
          <a:solidFill>
            <a:schemeClr val="tx1"/>
          </a:solidFill>
          <a:latin typeface="Calibri" pitchFamily="34" charset="0"/>
        </a:defRPr>
      </a:lvl6pPr>
      <a:lvl7pPr marL="538033" algn="ctr" defTabSz="2797585" rtl="0" fontAlgn="base">
        <a:spcBef>
          <a:spcPct val="0"/>
        </a:spcBef>
        <a:spcAft>
          <a:spcPct val="0"/>
        </a:spcAft>
        <a:defRPr sz="13400">
          <a:solidFill>
            <a:schemeClr val="tx1"/>
          </a:solidFill>
          <a:latin typeface="Calibri" pitchFamily="34" charset="0"/>
        </a:defRPr>
      </a:lvl7pPr>
      <a:lvl8pPr marL="807050" algn="ctr" defTabSz="2797585" rtl="0" fontAlgn="base">
        <a:spcBef>
          <a:spcPct val="0"/>
        </a:spcBef>
        <a:spcAft>
          <a:spcPct val="0"/>
        </a:spcAft>
        <a:defRPr sz="13400">
          <a:solidFill>
            <a:schemeClr val="tx1"/>
          </a:solidFill>
          <a:latin typeface="Calibri" pitchFamily="34" charset="0"/>
        </a:defRPr>
      </a:lvl8pPr>
      <a:lvl9pPr marL="1076066" algn="ctr" defTabSz="2797585" rtl="0" fontAlgn="base">
        <a:spcBef>
          <a:spcPct val="0"/>
        </a:spcBef>
        <a:spcAft>
          <a:spcPct val="0"/>
        </a:spcAft>
        <a:defRPr sz="13400">
          <a:solidFill>
            <a:schemeClr val="tx1"/>
          </a:solidFill>
          <a:latin typeface="Calibri" pitchFamily="34" charset="0"/>
        </a:defRPr>
      </a:lvl9pPr>
    </p:titleStyle>
    <p:bodyStyle>
      <a:lvl1pPr marL="1047750" indent="-1047750" algn="l" defTabSz="2795588" rtl="0" eaLnBrk="0" fontAlgn="base" hangingPunct="0">
        <a:spcBef>
          <a:spcPct val="20000"/>
        </a:spcBef>
        <a:spcAft>
          <a:spcPct val="0"/>
        </a:spcAft>
        <a:buFont typeface="Arial" panose="020B0604020202020204" pitchFamily="34" charset="0"/>
        <a:buChar char="•"/>
        <a:defRPr sz="9800" kern="1200">
          <a:solidFill>
            <a:schemeClr val="tx1"/>
          </a:solidFill>
          <a:latin typeface="+mn-lt"/>
          <a:ea typeface="+mn-ea"/>
          <a:cs typeface="+mn-cs"/>
        </a:defRPr>
      </a:lvl1pPr>
      <a:lvl2pPr marL="2271713" indent="-873125" algn="l" defTabSz="2795588" rtl="0" eaLnBrk="0" fontAlgn="base" hangingPunct="0">
        <a:spcBef>
          <a:spcPct val="20000"/>
        </a:spcBef>
        <a:spcAft>
          <a:spcPct val="0"/>
        </a:spcAft>
        <a:buFont typeface="Arial" panose="020B0604020202020204" pitchFamily="34" charset="0"/>
        <a:buChar char="–"/>
        <a:defRPr sz="8600" kern="1200">
          <a:solidFill>
            <a:schemeClr val="tx1"/>
          </a:solidFill>
          <a:latin typeface="+mn-lt"/>
          <a:ea typeface="+mn-ea"/>
          <a:cs typeface="+mn-cs"/>
        </a:defRPr>
      </a:lvl2pPr>
      <a:lvl3pPr marL="3495675" indent="-698500" algn="l" defTabSz="2795588" rtl="0" eaLnBrk="0" fontAlgn="base" hangingPunct="0">
        <a:spcBef>
          <a:spcPct val="20000"/>
        </a:spcBef>
        <a:spcAft>
          <a:spcPct val="0"/>
        </a:spcAft>
        <a:buFont typeface="Arial" panose="020B0604020202020204" pitchFamily="34" charset="0"/>
        <a:buChar char="•"/>
        <a:defRPr sz="7400" kern="1200">
          <a:solidFill>
            <a:schemeClr val="tx1"/>
          </a:solidFill>
          <a:latin typeface="+mn-lt"/>
          <a:ea typeface="+mn-ea"/>
          <a:cs typeface="+mn-cs"/>
        </a:defRPr>
      </a:lvl3pPr>
      <a:lvl4pPr marL="4894263" indent="-698500" algn="l" defTabSz="2795588" rtl="0" eaLnBrk="0" fontAlgn="base" hangingPunct="0">
        <a:spcBef>
          <a:spcPct val="20000"/>
        </a:spcBef>
        <a:spcAft>
          <a:spcPct val="0"/>
        </a:spcAft>
        <a:buFont typeface="Arial" panose="020B0604020202020204" pitchFamily="34" charset="0"/>
        <a:buChar char="–"/>
        <a:defRPr sz="6100" kern="1200">
          <a:solidFill>
            <a:schemeClr val="tx1"/>
          </a:solidFill>
          <a:latin typeface="+mn-lt"/>
          <a:ea typeface="+mn-ea"/>
          <a:cs typeface="+mn-cs"/>
        </a:defRPr>
      </a:lvl4pPr>
      <a:lvl5pPr marL="6292850" indent="-698500" algn="l" defTabSz="2795588" rtl="0" eaLnBrk="0" fontAlgn="base" hangingPunct="0">
        <a:spcBef>
          <a:spcPct val="20000"/>
        </a:spcBef>
        <a:spcAft>
          <a:spcPct val="0"/>
        </a:spcAft>
        <a:buFont typeface="Arial" panose="020B0604020202020204" pitchFamily="34" charset="0"/>
        <a:buChar char="»"/>
        <a:defRPr sz="6100" kern="1200">
          <a:solidFill>
            <a:schemeClr val="tx1"/>
          </a:solidFill>
          <a:latin typeface="+mn-lt"/>
          <a:ea typeface="+mn-ea"/>
          <a:cs typeface="+mn-cs"/>
        </a:defRPr>
      </a:lvl5pPr>
      <a:lvl6pPr marL="7693871" indent="-699443" algn="l" defTabSz="2797771" rtl="0" eaLnBrk="1" latinLnBrk="0" hangingPunct="1">
        <a:spcBef>
          <a:spcPct val="20000"/>
        </a:spcBef>
        <a:buFont typeface="Arial" pitchFamily="34" charset="0"/>
        <a:buChar char="•"/>
        <a:defRPr sz="6100" kern="1200">
          <a:solidFill>
            <a:schemeClr val="tx1"/>
          </a:solidFill>
          <a:latin typeface="+mn-lt"/>
          <a:ea typeface="+mn-ea"/>
          <a:cs typeface="+mn-cs"/>
        </a:defRPr>
      </a:lvl6pPr>
      <a:lvl7pPr marL="9092757" indent="-699443" algn="l" defTabSz="2797771" rtl="0" eaLnBrk="1" latinLnBrk="0" hangingPunct="1">
        <a:spcBef>
          <a:spcPct val="20000"/>
        </a:spcBef>
        <a:buFont typeface="Arial" pitchFamily="34" charset="0"/>
        <a:buChar char="•"/>
        <a:defRPr sz="6100" kern="1200">
          <a:solidFill>
            <a:schemeClr val="tx1"/>
          </a:solidFill>
          <a:latin typeface="+mn-lt"/>
          <a:ea typeface="+mn-ea"/>
          <a:cs typeface="+mn-cs"/>
        </a:defRPr>
      </a:lvl7pPr>
      <a:lvl8pPr marL="10491642" indent="-699443" algn="l" defTabSz="2797771" rtl="0" eaLnBrk="1" latinLnBrk="0" hangingPunct="1">
        <a:spcBef>
          <a:spcPct val="20000"/>
        </a:spcBef>
        <a:buFont typeface="Arial" pitchFamily="34" charset="0"/>
        <a:buChar char="•"/>
        <a:defRPr sz="6100" kern="1200">
          <a:solidFill>
            <a:schemeClr val="tx1"/>
          </a:solidFill>
          <a:latin typeface="+mn-lt"/>
          <a:ea typeface="+mn-ea"/>
          <a:cs typeface="+mn-cs"/>
        </a:defRPr>
      </a:lvl8pPr>
      <a:lvl9pPr marL="11890529" indent="-699443" algn="l" defTabSz="2797771" rtl="0" eaLnBrk="1" latinLnBrk="0" hangingPunct="1">
        <a:spcBef>
          <a:spcPct val="20000"/>
        </a:spcBef>
        <a:buFont typeface="Arial" pitchFamily="34" charset="0"/>
        <a:buChar char="•"/>
        <a:defRPr sz="6100" kern="1200">
          <a:solidFill>
            <a:schemeClr val="tx1"/>
          </a:solidFill>
          <a:latin typeface="+mn-lt"/>
          <a:ea typeface="+mn-ea"/>
          <a:cs typeface="+mn-cs"/>
        </a:defRPr>
      </a:lvl9pPr>
    </p:bodyStyle>
    <p:otherStyle>
      <a:defPPr>
        <a:defRPr lang="lt-LT"/>
      </a:defPPr>
      <a:lvl1pPr marL="0" algn="l" defTabSz="2797771" rtl="0" eaLnBrk="1" latinLnBrk="0" hangingPunct="1">
        <a:defRPr sz="5500" kern="1200">
          <a:solidFill>
            <a:schemeClr val="tx1"/>
          </a:solidFill>
          <a:latin typeface="+mn-lt"/>
          <a:ea typeface="+mn-ea"/>
          <a:cs typeface="+mn-cs"/>
        </a:defRPr>
      </a:lvl1pPr>
      <a:lvl2pPr marL="1398886" algn="l" defTabSz="2797771" rtl="0" eaLnBrk="1" latinLnBrk="0" hangingPunct="1">
        <a:defRPr sz="5500" kern="1200">
          <a:solidFill>
            <a:schemeClr val="tx1"/>
          </a:solidFill>
          <a:latin typeface="+mn-lt"/>
          <a:ea typeface="+mn-ea"/>
          <a:cs typeface="+mn-cs"/>
        </a:defRPr>
      </a:lvl2pPr>
      <a:lvl3pPr marL="2797771" algn="l" defTabSz="2797771" rtl="0" eaLnBrk="1" latinLnBrk="0" hangingPunct="1">
        <a:defRPr sz="5500" kern="1200">
          <a:solidFill>
            <a:schemeClr val="tx1"/>
          </a:solidFill>
          <a:latin typeface="+mn-lt"/>
          <a:ea typeface="+mn-ea"/>
          <a:cs typeface="+mn-cs"/>
        </a:defRPr>
      </a:lvl3pPr>
      <a:lvl4pPr marL="4196657" algn="l" defTabSz="2797771" rtl="0" eaLnBrk="1" latinLnBrk="0" hangingPunct="1">
        <a:defRPr sz="5500" kern="1200">
          <a:solidFill>
            <a:schemeClr val="tx1"/>
          </a:solidFill>
          <a:latin typeface="+mn-lt"/>
          <a:ea typeface="+mn-ea"/>
          <a:cs typeface="+mn-cs"/>
        </a:defRPr>
      </a:lvl4pPr>
      <a:lvl5pPr marL="5595542" algn="l" defTabSz="2797771" rtl="0" eaLnBrk="1" latinLnBrk="0" hangingPunct="1">
        <a:defRPr sz="5500" kern="1200">
          <a:solidFill>
            <a:schemeClr val="tx1"/>
          </a:solidFill>
          <a:latin typeface="+mn-lt"/>
          <a:ea typeface="+mn-ea"/>
          <a:cs typeface="+mn-cs"/>
        </a:defRPr>
      </a:lvl5pPr>
      <a:lvl6pPr marL="6994429" algn="l" defTabSz="2797771" rtl="0" eaLnBrk="1" latinLnBrk="0" hangingPunct="1">
        <a:defRPr sz="5500" kern="1200">
          <a:solidFill>
            <a:schemeClr val="tx1"/>
          </a:solidFill>
          <a:latin typeface="+mn-lt"/>
          <a:ea typeface="+mn-ea"/>
          <a:cs typeface="+mn-cs"/>
        </a:defRPr>
      </a:lvl6pPr>
      <a:lvl7pPr marL="8393314" algn="l" defTabSz="2797771" rtl="0" eaLnBrk="1" latinLnBrk="0" hangingPunct="1">
        <a:defRPr sz="5500" kern="1200">
          <a:solidFill>
            <a:schemeClr val="tx1"/>
          </a:solidFill>
          <a:latin typeface="+mn-lt"/>
          <a:ea typeface="+mn-ea"/>
          <a:cs typeface="+mn-cs"/>
        </a:defRPr>
      </a:lvl7pPr>
      <a:lvl8pPr marL="9792200" algn="l" defTabSz="2797771" rtl="0" eaLnBrk="1" latinLnBrk="0" hangingPunct="1">
        <a:defRPr sz="5500" kern="1200">
          <a:solidFill>
            <a:schemeClr val="tx1"/>
          </a:solidFill>
          <a:latin typeface="+mn-lt"/>
          <a:ea typeface="+mn-ea"/>
          <a:cs typeface="+mn-cs"/>
        </a:defRPr>
      </a:lvl8pPr>
      <a:lvl9pPr marL="11191086" algn="l" defTabSz="2797771" rtl="0" eaLnBrk="1" latinLnBrk="0" hangingPunct="1">
        <a:defRPr sz="5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Suapvalintas stačiakampis 23">
            <a:extLst>
              <a:ext uri="{FF2B5EF4-FFF2-40B4-BE49-F238E27FC236}">
                <a16:creationId xmlns:a16="http://schemas.microsoft.com/office/drawing/2014/main" xmlns="" id="{36C9D358-C3D9-469F-AEFC-03DB74EC5F4F}"/>
              </a:ext>
            </a:extLst>
          </p:cNvPr>
          <p:cNvSpPr/>
          <p:nvPr/>
        </p:nvSpPr>
        <p:spPr>
          <a:xfrm>
            <a:off x="322818" y="10042663"/>
            <a:ext cx="9719251" cy="15665065"/>
          </a:xfrm>
          <a:prstGeom prst="roundRect">
            <a:avLst>
              <a:gd name="adj" fmla="val 668"/>
            </a:avLst>
          </a:prstGeom>
          <a:ln w="57150">
            <a:solidFill>
              <a:srgbClr val="3039C8"/>
            </a:solidFill>
          </a:ln>
        </p:spPr>
        <p:style>
          <a:lnRef idx="2">
            <a:schemeClr val="accent6"/>
          </a:lnRef>
          <a:fillRef idx="1">
            <a:schemeClr val="lt1"/>
          </a:fillRef>
          <a:effectRef idx="0">
            <a:schemeClr val="accent6"/>
          </a:effectRef>
          <a:fontRef idx="minor">
            <a:schemeClr val="dk1"/>
          </a:fontRef>
        </p:style>
        <p:txBody>
          <a:bodyPr anchor="ctr"/>
          <a:lstStyle/>
          <a:p>
            <a:pPr algn="ctr" eaLnBrk="1" hangingPunct="1">
              <a:spcBef>
                <a:spcPts val="600"/>
              </a:spcBef>
              <a:defRPr/>
            </a:pPr>
            <a:endParaRPr lang="lt-LT" dirty="0">
              <a:latin typeface="Georgia" pitchFamily="18" charset="0"/>
              <a:cs typeface="Times New Roman" pitchFamily="18" charset="0"/>
            </a:endParaRPr>
          </a:p>
          <a:p>
            <a:pPr algn="ctr" eaLnBrk="1" hangingPunct="1">
              <a:spcBef>
                <a:spcPts val="600"/>
              </a:spcBef>
              <a:defRPr/>
            </a:pPr>
            <a:endParaRPr lang="lt-LT" dirty="0">
              <a:latin typeface="Georgia" pitchFamily="18" charset="0"/>
              <a:cs typeface="Times New Roman" pitchFamily="18" charset="0"/>
            </a:endParaRPr>
          </a:p>
          <a:p>
            <a:pPr algn="ctr" eaLnBrk="1" hangingPunct="1">
              <a:spcBef>
                <a:spcPts val="600"/>
              </a:spcBef>
              <a:defRPr/>
            </a:pPr>
            <a:endParaRPr lang="lt-LT" dirty="0">
              <a:latin typeface="Georgia" pitchFamily="18" charset="0"/>
              <a:cs typeface="Times New Roman" pitchFamily="18" charset="0"/>
            </a:endParaRPr>
          </a:p>
          <a:p>
            <a:pPr algn="ctr" eaLnBrk="1" hangingPunct="1">
              <a:spcBef>
                <a:spcPts val="600"/>
              </a:spcBef>
              <a:defRPr/>
            </a:pPr>
            <a:endParaRPr lang="lt-LT" dirty="0">
              <a:latin typeface="Georgia" pitchFamily="18" charset="0"/>
              <a:cs typeface="Times New Roman" pitchFamily="18" charset="0"/>
            </a:endParaRPr>
          </a:p>
          <a:p>
            <a:pPr algn="ctr" eaLnBrk="1" hangingPunct="1">
              <a:spcBef>
                <a:spcPts val="600"/>
              </a:spcBef>
              <a:defRPr/>
            </a:pPr>
            <a:endParaRPr lang="lt-LT" dirty="0">
              <a:latin typeface="Georgia" pitchFamily="18" charset="0"/>
              <a:cs typeface="Times New Roman" pitchFamily="18" charset="0"/>
            </a:endParaRPr>
          </a:p>
          <a:p>
            <a:pPr algn="ctr" eaLnBrk="1" hangingPunct="1">
              <a:spcBef>
                <a:spcPts val="600"/>
              </a:spcBef>
              <a:defRPr/>
            </a:pPr>
            <a:endParaRPr lang="lt-LT" dirty="0">
              <a:latin typeface="Georgia" pitchFamily="18" charset="0"/>
              <a:cs typeface="Times New Roman" pitchFamily="18" charset="0"/>
            </a:endParaRPr>
          </a:p>
          <a:p>
            <a:pPr algn="ctr" eaLnBrk="1" hangingPunct="1">
              <a:spcBef>
                <a:spcPts val="600"/>
              </a:spcBef>
              <a:defRPr/>
            </a:pPr>
            <a:endParaRPr lang="lt-LT" dirty="0">
              <a:latin typeface="Georgia" pitchFamily="18" charset="0"/>
              <a:cs typeface="Times New Roman" pitchFamily="18" charset="0"/>
            </a:endParaRPr>
          </a:p>
          <a:p>
            <a:pPr algn="ctr" eaLnBrk="1" hangingPunct="1">
              <a:spcBef>
                <a:spcPts val="600"/>
              </a:spcBef>
              <a:defRPr/>
            </a:pPr>
            <a:endParaRPr lang="lt-LT" dirty="0">
              <a:latin typeface="Georgia" pitchFamily="18" charset="0"/>
              <a:cs typeface="Times New Roman" pitchFamily="18" charset="0"/>
            </a:endParaRPr>
          </a:p>
          <a:p>
            <a:pPr algn="ctr" eaLnBrk="1" hangingPunct="1">
              <a:spcBef>
                <a:spcPts val="600"/>
              </a:spcBef>
              <a:defRPr/>
            </a:pPr>
            <a:endParaRPr lang="lt-LT" dirty="0">
              <a:latin typeface="Georgia" pitchFamily="18" charset="0"/>
              <a:cs typeface="Times New Roman" pitchFamily="18" charset="0"/>
            </a:endParaRPr>
          </a:p>
          <a:p>
            <a:pPr algn="ctr" eaLnBrk="1" hangingPunct="1">
              <a:spcBef>
                <a:spcPts val="600"/>
              </a:spcBef>
              <a:defRPr/>
            </a:pPr>
            <a:endParaRPr lang="lt-LT" dirty="0">
              <a:latin typeface="Georgia" pitchFamily="18" charset="0"/>
              <a:cs typeface="Times New Roman" pitchFamily="18" charset="0"/>
            </a:endParaRPr>
          </a:p>
          <a:p>
            <a:pPr algn="ctr" eaLnBrk="1" hangingPunct="1">
              <a:spcBef>
                <a:spcPts val="600"/>
              </a:spcBef>
              <a:defRPr/>
            </a:pPr>
            <a:endParaRPr lang="lt-LT" dirty="0">
              <a:latin typeface="Georgia" pitchFamily="18" charset="0"/>
              <a:cs typeface="Times New Roman" pitchFamily="18" charset="0"/>
            </a:endParaRPr>
          </a:p>
          <a:p>
            <a:pPr algn="ctr" eaLnBrk="1" hangingPunct="1">
              <a:spcBef>
                <a:spcPts val="600"/>
              </a:spcBef>
              <a:defRPr/>
            </a:pPr>
            <a:endParaRPr lang="lt-LT" dirty="0">
              <a:latin typeface="Georgia" pitchFamily="18" charset="0"/>
              <a:cs typeface="Times New Roman" pitchFamily="18" charset="0"/>
            </a:endParaRPr>
          </a:p>
          <a:p>
            <a:pPr algn="ctr" eaLnBrk="1" hangingPunct="1">
              <a:spcBef>
                <a:spcPts val="600"/>
              </a:spcBef>
              <a:defRPr/>
            </a:pPr>
            <a:endParaRPr lang="lt-LT" dirty="0">
              <a:latin typeface="Georgia" pitchFamily="18" charset="0"/>
              <a:cs typeface="Times New Roman" pitchFamily="18" charset="0"/>
            </a:endParaRPr>
          </a:p>
          <a:p>
            <a:pPr algn="ctr" eaLnBrk="1" hangingPunct="1">
              <a:spcBef>
                <a:spcPts val="600"/>
              </a:spcBef>
              <a:defRPr/>
            </a:pPr>
            <a:endParaRPr lang="lt-LT" dirty="0">
              <a:latin typeface="Georgia" pitchFamily="18" charset="0"/>
              <a:cs typeface="Times New Roman" pitchFamily="18" charset="0"/>
            </a:endParaRPr>
          </a:p>
          <a:p>
            <a:pPr algn="ctr" eaLnBrk="1" hangingPunct="1">
              <a:spcBef>
                <a:spcPts val="600"/>
              </a:spcBef>
              <a:defRPr/>
            </a:pPr>
            <a:endParaRPr lang="lt-LT" dirty="0">
              <a:latin typeface="Georgia" pitchFamily="18" charset="0"/>
              <a:cs typeface="Times New Roman" pitchFamily="18" charset="0"/>
            </a:endParaRPr>
          </a:p>
          <a:p>
            <a:pPr algn="ctr" eaLnBrk="1" hangingPunct="1">
              <a:spcBef>
                <a:spcPts val="600"/>
              </a:spcBef>
              <a:defRPr/>
            </a:pPr>
            <a:endParaRPr lang="lt-LT" dirty="0">
              <a:latin typeface="Georgia" pitchFamily="18" charset="0"/>
              <a:cs typeface="Times New Roman" pitchFamily="18" charset="0"/>
            </a:endParaRPr>
          </a:p>
          <a:p>
            <a:pPr algn="ctr" eaLnBrk="1" hangingPunct="1">
              <a:spcBef>
                <a:spcPts val="600"/>
              </a:spcBef>
              <a:defRPr/>
            </a:pPr>
            <a:endParaRPr lang="lt-LT" dirty="0">
              <a:latin typeface="Georgia" pitchFamily="18" charset="0"/>
              <a:cs typeface="Times New Roman" pitchFamily="18" charset="0"/>
            </a:endParaRPr>
          </a:p>
          <a:p>
            <a:pPr algn="ctr" eaLnBrk="1" hangingPunct="1">
              <a:spcBef>
                <a:spcPts val="600"/>
              </a:spcBef>
              <a:defRPr/>
            </a:pPr>
            <a:endParaRPr lang="lt-LT" dirty="0">
              <a:latin typeface="Georgia" pitchFamily="18" charset="0"/>
              <a:cs typeface="Times New Roman" pitchFamily="18" charset="0"/>
            </a:endParaRPr>
          </a:p>
          <a:p>
            <a:pPr algn="ctr" eaLnBrk="1" hangingPunct="1">
              <a:spcBef>
                <a:spcPts val="600"/>
              </a:spcBef>
              <a:defRPr/>
            </a:pPr>
            <a:endParaRPr lang="lt-LT" dirty="0">
              <a:latin typeface="Georgia" pitchFamily="18" charset="0"/>
              <a:cs typeface="Times New Roman" pitchFamily="18" charset="0"/>
            </a:endParaRPr>
          </a:p>
          <a:p>
            <a:pPr algn="ctr" eaLnBrk="1" hangingPunct="1">
              <a:spcBef>
                <a:spcPts val="600"/>
              </a:spcBef>
              <a:defRPr/>
            </a:pPr>
            <a:endParaRPr lang="lt-LT" dirty="0">
              <a:latin typeface="Georgia" pitchFamily="18" charset="0"/>
              <a:cs typeface="Times New Roman" pitchFamily="18" charset="0"/>
            </a:endParaRPr>
          </a:p>
          <a:p>
            <a:pPr algn="ctr" eaLnBrk="1" hangingPunct="1">
              <a:spcBef>
                <a:spcPts val="600"/>
              </a:spcBef>
              <a:defRPr/>
            </a:pPr>
            <a:endParaRPr lang="lt-LT" dirty="0">
              <a:latin typeface="Georgia" pitchFamily="18" charset="0"/>
              <a:cs typeface="Times New Roman" pitchFamily="18" charset="0"/>
            </a:endParaRPr>
          </a:p>
          <a:p>
            <a:pPr algn="ctr" eaLnBrk="1" hangingPunct="1">
              <a:spcBef>
                <a:spcPts val="600"/>
              </a:spcBef>
              <a:defRPr/>
            </a:pPr>
            <a:endParaRPr lang="lt-LT" dirty="0">
              <a:latin typeface="Georgia" pitchFamily="18" charset="0"/>
              <a:cs typeface="Times New Roman" pitchFamily="18" charset="0"/>
            </a:endParaRPr>
          </a:p>
          <a:p>
            <a:pPr algn="ctr" eaLnBrk="1" hangingPunct="1">
              <a:spcBef>
                <a:spcPts val="600"/>
              </a:spcBef>
              <a:defRPr/>
            </a:pPr>
            <a:endParaRPr lang="lt-LT" dirty="0">
              <a:latin typeface="Georgia" pitchFamily="18" charset="0"/>
              <a:cs typeface="Times New Roman" pitchFamily="18" charset="0"/>
            </a:endParaRPr>
          </a:p>
          <a:p>
            <a:pPr algn="ctr" eaLnBrk="1" hangingPunct="1">
              <a:spcBef>
                <a:spcPts val="600"/>
              </a:spcBef>
              <a:defRPr/>
            </a:pPr>
            <a:endParaRPr lang="lt-LT" dirty="0">
              <a:latin typeface="Georgia" pitchFamily="18" charset="0"/>
              <a:cs typeface="Times New Roman" pitchFamily="18" charset="0"/>
            </a:endParaRPr>
          </a:p>
          <a:p>
            <a:pPr algn="ctr" eaLnBrk="1" hangingPunct="1">
              <a:spcBef>
                <a:spcPts val="600"/>
              </a:spcBef>
              <a:defRPr/>
            </a:pPr>
            <a:endParaRPr lang="lt-LT" dirty="0">
              <a:latin typeface="Georgia" pitchFamily="18" charset="0"/>
              <a:cs typeface="Times New Roman" pitchFamily="18" charset="0"/>
            </a:endParaRPr>
          </a:p>
          <a:p>
            <a:pPr algn="ctr" eaLnBrk="1" hangingPunct="1">
              <a:spcBef>
                <a:spcPts val="600"/>
              </a:spcBef>
              <a:defRPr/>
            </a:pPr>
            <a:endParaRPr lang="lt-LT" dirty="0">
              <a:latin typeface="Georgia" pitchFamily="18" charset="0"/>
              <a:cs typeface="Times New Roman" pitchFamily="18" charset="0"/>
            </a:endParaRPr>
          </a:p>
          <a:p>
            <a:pPr algn="ctr" eaLnBrk="1" hangingPunct="1">
              <a:spcBef>
                <a:spcPts val="600"/>
              </a:spcBef>
              <a:defRPr/>
            </a:pPr>
            <a:endParaRPr lang="lt-LT" dirty="0">
              <a:latin typeface="Georgia" pitchFamily="18" charset="0"/>
              <a:cs typeface="Times New Roman" pitchFamily="18" charset="0"/>
            </a:endParaRPr>
          </a:p>
          <a:p>
            <a:pPr algn="ctr" eaLnBrk="1" hangingPunct="1">
              <a:spcBef>
                <a:spcPts val="600"/>
              </a:spcBef>
              <a:defRPr/>
            </a:pPr>
            <a:endParaRPr lang="lt-LT" dirty="0">
              <a:latin typeface="Georgia" pitchFamily="18" charset="0"/>
              <a:cs typeface="Times New Roman" pitchFamily="18" charset="0"/>
            </a:endParaRPr>
          </a:p>
          <a:p>
            <a:pPr algn="ctr" eaLnBrk="1" hangingPunct="1">
              <a:spcBef>
                <a:spcPts val="600"/>
              </a:spcBef>
              <a:defRPr/>
            </a:pPr>
            <a:endParaRPr lang="lt-LT" dirty="0">
              <a:latin typeface="Georgia" pitchFamily="18" charset="0"/>
              <a:cs typeface="Times New Roman" pitchFamily="18" charset="0"/>
            </a:endParaRPr>
          </a:p>
          <a:p>
            <a:pPr algn="ctr" eaLnBrk="1" hangingPunct="1">
              <a:spcBef>
                <a:spcPts val="600"/>
              </a:spcBef>
              <a:defRPr/>
            </a:pPr>
            <a:endParaRPr lang="lt-LT" sz="900" dirty="0">
              <a:latin typeface="Georgia" pitchFamily="18" charset="0"/>
              <a:cs typeface="Times New Roman" pitchFamily="18" charset="0"/>
            </a:endParaRPr>
          </a:p>
          <a:p>
            <a:pPr algn="ctr" eaLnBrk="1" hangingPunct="1">
              <a:spcBef>
                <a:spcPts val="600"/>
              </a:spcBef>
              <a:defRPr/>
            </a:pPr>
            <a:endParaRPr lang="lt-LT" sz="800" dirty="0">
              <a:latin typeface="Georgia" pitchFamily="18" charset="0"/>
              <a:cs typeface="Times New Roman" pitchFamily="18" charset="0"/>
            </a:endParaRPr>
          </a:p>
        </p:txBody>
      </p:sp>
      <p:sp>
        <p:nvSpPr>
          <p:cNvPr id="2050" name="Text Box 11">
            <a:extLst>
              <a:ext uri="{FF2B5EF4-FFF2-40B4-BE49-F238E27FC236}">
                <a16:creationId xmlns:a16="http://schemas.microsoft.com/office/drawing/2014/main" xmlns="" id="{EBDB39E9-AC66-414F-B8ED-F9087D9F19EF}"/>
              </a:ext>
            </a:extLst>
          </p:cNvPr>
          <p:cNvSpPr txBox="1">
            <a:spLocks noChangeArrowheads="1"/>
          </p:cNvSpPr>
          <p:nvPr/>
        </p:nvSpPr>
        <p:spPr bwMode="auto">
          <a:xfrm>
            <a:off x="322818" y="4505234"/>
            <a:ext cx="19402156" cy="5353661"/>
          </a:xfrm>
          <a:prstGeom prst="roundRect">
            <a:avLst>
              <a:gd name="adj" fmla="val 0"/>
            </a:avLst>
          </a:prstGeom>
          <a:noFill/>
          <a:ln w="57150">
            <a:solidFill>
              <a:srgbClr val="3039C8"/>
            </a:solidFill>
          </a:ln>
        </p:spPr>
        <p:style>
          <a:lnRef idx="1">
            <a:schemeClr val="accent4"/>
          </a:lnRef>
          <a:fillRef idx="3">
            <a:schemeClr val="accent4"/>
          </a:fillRef>
          <a:effectRef idx="2">
            <a:schemeClr val="accent4"/>
          </a:effectRef>
          <a:fontRef idx="minor">
            <a:schemeClr val="lt1"/>
          </a:fontRef>
        </p:style>
        <p:txBody>
          <a:bodyPr lIns="538011" tIns="269007" rIns="538011" bIns="538011"/>
          <a:lstStyle>
            <a:lvl1pPr eaLnBrk="0" hangingPunct="0">
              <a:defRPr>
                <a:solidFill>
                  <a:schemeClr val="tx1"/>
                </a:solidFill>
                <a:latin typeface="Helvetica" pitchFamily="34" charset="0"/>
                <a:ea typeface="ＭＳ Ｐゴシック" pitchFamily="34" charset="-128"/>
              </a:defRPr>
            </a:lvl1pPr>
            <a:lvl2pPr marL="742950" indent="-285750" eaLnBrk="0" hangingPunct="0">
              <a:defRPr>
                <a:solidFill>
                  <a:schemeClr val="tx1"/>
                </a:solidFill>
                <a:latin typeface="Helvetica" pitchFamily="34" charset="0"/>
                <a:ea typeface="ＭＳ Ｐゴシック" pitchFamily="34" charset="-128"/>
              </a:defRPr>
            </a:lvl2pPr>
            <a:lvl3pPr marL="1143000" indent="-228600" eaLnBrk="0" hangingPunct="0">
              <a:defRPr>
                <a:solidFill>
                  <a:schemeClr val="tx1"/>
                </a:solidFill>
                <a:latin typeface="Helvetica" pitchFamily="34" charset="0"/>
                <a:ea typeface="ＭＳ Ｐゴシック" pitchFamily="34" charset="-128"/>
              </a:defRPr>
            </a:lvl3pPr>
            <a:lvl4pPr marL="1600200" indent="-228600" eaLnBrk="0" hangingPunct="0">
              <a:defRPr>
                <a:solidFill>
                  <a:schemeClr val="tx1"/>
                </a:solidFill>
                <a:latin typeface="Helvetica" pitchFamily="34" charset="0"/>
                <a:ea typeface="ＭＳ Ｐゴシック" pitchFamily="34" charset="-128"/>
              </a:defRPr>
            </a:lvl4pPr>
            <a:lvl5pPr marL="2057400" indent="-228600" eaLnBrk="0" hangingPunct="0">
              <a:defRPr>
                <a:solidFill>
                  <a:schemeClr val="tx1"/>
                </a:solidFill>
                <a:latin typeface="Helvetica"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Helvetica"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Helvetica"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Helvetica"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Helvetica" pitchFamily="34" charset="0"/>
                <a:ea typeface="ＭＳ Ｐゴシック" pitchFamily="34" charset="-128"/>
              </a:defRPr>
            </a:lvl9pPr>
          </a:lstStyle>
          <a:p>
            <a:pPr algn="just"/>
            <a:r>
              <a:rPr lang="lv-LV" sz="2000" b="1" dirty="0" err="1" smtClean="0">
                <a:latin typeface="Times New Roman" panose="02020603050405020304" pitchFamily="18" charset="0"/>
                <a:cs typeface="Times New Roman" panose="02020603050405020304" pitchFamily="18" charset="0"/>
              </a:rPr>
              <a:t>Summary</a:t>
            </a:r>
            <a:endParaRPr lang="en-GB" sz="2000" b="1" dirty="0" smtClean="0">
              <a:latin typeface="Times New Roman" panose="02020603050405020304" pitchFamily="18" charset="0"/>
              <a:cs typeface="Times New Roman" panose="02020603050405020304" pitchFamily="18" charset="0"/>
            </a:endParaRPr>
          </a:p>
          <a:p>
            <a:pPr algn="just"/>
            <a:endParaRPr lang="lv-LV" sz="2000" b="1" dirty="0" smtClean="0">
              <a:latin typeface="Times New Roman" panose="02020603050405020304" pitchFamily="18" charset="0"/>
              <a:cs typeface="Times New Roman" panose="02020603050405020304" pitchFamily="18" charset="0"/>
            </a:endParaRPr>
          </a:p>
          <a:p>
            <a:pPr lvl="0" algn="just"/>
            <a:r>
              <a:rPr lang="en-GB" dirty="0" smtClean="0">
                <a:latin typeface="Times New Roman" panose="02020603050405020304" pitchFamily="18" charset="0"/>
                <a:cs typeface="Times New Roman" panose="02020603050405020304" pitchFamily="18" charset="0"/>
              </a:rPr>
              <a:t>The </a:t>
            </a:r>
            <a:r>
              <a:rPr lang="en-GB" dirty="0">
                <a:latin typeface="Times New Roman" panose="02020603050405020304" pitchFamily="18" charset="0"/>
                <a:cs typeface="Times New Roman" panose="02020603050405020304" pitchFamily="18" charset="0"/>
              </a:rPr>
              <a:t>issue of conflicting national frameworks on </a:t>
            </a:r>
            <a:r>
              <a:rPr lang="en-GB" dirty="0" err="1">
                <a:latin typeface="Times New Roman" panose="02020603050405020304" pitchFamily="18" charset="0"/>
                <a:cs typeface="Times New Roman" panose="02020603050405020304" pitchFamily="18" charset="0"/>
              </a:rPr>
              <a:t>crowdfunding</a:t>
            </a:r>
            <a:r>
              <a:rPr lang="en-GB" dirty="0">
                <a:latin typeface="Times New Roman" panose="02020603050405020304" pitchFamily="18" charset="0"/>
                <a:cs typeface="Times New Roman" panose="02020603050405020304" pitchFamily="18" charset="0"/>
              </a:rPr>
              <a:t> and dispersed structures of investors and products has drawn significant attention in the European Union. Some Member States introduced national rules to regulate their </a:t>
            </a:r>
            <a:r>
              <a:rPr lang="en-GB" dirty="0" err="1">
                <a:latin typeface="Times New Roman" panose="02020603050405020304" pitchFamily="18" charset="0"/>
                <a:cs typeface="Times New Roman" panose="02020603050405020304" pitchFamily="18" charset="0"/>
              </a:rPr>
              <a:t>crowdfunding</a:t>
            </a:r>
            <a:r>
              <a:rPr lang="en-GB" dirty="0">
                <a:latin typeface="Times New Roman" panose="02020603050405020304" pitchFamily="18" charset="0"/>
                <a:cs typeface="Times New Roman" panose="02020603050405020304" pitchFamily="18" charset="0"/>
              </a:rPr>
              <a:t> platforms, while others left some aspects of the activity unregulated. This variation of national licensing, diverging definitions of business models and application of existing EU legislation are considered to contribute to </a:t>
            </a:r>
            <a:r>
              <a:rPr lang="en-GB" dirty="0" err="1">
                <a:latin typeface="Times New Roman" panose="02020603050405020304" pitchFamily="18" charset="0"/>
                <a:cs typeface="Times New Roman" panose="02020603050405020304" pitchFamily="18" charset="0"/>
              </a:rPr>
              <a:t>crowdfunding</a:t>
            </a:r>
            <a:r>
              <a:rPr lang="en-GB" dirty="0">
                <a:latin typeface="Times New Roman" panose="02020603050405020304" pitchFamily="18" charset="0"/>
                <a:cs typeface="Times New Roman" panose="02020603050405020304" pitchFamily="18" charset="0"/>
              </a:rPr>
              <a:t> market fragmentation. Some surveys demonstrate that </a:t>
            </a:r>
            <a:r>
              <a:rPr lang="en-GB" dirty="0" err="1">
                <a:latin typeface="Times New Roman" panose="02020603050405020304" pitchFamily="18" charset="0"/>
                <a:cs typeface="Times New Roman" panose="02020603050405020304" pitchFamily="18" charset="0"/>
              </a:rPr>
              <a:t>crowdfunding</a:t>
            </a:r>
            <a:r>
              <a:rPr lang="en-GB" dirty="0">
                <a:latin typeface="Times New Roman" panose="02020603050405020304" pitchFamily="18" charset="0"/>
                <a:cs typeface="Times New Roman" panose="02020603050405020304" pitchFamily="18" charset="0"/>
              </a:rPr>
              <a:t> regulatory heterogeneity in the Member States negatively affects the market. In the paper, this heterogeneity is revised on the example of </a:t>
            </a:r>
            <a:r>
              <a:rPr lang="en-GB" dirty="0" err="1" smtClean="0">
                <a:latin typeface="Times New Roman" panose="02020603050405020304" pitchFamily="18" charset="0"/>
                <a:cs typeface="Times New Roman" panose="02020603050405020304" pitchFamily="18" charset="0"/>
              </a:rPr>
              <a:t>Latvi</a:t>
            </a:r>
            <a:r>
              <a:rPr lang="lv-LV" dirty="0" smtClean="0">
                <a:latin typeface="Times New Roman" panose="02020603050405020304" pitchFamily="18" charset="0"/>
                <a:cs typeface="Times New Roman" panose="02020603050405020304" pitchFamily="18" charset="0"/>
              </a:rPr>
              <a:t>a </a:t>
            </a:r>
            <a:r>
              <a:rPr lang="lv-LV" dirty="0" err="1" smtClean="0">
                <a:latin typeface="Times New Roman" panose="02020603050405020304" pitchFamily="18" charset="0"/>
                <a:cs typeface="Times New Roman" panose="02020603050405020304" pitchFamily="18" charset="0"/>
              </a:rPr>
              <a:t>and</a:t>
            </a:r>
            <a:r>
              <a:rPr lang="lv-LV" dirty="0" smtClean="0">
                <a:latin typeface="Times New Roman" panose="02020603050405020304" pitchFamily="18" charset="0"/>
                <a:cs typeface="Times New Roman" panose="02020603050405020304" pitchFamily="18" charset="0"/>
              </a:rPr>
              <a:t> </a:t>
            </a:r>
            <a:r>
              <a:rPr lang="en-GB" dirty="0" smtClean="0">
                <a:latin typeface="Times New Roman" panose="02020603050405020304" pitchFamily="18" charset="0"/>
                <a:cs typeface="Times New Roman" panose="02020603050405020304" pitchFamily="18" charset="0"/>
              </a:rPr>
              <a:t>Lithuania</a:t>
            </a:r>
            <a:r>
              <a:rPr lang="en-GB" dirty="0">
                <a:latin typeface="Times New Roman" panose="02020603050405020304" pitchFamily="18" charset="0"/>
                <a:cs typeface="Times New Roman" panose="02020603050405020304" pitchFamily="18" charset="0"/>
              </a:rPr>
              <a:t>, </a:t>
            </a:r>
            <a:r>
              <a:rPr lang="en-GB" dirty="0" smtClean="0">
                <a:latin typeface="Times New Roman" panose="02020603050405020304" pitchFamily="18" charset="0"/>
                <a:cs typeface="Times New Roman" panose="02020603050405020304" pitchFamily="18" charset="0"/>
              </a:rPr>
              <a:t>since </a:t>
            </a:r>
            <a:r>
              <a:rPr lang="en-GB" dirty="0">
                <a:latin typeface="Times New Roman" panose="02020603050405020304" pitchFamily="18" charset="0"/>
                <a:cs typeface="Times New Roman" panose="02020603050405020304" pitchFamily="18" charset="0"/>
              </a:rPr>
              <a:t>the </a:t>
            </a:r>
            <a:r>
              <a:rPr lang="en-GB" dirty="0" err="1">
                <a:latin typeface="Times New Roman" panose="02020603050405020304" pitchFamily="18" charset="0"/>
                <a:cs typeface="Times New Roman" panose="02020603050405020304" pitchFamily="18" charset="0"/>
              </a:rPr>
              <a:t>crowdfunding</a:t>
            </a:r>
            <a:r>
              <a:rPr lang="en-GB" dirty="0">
                <a:latin typeface="Times New Roman" panose="02020603050405020304" pitchFamily="18" charset="0"/>
                <a:cs typeface="Times New Roman" panose="02020603050405020304" pitchFamily="18" charset="0"/>
              </a:rPr>
              <a:t> market is fully regulated only in Lithuania. From this point of view, the Regulation (EU) 2020/1503 on European </a:t>
            </a:r>
            <a:r>
              <a:rPr lang="en-GB" dirty="0" err="1">
                <a:latin typeface="Times New Roman" panose="02020603050405020304" pitchFamily="18" charset="0"/>
                <a:cs typeface="Times New Roman" panose="02020603050405020304" pitchFamily="18" charset="0"/>
              </a:rPr>
              <a:t>Crowdfunding</a:t>
            </a:r>
            <a:r>
              <a:rPr lang="en-GB" dirty="0">
                <a:latin typeface="Times New Roman" panose="02020603050405020304" pitchFamily="18" charset="0"/>
                <a:cs typeface="Times New Roman" panose="02020603050405020304" pitchFamily="18" charset="0"/>
              </a:rPr>
              <a:t> Service Providers for Business was an ultimately expected event for the </a:t>
            </a:r>
            <a:r>
              <a:rPr lang="en-GB" dirty="0" err="1">
                <a:latin typeface="Times New Roman" panose="02020603050405020304" pitchFamily="18" charset="0"/>
                <a:cs typeface="Times New Roman" panose="02020603050405020304" pitchFamily="18" charset="0"/>
              </a:rPr>
              <a:t>crowdfunding</a:t>
            </a:r>
            <a:r>
              <a:rPr lang="en-GB" dirty="0">
                <a:latin typeface="Times New Roman" panose="02020603050405020304" pitchFamily="18" charset="0"/>
                <a:cs typeface="Times New Roman" panose="02020603050405020304" pitchFamily="18" charset="0"/>
              </a:rPr>
              <a:t> market. Therefore, the </a:t>
            </a:r>
            <a:r>
              <a:rPr lang="en-GB" b="1" dirty="0">
                <a:latin typeface="Times New Roman" panose="02020603050405020304" pitchFamily="18" charset="0"/>
                <a:cs typeface="Times New Roman" panose="02020603050405020304" pitchFamily="18" charset="0"/>
              </a:rPr>
              <a:t>aim</a:t>
            </a:r>
            <a:r>
              <a:rPr lang="en-GB" dirty="0">
                <a:latin typeface="Times New Roman" panose="02020603050405020304" pitchFamily="18" charset="0"/>
                <a:cs typeface="Times New Roman" panose="02020603050405020304" pitchFamily="18" charset="0"/>
              </a:rPr>
              <a:t> of the paper is to analyse the regulatory barriers for </a:t>
            </a:r>
            <a:r>
              <a:rPr lang="en-GB" dirty="0" err="1">
                <a:latin typeface="Times New Roman" panose="02020603050405020304" pitchFamily="18" charset="0"/>
                <a:cs typeface="Times New Roman" panose="02020603050405020304" pitchFamily="18" charset="0"/>
              </a:rPr>
              <a:t>crowdfunding</a:t>
            </a:r>
            <a:r>
              <a:rPr lang="en-GB" dirty="0">
                <a:latin typeface="Times New Roman" panose="02020603050405020304" pitchFamily="18" charset="0"/>
                <a:cs typeface="Times New Roman" panose="02020603050405020304" pitchFamily="18" charset="0"/>
              </a:rPr>
              <a:t> in </a:t>
            </a:r>
            <a:r>
              <a:rPr lang="en-GB" dirty="0" smtClean="0">
                <a:latin typeface="Times New Roman" panose="02020603050405020304" pitchFamily="18" charset="0"/>
                <a:cs typeface="Times New Roman" panose="02020603050405020304" pitchFamily="18" charset="0"/>
              </a:rPr>
              <a:t>Latvia and Lithuania</a:t>
            </a:r>
            <a:r>
              <a:rPr lang="en-GB" dirty="0">
                <a:latin typeface="Times New Roman" panose="02020603050405020304" pitchFamily="18" charset="0"/>
                <a:cs typeface="Times New Roman" panose="02020603050405020304" pitchFamily="18" charset="0"/>
              </a:rPr>
              <a:t>, </a:t>
            </a:r>
            <a:r>
              <a:rPr lang="en-GB" dirty="0" smtClean="0">
                <a:latin typeface="Times New Roman" panose="02020603050405020304" pitchFamily="18" charset="0"/>
                <a:cs typeface="Times New Roman" panose="02020603050405020304" pitchFamily="18" charset="0"/>
              </a:rPr>
              <a:t>and </a:t>
            </a:r>
            <a:r>
              <a:rPr lang="en-GB" dirty="0">
                <a:latin typeface="Times New Roman" panose="02020603050405020304" pitchFamily="18" charset="0"/>
                <a:cs typeface="Times New Roman" panose="02020603050405020304" pitchFamily="18" charset="0"/>
              </a:rPr>
              <a:t>to compare them with those of the European Union </a:t>
            </a:r>
            <a:r>
              <a:rPr lang="en-GB" dirty="0" err="1">
                <a:latin typeface="Times New Roman" panose="02020603050405020304" pitchFamily="18" charset="0"/>
                <a:cs typeface="Times New Roman" panose="02020603050405020304" pitchFamily="18" charset="0"/>
              </a:rPr>
              <a:t>Crowdfunding</a:t>
            </a:r>
            <a:r>
              <a:rPr lang="en-GB" dirty="0">
                <a:latin typeface="Times New Roman" panose="02020603050405020304" pitchFamily="18" charset="0"/>
                <a:cs typeface="Times New Roman" panose="02020603050405020304" pitchFamily="18" charset="0"/>
              </a:rPr>
              <a:t> Service Providers Regulation. </a:t>
            </a:r>
            <a:r>
              <a:rPr lang="en-GB" dirty="0" smtClean="0">
                <a:latin typeface="Times New Roman" panose="02020603050405020304" pitchFamily="18" charset="0"/>
                <a:cs typeface="Times New Roman" panose="02020603050405020304" pitchFamily="18" charset="0"/>
              </a:rPr>
              <a:t>To achieve the aim, the following </a:t>
            </a:r>
            <a:r>
              <a:rPr lang="en-GB" b="1" dirty="0" smtClean="0">
                <a:latin typeface="Times New Roman" panose="02020603050405020304" pitchFamily="18" charset="0"/>
                <a:cs typeface="Times New Roman" panose="02020603050405020304" pitchFamily="18" charset="0"/>
              </a:rPr>
              <a:t>objectives</a:t>
            </a:r>
            <a:r>
              <a:rPr lang="en-GB" dirty="0" smtClean="0">
                <a:latin typeface="Times New Roman" panose="02020603050405020304" pitchFamily="18" charset="0"/>
                <a:cs typeface="Times New Roman" panose="02020603050405020304" pitchFamily="18" charset="0"/>
              </a:rPr>
              <a:t> have been set: </a:t>
            </a:r>
          </a:p>
          <a:p>
            <a:pPr lvl="0" algn="just"/>
            <a:r>
              <a:rPr lang="en-GB" dirty="0" smtClean="0">
                <a:latin typeface="Times New Roman" panose="02020603050405020304" pitchFamily="18" charset="0"/>
                <a:cs typeface="Times New Roman" panose="02020603050405020304" pitchFamily="18" charset="0"/>
              </a:rPr>
              <a:t>- to </a:t>
            </a:r>
            <a:r>
              <a:rPr lang="en-GB" dirty="0">
                <a:latin typeface="Times New Roman" panose="02020603050405020304" pitchFamily="18" charset="0"/>
                <a:cs typeface="Times New Roman" panose="02020603050405020304" pitchFamily="18" charset="0"/>
              </a:rPr>
              <a:t>analyse the crucial aspects of the Regulation;</a:t>
            </a:r>
          </a:p>
          <a:p>
            <a:pPr lvl="0" algn="just"/>
            <a:r>
              <a:rPr lang="en-GB" dirty="0" smtClean="0">
                <a:latin typeface="Times New Roman" panose="02020603050405020304" pitchFamily="18" charset="0"/>
                <a:cs typeface="Times New Roman" panose="02020603050405020304" pitchFamily="18" charset="0"/>
              </a:rPr>
              <a:t>- to analyse </a:t>
            </a:r>
            <a:r>
              <a:rPr lang="en-GB" dirty="0">
                <a:latin typeface="Times New Roman" panose="02020603050405020304" pitchFamily="18" charset="0"/>
                <a:cs typeface="Times New Roman" panose="02020603050405020304" pitchFamily="18" charset="0"/>
              </a:rPr>
              <a:t>the current practise of regulatory barriers for </a:t>
            </a:r>
            <a:r>
              <a:rPr lang="en-GB" dirty="0" err="1">
                <a:latin typeface="Times New Roman" panose="02020603050405020304" pitchFamily="18" charset="0"/>
                <a:cs typeface="Times New Roman" panose="02020603050405020304" pitchFamily="18" charset="0"/>
              </a:rPr>
              <a:t>crowdfunding</a:t>
            </a:r>
            <a:r>
              <a:rPr lang="en-GB" dirty="0">
                <a:latin typeface="Times New Roman" panose="02020603050405020304" pitchFamily="18" charset="0"/>
                <a:cs typeface="Times New Roman" panose="02020603050405020304" pitchFamily="18" charset="0"/>
              </a:rPr>
              <a:t> in </a:t>
            </a:r>
            <a:r>
              <a:rPr lang="en-GB" dirty="0" smtClean="0">
                <a:latin typeface="Times New Roman" panose="02020603050405020304" pitchFamily="18" charset="0"/>
                <a:cs typeface="Times New Roman" panose="02020603050405020304" pitchFamily="18" charset="0"/>
              </a:rPr>
              <a:t>Latvia and Lithuania;</a:t>
            </a:r>
            <a:endParaRPr lang="en-GB" dirty="0">
              <a:latin typeface="Times New Roman" panose="02020603050405020304" pitchFamily="18" charset="0"/>
              <a:cs typeface="Times New Roman" panose="02020603050405020304" pitchFamily="18" charset="0"/>
            </a:endParaRPr>
          </a:p>
          <a:p>
            <a:pPr lvl="0" algn="just"/>
            <a:r>
              <a:rPr lang="en-GB" dirty="0" smtClean="0">
                <a:latin typeface="Times New Roman" panose="02020603050405020304" pitchFamily="18" charset="0"/>
                <a:cs typeface="Times New Roman" panose="02020603050405020304" pitchFamily="18" charset="0"/>
              </a:rPr>
              <a:t>- </a:t>
            </a:r>
            <a:r>
              <a:rPr lang="en-GB" dirty="0">
                <a:latin typeface="Times New Roman" panose="02020603050405020304" pitchFamily="18" charset="0"/>
                <a:cs typeface="Times New Roman" panose="02020603050405020304" pitchFamily="18" charset="0"/>
              </a:rPr>
              <a:t>t</a:t>
            </a:r>
            <a:r>
              <a:rPr lang="en-GB" dirty="0" smtClean="0">
                <a:latin typeface="Times New Roman" panose="02020603050405020304" pitchFamily="18" charset="0"/>
                <a:cs typeface="Times New Roman" panose="02020603050405020304" pitchFamily="18" charset="0"/>
              </a:rPr>
              <a:t>o compare </a:t>
            </a:r>
            <a:r>
              <a:rPr lang="en-GB" dirty="0">
                <a:latin typeface="Times New Roman" panose="02020603050405020304" pitchFamily="18" charset="0"/>
                <a:cs typeface="Times New Roman" panose="02020603050405020304" pitchFamily="18" charset="0"/>
              </a:rPr>
              <a:t>the Regulation’s aspects with the </a:t>
            </a:r>
            <a:r>
              <a:rPr lang="en-GB" dirty="0" err="1">
                <a:latin typeface="Times New Roman" panose="02020603050405020304" pitchFamily="18" charset="0"/>
                <a:cs typeface="Times New Roman" panose="02020603050405020304" pitchFamily="18" charset="0"/>
              </a:rPr>
              <a:t>crowdfunding</a:t>
            </a:r>
            <a:r>
              <a:rPr lang="en-GB" dirty="0">
                <a:latin typeface="Times New Roman" panose="02020603050405020304" pitchFamily="18" charset="0"/>
                <a:cs typeface="Times New Roman" panose="02020603050405020304" pitchFamily="18" charset="0"/>
              </a:rPr>
              <a:t> service supply in the countries.</a:t>
            </a:r>
          </a:p>
          <a:p>
            <a:pPr algn="just"/>
            <a:r>
              <a:rPr lang="en-GB" dirty="0" smtClean="0">
                <a:latin typeface="Times New Roman" panose="02020603050405020304" pitchFamily="18" charset="0"/>
                <a:cs typeface="Times New Roman" panose="02020603050405020304" pitchFamily="18" charset="0"/>
              </a:rPr>
              <a:t>Generally </a:t>
            </a:r>
            <a:r>
              <a:rPr lang="en-GB" dirty="0">
                <a:latin typeface="Times New Roman" panose="02020603050405020304" pitchFamily="18" charset="0"/>
                <a:cs typeface="Times New Roman" panose="02020603050405020304" pitchFamily="18" charset="0"/>
              </a:rPr>
              <a:t>accepted </a:t>
            </a:r>
            <a:r>
              <a:rPr lang="en-GB" b="1" dirty="0">
                <a:latin typeface="Times New Roman" panose="02020603050405020304" pitchFamily="18" charset="0"/>
                <a:cs typeface="Times New Roman" panose="02020603050405020304" pitchFamily="18" charset="0"/>
              </a:rPr>
              <a:t>methods</a:t>
            </a:r>
            <a:r>
              <a:rPr lang="en-GB" dirty="0">
                <a:latin typeface="Times New Roman" panose="02020603050405020304" pitchFamily="18" charset="0"/>
                <a:cs typeface="Times New Roman" panose="02020603050405020304" pitchFamily="18" charset="0"/>
              </a:rPr>
              <a:t> of research have been used, including literature source study, comparative analysis and synthesis, legal act analysis. </a:t>
            </a:r>
            <a:endParaRPr lang="en-GB" dirty="0" smtClean="0">
              <a:latin typeface="Times New Roman" panose="02020603050405020304" pitchFamily="18" charset="0"/>
              <a:cs typeface="Times New Roman" panose="02020603050405020304" pitchFamily="18" charset="0"/>
            </a:endParaRPr>
          </a:p>
          <a:p>
            <a:pPr algn="just"/>
            <a:r>
              <a:rPr lang="en-GB" dirty="0" smtClean="0">
                <a:latin typeface="Times New Roman" panose="02020603050405020304" pitchFamily="18" charset="0"/>
                <a:cs typeface="Times New Roman" panose="02020603050405020304" pitchFamily="18" charset="0"/>
              </a:rPr>
              <a:t>The </a:t>
            </a:r>
            <a:r>
              <a:rPr lang="en-GB" dirty="0">
                <a:latin typeface="Times New Roman" panose="02020603050405020304" pitchFamily="18" charset="0"/>
                <a:cs typeface="Times New Roman" panose="02020603050405020304" pitchFamily="18" charset="0"/>
              </a:rPr>
              <a:t>paper results include the analysis of existing regulatory barriers for </a:t>
            </a:r>
            <a:r>
              <a:rPr lang="en-GB" dirty="0" err="1">
                <a:latin typeface="Times New Roman" panose="02020603050405020304" pitchFamily="18" charset="0"/>
                <a:cs typeface="Times New Roman" panose="02020603050405020304" pitchFamily="18" charset="0"/>
              </a:rPr>
              <a:t>crowdfunding</a:t>
            </a:r>
            <a:r>
              <a:rPr lang="en-GB" dirty="0">
                <a:latin typeface="Times New Roman" panose="02020603050405020304" pitchFamily="18" charset="0"/>
                <a:cs typeface="Times New Roman" panose="02020603050405020304" pitchFamily="18" charset="0"/>
              </a:rPr>
              <a:t> in </a:t>
            </a:r>
            <a:r>
              <a:rPr lang="en-GB" dirty="0" smtClean="0">
                <a:latin typeface="Times New Roman" panose="02020603050405020304" pitchFamily="18" charset="0"/>
                <a:cs typeface="Times New Roman" panose="02020603050405020304" pitchFamily="18" charset="0"/>
              </a:rPr>
              <a:t>Latvia and Lithuania, and </a:t>
            </a:r>
            <a:r>
              <a:rPr lang="en-GB" dirty="0">
                <a:latin typeface="Times New Roman" panose="02020603050405020304" pitchFamily="18" charset="0"/>
                <a:cs typeface="Times New Roman" panose="02020603050405020304" pitchFamily="18" charset="0"/>
              </a:rPr>
              <a:t>their comparison with the Regulation, highlighting crucial aspects and revealed differences</a:t>
            </a:r>
            <a:r>
              <a:rPr lang="en-GB" dirty="0" smtClean="0">
                <a:latin typeface="Times New Roman" panose="02020603050405020304" pitchFamily="18" charset="0"/>
                <a:cs typeface="Times New Roman" panose="02020603050405020304" pitchFamily="18" charset="0"/>
              </a:rPr>
              <a:t>. </a:t>
            </a:r>
            <a:r>
              <a:rPr lang="en-GB" dirty="0">
                <a:latin typeface="Times New Roman" panose="02020603050405020304" pitchFamily="18" charset="0"/>
                <a:cs typeface="Times New Roman" panose="02020603050405020304" pitchFamily="18" charset="0"/>
              </a:rPr>
              <a:t>This paper does not observe reward and donation-based </a:t>
            </a:r>
            <a:r>
              <a:rPr lang="en-GB" dirty="0" err="1">
                <a:latin typeface="Times New Roman" panose="02020603050405020304" pitchFamily="18" charset="0"/>
                <a:cs typeface="Times New Roman" panose="02020603050405020304" pitchFamily="18" charset="0"/>
              </a:rPr>
              <a:t>crowdfunding</a:t>
            </a:r>
            <a:r>
              <a:rPr lang="en-GB" dirty="0">
                <a:latin typeface="Times New Roman" panose="02020603050405020304" pitchFamily="18" charset="0"/>
                <a:cs typeface="Times New Roman" panose="02020603050405020304" pitchFamily="18" charset="0"/>
              </a:rPr>
              <a:t> models, since these </a:t>
            </a:r>
            <a:r>
              <a:rPr lang="en-GB" dirty="0" err="1">
                <a:latin typeface="Times New Roman" panose="02020603050405020304" pitchFamily="18" charset="0"/>
                <a:cs typeface="Times New Roman" panose="02020603050405020304" pitchFamily="18" charset="0"/>
              </a:rPr>
              <a:t>crowdfunding</a:t>
            </a:r>
            <a:r>
              <a:rPr lang="en-GB" dirty="0">
                <a:latin typeface="Times New Roman" panose="02020603050405020304" pitchFamily="18" charset="0"/>
                <a:cs typeface="Times New Roman" panose="02020603050405020304" pitchFamily="18" charset="0"/>
              </a:rPr>
              <a:t> models are not in the scope of the Regulation. </a:t>
            </a:r>
          </a:p>
          <a:p>
            <a:pPr algn="just"/>
            <a:endParaRPr lang="en-GB" b="1" dirty="0" smtClean="0">
              <a:latin typeface="Times New Roman" panose="02020603050405020304" pitchFamily="18" charset="0"/>
              <a:cs typeface="Times New Roman" panose="02020603050405020304" pitchFamily="18" charset="0"/>
            </a:endParaRPr>
          </a:p>
          <a:p>
            <a:pPr algn="just"/>
            <a:r>
              <a:rPr lang="lv-LV" b="1" dirty="0" err="1" smtClean="0">
                <a:latin typeface="Times New Roman" panose="02020603050405020304" pitchFamily="18" charset="0"/>
                <a:cs typeface="Times New Roman" panose="02020603050405020304" pitchFamily="18" charset="0"/>
              </a:rPr>
              <a:t>Keywords</a:t>
            </a:r>
            <a:r>
              <a:rPr lang="en-GB" b="1" dirty="0" smtClean="0">
                <a:latin typeface="Times New Roman" panose="02020603050405020304" pitchFamily="18" charset="0"/>
                <a:cs typeface="Times New Roman" panose="02020603050405020304" pitchFamily="18" charset="0"/>
              </a:rPr>
              <a:t>: </a:t>
            </a:r>
            <a:r>
              <a:rPr lang="en-GB" i="1" dirty="0" err="1" smtClean="0">
                <a:latin typeface="Times New Roman" panose="02020603050405020304" pitchFamily="18" charset="0"/>
                <a:cs typeface="Times New Roman" panose="02020603050405020304" pitchFamily="18" charset="0"/>
              </a:rPr>
              <a:t>Crowdfunding</a:t>
            </a:r>
            <a:r>
              <a:rPr lang="en-GB" i="1" dirty="0" smtClean="0">
                <a:latin typeface="Times New Roman" panose="02020603050405020304" pitchFamily="18" charset="0"/>
                <a:cs typeface="Times New Roman" panose="02020603050405020304" pitchFamily="18" charset="0"/>
              </a:rPr>
              <a:t>, European </a:t>
            </a:r>
            <a:r>
              <a:rPr lang="en-GB" i="1" dirty="0" err="1">
                <a:latin typeface="Times New Roman" panose="02020603050405020304" pitchFamily="18" charset="0"/>
                <a:cs typeface="Times New Roman" panose="02020603050405020304" pitchFamily="18" charset="0"/>
              </a:rPr>
              <a:t>Crowdfunding</a:t>
            </a:r>
            <a:r>
              <a:rPr lang="en-GB" i="1" dirty="0">
                <a:latin typeface="Times New Roman" panose="02020603050405020304" pitchFamily="18" charset="0"/>
                <a:cs typeface="Times New Roman" panose="02020603050405020304" pitchFamily="18" charset="0"/>
              </a:rPr>
              <a:t> Service Providers Regulation, </a:t>
            </a:r>
            <a:r>
              <a:rPr lang="en-GB" i="1" dirty="0" smtClean="0">
                <a:latin typeface="Times New Roman" panose="02020603050405020304" pitchFamily="18" charset="0"/>
                <a:cs typeface="Times New Roman" panose="02020603050405020304" pitchFamily="18" charset="0"/>
              </a:rPr>
              <a:t>Latvia, Lithuania</a:t>
            </a:r>
            <a:endParaRPr lang="en-GB" b="1" dirty="0" smtClean="0">
              <a:latin typeface="Times New Roman" panose="02020603050405020304" pitchFamily="18" charset="0"/>
              <a:cs typeface="Times New Roman" panose="02020603050405020304" pitchFamily="18" charset="0"/>
            </a:endParaRPr>
          </a:p>
          <a:p>
            <a:pPr algn="just"/>
            <a:r>
              <a:rPr lang="lv-LV" b="1" dirty="0" smtClean="0">
                <a:latin typeface="Times New Roman" panose="02020603050405020304" pitchFamily="18" charset="0"/>
                <a:cs typeface="Times New Roman" panose="02020603050405020304" pitchFamily="18" charset="0"/>
              </a:rPr>
              <a:t>JEL </a:t>
            </a:r>
            <a:r>
              <a:rPr lang="lv-LV" b="1" dirty="0" err="1" smtClean="0">
                <a:latin typeface="Times New Roman" panose="02020603050405020304" pitchFamily="18" charset="0"/>
                <a:cs typeface="Times New Roman" panose="02020603050405020304" pitchFamily="18" charset="0"/>
              </a:rPr>
              <a:t>code</a:t>
            </a:r>
            <a:r>
              <a:rPr lang="en-GB" b="1" dirty="0" smtClean="0">
                <a:latin typeface="Times New Roman" panose="02020603050405020304" pitchFamily="18" charset="0"/>
                <a:cs typeface="Times New Roman" panose="02020603050405020304" pitchFamily="18" charset="0"/>
              </a:rPr>
              <a:t>s: </a:t>
            </a:r>
            <a:r>
              <a:rPr lang="en-GB" dirty="0">
                <a:latin typeface="Times New Roman" panose="02020603050405020304" pitchFamily="18" charset="0"/>
                <a:cs typeface="Times New Roman" panose="02020603050405020304" pitchFamily="18" charset="0"/>
              </a:rPr>
              <a:t>G23, K22, O16 </a:t>
            </a:r>
            <a:endParaRPr lang="en-US" dirty="0" smtClean="0">
              <a:latin typeface="Times New Roman" panose="02020603050405020304" pitchFamily="18" charset="0"/>
              <a:cs typeface="Times New Roman" panose="02020603050405020304" pitchFamily="18" charset="0"/>
            </a:endParaRPr>
          </a:p>
          <a:p>
            <a:pPr algn="just"/>
            <a:endParaRPr lang="en-US" sz="2000" b="1" dirty="0">
              <a:latin typeface="Times New Roman" panose="02020603050405020304" pitchFamily="18" charset="0"/>
              <a:cs typeface="Times New Roman" panose="02020603050405020304" pitchFamily="18" charset="0"/>
            </a:endParaRPr>
          </a:p>
        </p:txBody>
      </p:sp>
      <p:sp>
        <p:nvSpPr>
          <p:cNvPr id="3077" name="Text Box 14">
            <a:extLst>
              <a:ext uri="{FF2B5EF4-FFF2-40B4-BE49-F238E27FC236}">
                <a16:creationId xmlns:a16="http://schemas.microsoft.com/office/drawing/2014/main" xmlns="" id="{2A999DD9-8642-4A06-AC25-E13B9B82E9E1}"/>
              </a:ext>
            </a:extLst>
          </p:cNvPr>
          <p:cNvSpPr txBox="1">
            <a:spLocks noChangeArrowheads="1"/>
          </p:cNvSpPr>
          <p:nvPr/>
        </p:nvSpPr>
        <p:spPr bwMode="auto">
          <a:xfrm>
            <a:off x="0" y="3280104"/>
            <a:ext cx="19594235" cy="13416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square" lIns="161404" tIns="161404" rIns="161404" bIns="161404">
            <a:spAutoFit/>
          </a:bodyPr>
          <a:lstStyle>
            <a:lvl1pPr>
              <a:defRPr>
                <a:solidFill>
                  <a:schemeClr val="tx1"/>
                </a:solidFill>
                <a:latin typeface="Helvetica" panose="020B0604020202020204" pitchFamily="34" charset="0"/>
                <a:ea typeface="ＭＳ Ｐゴシック" panose="020B0600070205080204" pitchFamily="34" charset="-128"/>
              </a:defRPr>
            </a:lvl1pPr>
            <a:lvl2pPr marL="742950" indent="-285750">
              <a:defRPr>
                <a:solidFill>
                  <a:schemeClr val="tx1"/>
                </a:solidFill>
                <a:latin typeface="Helvetica" panose="020B0604020202020204" pitchFamily="34" charset="0"/>
                <a:ea typeface="ＭＳ Ｐゴシック" panose="020B0600070205080204" pitchFamily="34" charset="-128"/>
              </a:defRPr>
            </a:lvl2pPr>
            <a:lvl3pPr marL="1143000" indent="-228600">
              <a:defRPr>
                <a:solidFill>
                  <a:schemeClr val="tx1"/>
                </a:solidFill>
                <a:latin typeface="Helvetica" panose="020B0604020202020204" pitchFamily="34" charset="0"/>
                <a:ea typeface="ＭＳ Ｐゴシック" panose="020B0600070205080204" pitchFamily="34" charset="-128"/>
              </a:defRPr>
            </a:lvl3pPr>
            <a:lvl4pPr marL="1600200" indent="-228600">
              <a:defRPr>
                <a:solidFill>
                  <a:schemeClr val="tx1"/>
                </a:solidFill>
                <a:latin typeface="Helvetica" panose="020B0604020202020204" pitchFamily="34" charset="0"/>
                <a:ea typeface="ＭＳ Ｐゴシック" panose="020B0600070205080204" pitchFamily="34" charset="-128"/>
              </a:defRPr>
            </a:lvl4pPr>
            <a:lvl5pPr marL="2057400" indent="-228600">
              <a:defRPr>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Helvetica" panose="020B0604020202020204" pitchFamily="34" charset="0"/>
                <a:ea typeface="ＭＳ Ｐゴシック" panose="020B0600070205080204" pitchFamily="34" charset="-128"/>
              </a:defRPr>
            </a:lvl9pPr>
          </a:lstStyle>
          <a:p>
            <a:pPr algn="ctr"/>
            <a:r>
              <a:rPr lang="lt-LT" sz="2400" b="1" dirty="0" smtClean="0">
                <a:latin typeface="Times New Roman" panose="02020603050405020304" pitchFamily="18" charset="0"/>
                <a:cs typeface="Times New Roman" panose="02020603050405020304" pitchFamily="18" charset="0"/>
              </a:rPr>
              <a:t>Oksana Katalkina</a:t>
            </a:r>
            <a:endParaRPr lang="lt-LT" sz="2400" b="1" dirty="0">
              <a:latin typeface="Times New Roman" panose="02020603050405020304" pitchFamily="18" charset="0"/>
              <a:cs typeface="Times New Roman" panose="02020603050405020304" pitchFamily="18" charset="0"/>
            </a:endParaRPr>
          </a:p>
          <a:p>
            <a:pPr algn="ctr"/>
            <a:r>
              <a:rPr lang="lt-LT" sz="2000" i="1" dirty="0" smtClean="0">
                <a:latin typeface="Times New Roman" panose="02020603050405020304" pitchFamily="18" charset="0"/>
                <a:cs typeface="Times New Roman" panose="02020603050405020304" pitchFamily="18" charset="0"/>
              </a:rPr>
              <a:t>University of Latvia (Latvia)</a:t>
            </a:r>
            <a:endParaRPr lang="lt-LT" sz="2000" dirty="0">
              <a:latin typeface="Times New Roman" panose="02020603050405020304" pitchFamily="18" charset="0"/>
              <a:cs typeface="Times New Roman" panose="02020603050405020304" pitchFamily="18" charset="0"/>
            </a:endParaRPr>
          </a:p>
          <a:p>
            <a:pPr algn="ctr"/>
            <a:r>
              <a:rPr lang="en-GB" sz="2000" i="1" dirty="0" err="1" smtClean="0">
                <a:latin typeface="Times New Roman" panose="02020603050405020304" pitchFamily="18" charset="0"/>
                <a:cs typeface="Times New Roman" panose="02020603050405020304" pitchFamily="18" charset="0"/>
              </a:rPr>
              <a:t>oksana</a:t>
            </a:r>
            <a:r>
              <a:rPr lang="en-GB" sz="2000" i="1" dirty="0" smtClean="0">
                <a:latin typeface="Times New Roman" panose="02020603050405020304" pitchFamily="18" charset="0"/>
                <a:cs typeface="Times New Roman" panose="02020603050405020304" pitchFamily="18" charset="0"/>
              </a:rPr>
              <a:t>.</a:t>
            </a:r>
            <a:r>
              <a:rPr lang="lv-LV" sz="2000" i="1" dirty="0" smtClean="0">
                <a:latin typeface="Times New Roman" panose="02020603050405020304" pitchFamily="18" charset="0"/>
                <a:cs typeface="Times New Roman" panose="02020603050405020304" pitchFamily="18" charset="0"/>
              </a:rPr>
              <a:t>k</a:t>
            </a:r>
            <a:r>
              <a:rPr lang="en-GB" sz="2000" i="1" dirty="0" err="1" smtClean="0">
                <a:latin typeface="Times New Roman" panose="02020603050405020304" pitchFamily="18" charset="0"/>
                <a:cs typeface="Times New Roman" panose="02020603050405020304" pitchFamily="18" charset="0"/>
              </a:rPr>
              <a:t>atalkina</a:t>
            </a:r>
            <a:r>
              <a:rPr lang="lv-LV" sz="2000" i="1" dirty="0" smtClean="0">
                <a:latin typeface="Times New Roman" panose="02020603050405020304" pitchFamily="18" charset="0"/>
                <a:cs typeface="Times New Roman" panose="02020603050405020304" pitchFamily="18" charset="0"/>
              </a:rPr>
              <a:t>@</a:t>
            </a:r>
            <a:r>
              <a:rPr lang="lv-LV" sz="2000" i="1" dirty="0" err="1" smtClean="0">
                <a:latin typeface="Times New Roman" panose="02020603050405020304" pitchFamily="18" charset="0"/>
                <a:cs typeface="Times New Roman" panose="02020603050405020304" pitchFamily="18" charset="0"/>
              </a:rPr>
              <a:t>inbox.lv</a:t>
            </a:r>
            <a:endParaRPr lang="lt-LT" sz="2000" u="sng" dirty="0">
              <a:latin typeface="Times New Roman" panose="02020603050405020304" pitchFamily="18" charset="0"/>
              <a:cs typeface="Times New Roman" panose="02020603050405020304" pitchFamily="18" charset="0"/>
            </a:endParaRPr>
          </a:p>
        </p:txBody>
      </p:sp>
      <p:sp>
        <p:nvSpPr>
          <p:cNvPr id="3078" name="Rectangle 180">
            <a:extLst>
              <a:ext uri="{FF2B5EF4-FFF2-40B4-BE49-F238E27FC236}">
                <a16:creationId xmlns:a16="http://schemas.microsoft.com/office/drawing/2014/main" xmlns="" id="{A99B286D-1A52-4876-B90A-4158759A47F5}"/>
              </a:ext>
            </a:extLst>
          </p:cNvPr>
          <p:cNvSpPr>
            <a:spLocks noChangeArrowheads="1"/>
          </p:cNvSpPr>
          <p:nvPr/>
        </p:nvSpPr>
        <p:spPr bwMode="auto">
          <a:xfrm>
            <a:off x="119618" y="1886227"/>
            <a:ext cx="19554894" cy="15316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53802" tIns="26901" rIns="53802" bIns="26901">
            <a:spAutoFit/>
          </a:bodyPr>
          <a:lstStyle>
            <a:lvl1pPr>
              <a:defRPr>
                <a:solidFill>
                  <a:schemeClr val="tx1"/>
                </a:solidFill>
                <a:latin typeface="Helvetica" panose="020B0604020202020204" pitchFamily="34" charset="0"/>
                <a:ea typeface="ＭＳ Ｐゴシック" panose="020B0600070205080204" pitchFamily="34" charset="-128"/>
              </a:defRPr>
            </a:lvl1pPr>
            <a:lvl2pPr marL="742950" indent="-285750">
              <a:defRPr>
                <a:solidFill>
                  <a:schemeClr val="tx1"/>
                </a:solidFill>
                <a:latin typeface="Helvetica" panose="020B0604020202020204" pitchFamily="34" charset="0"/>
                <a:ea typeface="ＭＳ Ｐゴシック" panose="020B0600070205080204" pitchFamily="34" charset="-128"/>
              </a:defRPr>
            </a:lvl2pPr>
            <a:lvl3pPr marL="1143000" indent="-228600">
              <a:defRPr>
                <a:solidFill>
                  <a:schemeClr val="tx1"/>
                </a:solidFill>
                <a:latin typeface="Helvetica" panose="020B0604020202020204" pitchFamily="34" charset="0"/>
                <a:ea typeface="ＭＳ Ｐゴシック" panose="020B0600070205080204" pitchFamily="34" charset="-128"/>
              </a:defRPr>
            </a:lvl3pPr>
            <a:lvl4pPr marL="1600200" indent="-228600">
              <a:defRPr>
                <a:solidFill>
                  <a:schemeClr val="tx1"/>
                </a:solidFill>
                <a:latin typeface="Helvetica" panose="020B0604020202020204" pitchFamily="34" charset="0"/>
                <a:ea typeface="ＭＳ Ｐゴシック" panose="020B0600070205080204" pitchFamily="34" charset="-128"/>
              </a:defRPr>
            </a:lvl4pPr>
            <a:lvl5pPr marL="2057400" indent="-228600">
              <a:defRPr>
                <a:solidFill>
                  <a:schemeClr val="tx1"/>
                </a:solidFill>
                <a:latin typeface="Helvetica"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Helvetica"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Helvetica"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Helvetica"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Helvetica" panose="020B0604020202020204" pitchFamily="34" charset="0"/>
                <a:ea typeface="ＭＳ Ｐゴシック" panose="020B0600070205080204" pitchFamily="34" charset="-128"/>
              </a:defRPr>
            </a:lvl9pPr>
          </a:lstStyle>
          <a:p>
            <a:pPr algn="ctr"/>
            <a:r>
              <a:rPr lang="lt-LT" sz="3200" b="1" dirty="0" smtClean="0">
                <a:latin typeface="Times New Roman" panose="02020603050405020304" pitchFamily="18" charset="0"/>
                <a:cs typeface="Times New Roman" panose="02020603050405020304" pitchFamily="18" charset="0"/>
              </a:rPr>
              <a:t>COMPARATIVE ANALYSIS OF THE EUROPEAN UNION CROWDFUNDING SERVICE PROVIDERS REGULATION WITH REGULATORY BARRIERS FOR CROWDFUNDING </a:t>
            </a:r>
          </a:p>
          <a:p>
            <a:pPr algn="ctr"/>
            <a:r>
              <a:rPr lang="lt-LT" sz="3200" b="1" dirty="0" smtClean="0">
                <a:latin typeface="Times New Roman" panose="02020603050405020304" pitchFamily="18" charset="0"/>
                <a:cs typeface="Times New Roman" panose="02020603050405020304" pitchFamily="18" charset="0"/>
              </a:rPr>
              <a:t>IN LATVIA  AND LITHUANIA</a:t>
            </a:r>
            <a:endParaRPr lang="lt-LT" altLang="lt-LT" sz="3200" b="1" dirty="0">
              <a:latin typeface="Times New Roman" panose="02020603050405020304" pitchFamily="18" charset="0"/>
              <a:cs typeface="Times New Roman" panose="02020603050405020304" pitchFamily="18" charset="0"/>
            </a:endParaRPr>
          </a:p>
        </p:txBody>
      </p:sp>
      <p:sp>
        <p:nvSpPr>
          <p:cNvPr id="21" name="Text Box 11">
            <a:extLst>
              <a:ext uri="{FF2B5EF4-FFF2-40B4-BE49-F238E27FC236}">
                <a16:creationId xmlns:a16="http://schemas.microsoft.com/office/drawing/2014/main" xmlns="" id="{25C75B5F-A662-4817-A1F5-FBA281816E60}"/>
              </a:ext>
            </a:extLst>
          </p:cNvPr>
          <p:cNvSpPr txBox="1">
            <a:spLocks noChangeArrowheads="1"/>
          </p:cNvSpPr>
          <p:nvPr/>
        </p:nvSpPr>
        <p:spPr bwMode="auto">
          <a:xfrm>
            <a:off x="382231" y="25891497"/>
            <a:ext cx="19398376" cy="2890302"/>
          </a:xfrm>
          <a:prstGeom prst="roundRect">
            <a:avLst>
              <a:gd name="adj" fmla="val 0"/>
            </a:avLst>
          </a:prstGeom>
          <a:noFill/>
          <a:ln w="57150">
            <a:solidFill>
              <a:srgbClr val="3039C8"/>
            </a:solidFill>
          </a:ln>
        </p:spPr>
        <p:style>
          <a:lnRef idx="1">
            <a:schemeClr val="accent4"/>
          </a:lnRef>
          <a:fillRef idx="3">
            <a:schemeClr val="accent4"/>
          </a:fillRef>
          <a:effectRef idx="2">
            <a:schemeClr val="accent4"/>
          </a:effectRef>
          <a:fontRef idx="minor">
            <a:schemeClr val="lt1"/>
          </a:fontRef>
        </p:style>
        <p:txBody>
          <a:bodyPr lIns="538011" tIns="269007" rIns="538011" bIns="538011"/>
          <a:lstStyle>
            <a:lvl1pPr eaLnBrk="0" hangingPunct="0">
              <a:defRPr>
                <a:solidFill>
                  <a:schemeClr val="tx1"/>
                </a:solidFill>
                <a:latin typeface="Helvetica" pitchFamily="34" charset="0"/>
                <a:ea typeface="ＭＳ Ｐゴシック" pitchFamily="34" charset="-128"/>
              </a:defRPr>
            </a:lvl1pPr>
            <a:lvl2pPr marL="742950" indent="-285750" eaLnBrk="0" hangingPunct="0">
              <a:defRPr>
                <a:solidFill>
                  <a:schemeClr val="tx1"/>
                </a:solidFill>
                <a:latin typeface="Helvetica" pitchFamily="34" charset="0"/>
                <a:ea typeface="ＭＳ Ｐゴシック" pitchFamily="34" charset="-128"/>
              </a:defRPr>
            </a:lvl2pPr>
            <a:lvl3pPr marL="1143000" indent="-228600" eaLnBrk="0" hangingPunct="0">
              <a:defRPr>
                <a:solidFill>
                  <a:schemeClr val="tx1"/>
                </a:solidFill>
                <a:latin typeface="Helvetica" pitchFamily="34" charset="0"/>
                <a:ea typeface="ＭＳ Ｐゴシック" pitchFamily="34" charset="-128"/>
              </a:defRPr>
            </a:lvl3pPr>
            <a:lvl4pPr marL="1600200" indent="-228600" eaLnBrk="0" hangingPunct="0">
              <a:defRPr>
                <a:solidFill>
                  <a:schemeClr val="tx1"/>
                </a:solidFill>
                <a:latin typeface="Helvetica" pitchFamily="34" charset="0"/>
                <a:ea typeface="ＭＳ Ｐゴシック" pitchFamily="34" charset="-128"/>
              </a:defRPr>
            </a:lvl4pPr>
            <a:lvl5pPr marL="2057400" indent="-228600" eaLnBrk="0" hangingPunct="0">
              <a:defRPr>
                <a:solidFill>
                  <a:schemeClr val="tx1"/>
                </a:solidFill>
                <a:latin typeface="Helvetica"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Helvetica"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Helvetica"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Helvetica"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Helvetica" pitchFamily="34" charset="0"/>
                <a:ea typeface="ＭＳ Ｐゴシック" pitchFamily="34" charset="-128"/>
              </a:defRPr>
            </a:lvl9pPr>
          </a:lstStyle>
          <a:p>
            <a:pPr algn="just">
              <a:defRPr/>
            </a:pPr>
            <a:endParaRPr lang="lt-LT" sz="2000" i="1" dirty="0">
              <a:solidFill>
                <a:srgbClr val="FF0000"/>
              </a:solidFill>
              <a:latin typeface="Georgia" pitchFamily="18" charset="0"/>
            </a:endParaRPr>
          </a:p>
        </p:txBody>
      </p:sp>
      <p:sp>
        <p:nvSpPr>
          <p:cNvPr id="78" name="Suapvalintas stačiakampis 26">
            <a:extLst>
              <a:ext uri="{FF2B5EF4-FFF2-40B4-BE49-F238E27FC236}">
                <a16:creationId xmlns:a16="http://schemas.microsoft.com/office/drawing/2014/main" xmlns="" id="{F876AE06-B017-4980-ADAE-51B78BE3D0D0}"/>
              </a:ext>
            </a:extLst>
          </p:cNvPr>
          <p:cNvSpPr/>
          <p:nvPr/>
        </p:nvSpPr>
        <p:spPr>
          <a:xfrm>
            <a:off x="10160410" y="9990089"/>
            <a:ext cx="9564564" cy="15660066"/>
          </a:xfrm>
          <a:prstGeom prst="roundRect">
            <a:avLst>
              <a:gd name="adj" fmla="val 1311"/>
            </a:avLst>
          </a:prstGeom>
          <a:noFill/>
          <a:ln w="57150">
            <a:solidFill>
              <a:srgbClr val="9198CA"/>
            </a:solidFill>
          </a:ln>
        </p:spPr>
        <p:style>
          <a:lnRef idx="2">
            <a:schemeClr val="accent6"/>
          </a:lnRef>
          <a:fillRef idx="1">
            <a:schemeClr val="lt1"/>
          </a:fillRef>
          <a:effectRef idx="0">
            <a:schemeClr val="accent6"/>
          </a:effectRef>
          <a:fontRef idx="minor">
            <a:schemeClr val="dk1"/>
          </a:fontRef>
        </p:style>
        <p:txBody>
          <a:bodyPr anchor="ctr"/>
          <a:lstStyle/>
          <a:p>
            <a:pPr algn="ctr" eaLnBrk="1" hangingPunct="1">
              <a:spcBef>
                <a:spcPct val="10000"/>
              </a:spcBef>
              <a:defRPr/>
            </a:pPr>
            <a:endParaRPr lang="lt-LT" sz="900" b="1" dirty="0">
              <a:latin typeface="Georgia" pitchFamily="18" charset="0"/>
              <a:cs typeface="Times New Roman" pitchFamily="18" charset="0"/>
            </a:endParaRPr>
          </a:p>
          <a:p>
            <a:pPr algn="ctr" eaLnBrk="1" hangingPunct="1">
              <a:spcBef>
                <a:spcPct val="10000"/>
              </a:spcBef>
              <a:defRPr/>
            </a:pPr>
            <a:endParaRPr lang="lt-LT" sz="2000" b="1" dirty="0">
              <a:latin typeface="Georgia" pitchFamily="18" charset="0"/>
              <a:cs typeface="Times New Roman" pitchFamily="18" charset="0"/>
            </a:endParaRPr>
          </a:p>
          <a:p>
            <a:pPr algn="ctr" eaLnBrk="1" hangingPunct="1">
              <a:spcBef>
                <a:spcPct val="10000"/>
              </a:spcBef>
              <a:defRPr/>
            </a:pPr>
            <a:endParaRPr lang="lt-LT" sz="2000" b="1" dirty="0">
              <a:latin typeface="Georgia" pitchFamily="18" charset="0"/>
              <a:cs typeface="Times New Roman" pitchFamily="18" charset="0"/>
            </a:endParaRPr>
          </a:p>
          <a:p>
            <a:pPr algn="ctr" eaLnBrk="1" hangingPunct="1">
              <a:spcBef>
                <a:spcPct val="10000"/>
              </a:spcBef>
              <a:defRPr/>
            </a:pPr>
            <a:endParaRPr lang="lt-LT" sz="2000" b="1" dirty="0">
              <a:latin typeface="Georgia" pitchFamily="18" charset="0"/>
              <a:cs typeface="Times New Roman" pitchFamily="18" charset="0"/>
            </a:endParaRPr>
          </a:p>
          <a:p>
            <a:pPr algn="ctr" eaLnBrk="1" hangingPunct="1">
              <a:spcBef>
                <a:spcPct val="10000"/>
              </a:spcBef>
              <a:defRPr/>
            </a:pPr>
            <a:endParaRPr lang="lt-LT" sz="2000" b="1" dirty="0">
              <a:latin typeface="Georgia" pitchFamily="18" charset="0"/>
              <a:cs typeface="Times New Roman" pitchFamily="18" charset="0"/>
            </a:endParaRPr>
          </a:p>
          <a:p>
            <a:pPr algn="ctr" eaLnBrk="1" hangingPunct="1">
              <a:spcBef>
                <a:spcPct val="10000"/>
              </a:spcBef>
              <a:defRPr/>
            </a:pPr>
            <a:endParaRPr lang="lt-LT" sz="2000" b="1" dirty="0">
              <a:latin typeface="Georgia" pitchFamily="18" charset="0"/>
              <a:cs typeface="Times New Roman" pitchFamily="18" charset="0"/>
            </a:endParaRPr>
          </a:p>
          <a:p>
            <a:pPr algn="ctr" eaLnBrk="1" hangingPunct="1">
              <a:spcBef>
                <a:spcPct val="10000"/>
              </a:spcBef>
              <a:defRPr/>
            </a:pPr>
            <a:endParaRPr lang="lt-LT" sz="2000" b="1" dirty="0">
              <a:latin typeface="Georgia" pitchFamily="18" charset="0"/>
              <a:cs typeface="Times New Roman" pitchFamily="18" charset="0"/>
            </a:endParaRPr>
          </a:p>
          <a:p>
            <a:pPr algn="ctr" eaLnBrk="1" hangingPunct="1">
              <a:spcBef>
                <a:spcPct val="10000"/>
              </a:spcBef>
              <a:defRPr/>
            </a:pPr>
            <a:endParaRPr lang="lt-LT" sz="2000" b="1" dirty="0">
              <a:latin typeface="Georgia" pitchFamily="18" charset="0"/>
              <a:cs typeface="Times New Roman" pitchFamily="18" charset="0"/>
            </a:endParaRPr>
          </a:p>
          <a:p>
            <a:pPr algn="ctr" eaLnBrk="1" hangingPunct="1">
              <a:spcBef>
                <a:spcPct val="10000"/>
              </a:spcBef>
              <a:defRPr/>
            </a:pPr>
            <a:endParaRPr lang="lt-LT" sz="2000" b="1" dirty="0">
              <a:latin typeface="Georgia" pitchFamily="18" charset="0"/>
              <a:cs typeface="Times New Roman" pitchFamily="18" charset="0"/>
            </a:endParaRPr>
          </a:p>
          <a:p>
            <a:pPr algn="ctr" eaLnBrk="1" hangingPunct="1">
              <a:spcBef>
                <a:spcPct val="10000"/>
              </a:spcBef>
              <a:defRPr/>
            </a:pPr>
            <a:endParaRPr lang="lt-LT" sz="2000" b="1" dirty="0">
              <a:latin typeface="Georgia" pitchFamily="18" charset="0"/>
              <a:cs typeface="Times New Roman" pitchFamily="18" charset="0"/>
            </a:endParaRPr>
          </a:p>
          <a:p>
            <a:pPr algn="ctr" eaLnBrk="1" hangingPunct="1">
              <a:spcBef>
                <a:spcPct val="10000"/>
              </a:spcBef>
              <a:defRPr/>
            </a:pPr>
            <a:endParaRPr lang="lt-LT" sz="2000" b="1" dirty="0">
              <a:latin typeface="Georgia" pitchFamily="18" charset="0"/>
              <a:cs typeface="Times New Roman" pitchFamily="18" charset="0"/>
            </a:endParaRPr>
          </a:p>
          <a:p>
            <a:pPr algn="ctr" eaLnBrk="1" hangingPunct="1">
              <a:spcBef>
                <a:spcPct val="10000"/>
              </a:spcBef>
              <a:defRPr/>
            </a:pPr>
            <a:endParaRPr lang="lt-LT" sz="2000" b="1" dirty="0">
              <a:latin typeface="Georgia" pitchFamily="18" charset="0"/>
              <a:cs typeface="Times New Roman" pitchFamily="18" charset="0"/>
            </a:endParaRPr>
          </a:p>
          <a:p>
            <a:pPr algn="ctr" eaLnBrk="1" hangingPunct="1">
              <a:spcBef>
                <a:spcPct val="10000"/>
              </a:spcBef>
              <a:defRPr/>
            </a:pPr>
            <a:endParaRPr lang="lt-LT" sz="2000" b="1" dirty="0">
              <a:latin typeface="Georgia" pitchFamily="18" charset="0"/>
              <a:cs typeface="Times New Roman" pitchFamily="18" charset="0"/>
            </a:endParaRPr>
          </a:p>
          <a:p>
            <a:pPr algn="ctr" eaLnBrk="1" hangingPunct="1">
              <a:spcBef>
                <a:spcPct val="10000"/>
              </a:spcBef>
              <a:defRPr/>
            </a:pPr>
            <a:endParaRPr lang="lt-LT" sz="2000" b="1" dirty="0">
              <a:latin typeface="Georgia" pitchFamily="18" charset="0"/>
              <a:cs typeface="Times New Roman" pitchFamily="18" charset="0"/>
            </a:endParaRPr>
          </a:p>
          <a:p>
            <a:pPr algn="ctr" eaLnBrk="1" hangingPunct="1">
              <a:spcBef>
                <a:spcPct val="10000"/>
              </a:spcBef>
              <a:defRPr/>
            </a:pPr>
            <a:endParaRPr lang="lt-LT" sz="2000" b="1" dirty="0">
              <a:latin typeface="Georgia" pitchFamily="18" charset="0"/>
              <a:cs typeface="Times New Roman" pitchFamily="18" charset="0"/>
            </a:endParaRPr>
          </a:p>
          <a:p>
            <a:pPr algn="ctr" eaLnBrk="1" hangingPunct="1">
              <a:spcBef>
                <a:spcPct val="10000"/>
              </a:spcBef>
              <a:defRPr/>
            </a:pPr>
            <a:endParaRPr lang="lt-LT" sz="2000" b="1" dirty="0">
              <a:latin typeface="Georgia" pitchFamily="18" charset="0"/>
              <a:cs typeface="Times New Roman" pitchFamily="18" charset="0"/>
            </a:endParaRPr>
          </a:p>
          <a:p>
            <a:pPr algn="ctr" eaLnBrk="1" hangingPunct="1">
              <a:spcBef>
                <a:spcPct val="10000"/>
              </a:spcBef>
              <a:defRPr/>
            </a:pPr>
            <a:endParaRPr lang="lt-LT" sz="2000" b="1" dirty="0">
              <a:latin typeface="Georgia" pitchFamily="18" charset="0"/>
              <a:cs typeface="Times New Roman" pitchFamily="18" charset="0"/>
            </a:endParaRPr>
          </a:p>
          <a:p>
            <a:pPr algn="ctr" eaLnBrk="1" hangingPunct="1">
              <a:spcBef>
                <a:spcPct val="10000"/>
              </a:spcBef>
              <a:defRPr/>
            </a:pPr>
            <a:endParaRPr lang="lt-LT" sz="2000" b="1" dirty="0">
              <a:latin typeface="Georgia" pitchFamily="18" charset="0"/>
              <a:cs typeface="Times New Roman" pitchFamily="18" charset="0"/>
            </a:endParaRPr>
          </a:p>
          <a:p>
            <a:pPr algn="ctr" eaLnBrk="1" hangingPunct="1">
              <a:spcBef>
                <a:spcPct val="10000"/>
              </a:spcBef>
              <a:defRPr/>
            </a:pPr>
            <a:endParaRPr lang="lt-LT" sz="2000" b="1" dirty="0">
              <a:latin typeface="Georgia" pitchFamily="18" charset="0"/>
              <a:cs typeface="Times New Roman" pitchFamily="18" charset="0"/>
            </a:endParaRPr>
          </a:p>
          <a:p>
            <a:pPr algn="ctr" eaLnBrk="1" hangingPunct="1">
              <a:spcBef>
                <a:spcPct val="10000"/>
              </a:spcBef>
              <a:defRPr/>
            </a:pPr>
            <a:endParaRPr lang="lt-LT" sz="2000" b="1" dirty="0">
              <a:latin typeface="Georgia" pitchFamily="18" charset="0"/>
              <a:cs typeface="Times New Roman" pitchFamily="18" charset="0"/>
            </a:endParaRPr>
          </a:p>
          <a:p>
            <a:pPr algn="ctr" eaLnBrk="1" hangingPunct="1">
              <a:spcBef>
                <a:spcPct val="10000"/>
              </a:spcBef>
              <a:defRPr/>
            </a:pPr>
            <a:endParaRPr lang="lt-LT" sz="2000" b="1" dirty="0">
              <a:latin typeface="Georgia" pitchFamily="18" charset="0"/>
              <a:cs typeface="Times New Roman" pitchFamily="18" charset="0"/>
            </a:endParaRPr>
          </a:p>
          <a:p>
            <a:pPr algn="ctr" eaLnBrk="1" hangingPunct="1">
              <a:spcBef>
                <a:spcPct val="10000"/>
              </a:spcBef>
              <a:defRPr/>
            </a:pPr>
            <a:endParaRPr lang="lt-LT" sz="2000" b="1" dirty="0">
              <a:latin typeface="Georgia" pitchFamily="18" charset="0"/>
              <a:cs typeface="Times New Roman" pitchFamily="18" charset="0"/>
            </a:endParaRPr>
          </a:p>
          <a:p>
            <a:pPr algn="ctr" eaLnBrk="1" hangingPunct="1">
              <a:spcBef>
                <a:spcPct val="10000"/>
              </a:spcBef>
              <a:defRPr/>
            </a:pPr>
            <a:endParaRPr lang="lt-LT" sz="1000" b="1" dirty="0">
              <a:latin typeface="Georgia" pitchFamily="18" charset="0"/>
              <a:cs typeface="Times New Roman" pitchFamily="18" charset="0"/>
            </a:endParaRPr>
          </a:p>
          <a:p>
            <a:pPr algn="ctr" eaLnBrk="1" hangingPunct="1">
              <a:spcBef>
                <a:spcPct val="10000"/>
              </a:spcBef>
              <a:defRPr/>
            </a:pPr>
            <a:endParaRPr lang="en-US" sz="2000" b="1" dirty="0">
              <a:latin typeface="Georgia" pitchFamily="18" charset="0"/>
              <a:cs typeface="Times New Roman" pitchFamily="18" charset="0"/>
            </a:endParaRPr>
          </a:p>
        </p:txBody>
      </p:sp>
      <p:sp>
        <p:nvSpPr>
          <p:cNvPr id="2" name="Rectangle 1">
            <a:extLst>
              <a:ext uri="{FF2B5EF4-FFF2-40B4-BE49-F238E27FC236}">
                <a16:creationId xmlns:a16="http://schemas.microsoft.com/office/drawing/2014/main" xmlns="" id="{F130247E-B2A7-4ADD-9DE3-5D722412CB0A}"/>
              </a:ext>
            </a:extLst>
          </p:cNvPr>
          <p:cNvSpPr/>
          <p:nvPr/>
        </p:nvSpPr>
        <p:spPr>
          <a:xfrm>
            <a:off x="0" y="1"/>
            <a:ext cx="20162838" cy="1755670"/>
          </a:xfrm>
          <a:prstGeom prst="rect">
            <a:avLst/>
          </a:prstGeom>
          <a:solidFill>
            <a:srgbClr val="3039C8"/>
          </a:solidFill>
          <a:ln>
            <a:solidFill>
              <a:srgbClr val="3039C8"/>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dirty="0"/>
          </a:p>
        </p:txBody>
      </p:sp>
      <p:pic>
        <p:nvPicPr>
          <p:cNvPr id="96" name="Picture 5">
            <a:extLst>
              <a:ext uri="{FF2B5EF4-FFF2-40B4-BE49-F238E27FC236}">
                <a16:creationId xmlns:a16="http://schemas.microsoft.com/office/drawing/2014/main" xmlns="" id="{8317B168-E657-47E9-8655-9CC90165132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601804" y="-1793178"/>
            <a:ext cx="9043975" cy="5440725"/>
          </a:xfrm>
          <a:prstGeom prst="rect">
            <a:avLst/>
          </a:prstGeom>
        </p:spPr>
      </p:pic>
      <p:sp>
        <p:nvSpPr>
          <p:cNvPr id="35" name="2 teksto laukas">
            <a:extLst>
              <a:ext uri="{FF2B5EF4-FFF2-40B4-BE49-F238E27FC236}">
                <a16:creationId xmlns:a16="http://schemas.microsoft.com/office/drawing/2014/main" xmlns="" id="{7438D081-A01E-42A3-8F64-366FF08764AF}"/>
              </a:ext>
            </a:extLst>
          </p:cNvPr>
          <p:cNvSpPr txBox="1">
            <a:spLocks noChangeArrowheads="1"/>
          </p:cNvSpPr>
          <p:nvPr/>
        </p:nvSpPr>
        <p:spPr bwMode="auto">
          <a:xfrm>
            <a:off x="14030031" y="14527809"/>
            <a:ext cx="912661" cy="86083"/>
          </a:xfrm>
          <a:prstGeom prst="rect">
            <a:avLst/>
          </a:prstGeom>
          <a:solidFill>
            <a:srgbClr val="FFFFFF"/>
          </a:solidFill>
          <a:ln w="9525">
            <a:noFill/>
            <a:miter lim="800000"/>
            <a:headEnd/>
            <a:tailEnd/>
          </a:ln>
        </p:spPr>
        <p:txBody>
          <a:bodyPr rot="0" vert="horz" wrap="square" lIns="91440" tIns="45720" rIns="91440" bIns="45720" anchor="t" anchorCtr="0">
            <a:noAutofit/>
          </a:bodyPr>
          <a:lstStyle/>
          <a:p>
            <a:pPr algn="r">
              <a:lnSpc>
                <a:spcPct val="107000"/>
              </a:lnSpc>
              <a:spcAft>
                <a:spcPts val="800"/>
              </a:spcAft>
            </a:pPr>
            <a:r>
              <a:rPr lang="lt-LT" sz="1000" b="1" dirty="0">
                <a:effectLst/>
                <a:latin typeface="Space Grotesk"/>
                <a:ea typeface="Calibri" panose="020F0502020204030204" pitchFamily="34" charset="0"/>
                <a:cs typeface="Times New Roman" panose="02020603050405020304" pitchFamily="18" charset="0"/>
              </a:rPr>
              <a:t>   </a:t>
            </a:r>
            <a:endParaRPr lang="en-GB" sz="1000" dirty="0">
              <a:effectLst/>
              <a:latin typeface="Space Grotesk"/>
              <a:ea typeface="Calibri" panose="020F0502020204030204" pitchFamily="34" charset="0"/>
              <a:cs typeface="Times New Roman" panose="02020603050405020304" pitchFamily="18" charset="0"/>
            </a:endParaRPr>
          </a:p>
        </p:txBody>
      </p:sp>
      <p:sp>
        <p:nvSpPr>
          <p:cNvPr id="13" name="Rectangle 12">
            <a:extLst>
              <a:ext uri="{FF2B5EF4-FFF2-40B4-BE49-F238E27FC236}">
                <a16:creationId xmlns:a16="http://schemas.microsoft.com/office/drawing/2014/main" xmlns="" id="{11E15AF9-DF1A-40F1-9388-E7DC97223854}"/>
              </a:ext>
            </a:extLst>
          </p:cNvPr>
          <p:cNvSpPr/>
          <p:nvPr/>
        </p:nvSpPr>
        <p:spPr>
          <a:xfrm>
            <a:off x="641558" y="10100236"/>
            <a:ext cx="8927892" cy="14342388"/>
          </a:xfrm>
          <a:prstGeom prst="rect">
            <a:avLst/>
          </a:prstGeom>
        </p:spPr>
        <p:txBody>
          <a:bodyPr wrap="square">
            <a:spAutoFit/>
          </a:bodyPr>
          <a:lstStyle/>
          <a:p>
            <a:r>
              <a:rPr lang="en-GB" sz="2000" b="1" dirty="0">
                <a:latin typeface="Times New Roman" panose="02020603050405020304" pitchFamily="18" charset="0"/>
                <a:cs typeface="Times New Roman" panose="02020603050405020304" pitchFamily="18" charset="0"/>
              </a:rPr>
              <a:t>Theoretical </a:t>
            </a:r>
            <a:r>
              <a:rPr lang="en-GB" sz="2000" b="1" dirty="0" smtClean="0">
                <a:latin typeface="Times New Roman" panose="02020603050405020304" pitchFamily="18" charset="0"/>
                <a:cs typeface="Times New Roman" panose="02020603050405020304" pitchFamily="18" charset="0"/>
              </a:rPr>
              <a:t>background</a:t>
            </a:r>
            <a:endParaRPr lang="lv-LV" sz="2000" b="1" dirty="0" smtClean="0">
              <a:latin typeface="Times New Roman" panose="02020603050405020304" pitchFamily="18" charset="0"/>
              <a:cs typeface="Times New Roman" panose="02020603050405020304" pitchFamily="18" charset="0"/>
            </a:endParaRPr>
          </a:p>
          <a:p>
            <a:endParaRPr lang="en-GB" sz="2000" b="1" dirty="0" smtClean="0">
              <a:latin typeface="Times New Roman" panose="02020603050405020304" pitchFamily="18" charset="0"/>
              <a:cs typeface="Times New Roman" panose="02020603050405020304" pitchFamily="18" charset="0"/>
            </a:endParaRPr>
          </a:p>
          <a:p>
            <a:pPr algn="just"/>
            <a:r>
              <a:rPr lang="en-GB" dirty="0" err="1" smtClean="0">
                <a:latin typeface="Times New Roman" panose="02020603050405020304" pitchFamily="18" charset="0"/>
                <a:cs typeface="Times New Roman" panose="02020603050405020304" pitchFamily="18" charset="0"/>
              </a:rPr>
              <a:t>Crowdfunding</a:t>
            </a:r>
            <a:r>
              <a:rPr lang="en-GB" dirty="0" smtClean="0">
                <a:latin typeface="Times New Roman" panose="02020603050405020304" pitchFamily="18" charset="0"/>
                <a:cs typeface="Times New Roman" panose="02020603050405020304" pitchFamily="18" charset="0"/>
              </a:rPr>
              <a:t> </a:t>
            </a:r>
            <a:r>
              <a:rPr lang="en-GB" dirty="0">
                <a:latin typeface="Times New Roman" panose="02020603050405020304" pitchFamily="18" charset="0"/>
                <a:cs typeface="Times New Roman" panose="02020603050405020304" pitchFamily="18" charset="0"/>
              </a:rPr>
              <a:t>is a method to obtain money from large audiences, where each individual provides a small amount, instead of raising large sums from a small group of sophisticated investors (</a:t>
            </a:r>
            <a:r>
              <a:rPr lang="en-GB" dirty="0" err="1">
                <a:latin typeface="Times New Roman" panose="02020603050405020304" pitchFamily="18" charset="0"/>
                <a:cs typeface="Times New Roman" panose="02020603050405020304" pitchFamily="18" charset="0"/>
              </a:rPr>
              <a:t>Belleflamme</a:t>
            </a:r>
            <a:r>
              <a:rPr lang="en-GB" dirty="0">
                <a:latin typeface="Times New Roman" panose="02020603050405020304" pitchFamily="18" charset="0"/>
                <a:cs typeface="Times New Roman" panose="02020603050405020304" pitchFamily="18" charset="0"/>
              </a:rPr>
              <a:t>, Lambert, et al., 2014). </a:t>
            </a:r>
            <a:r>
              <a:rPr lang="en-GB" dirty="0" smtClean="0">
                <a:latin typeface="Times New Roman" panose="02020603050405020304" pitchFamily="18" charset="0"/>
                <a:cs typeface="Times New Roman" panose="02020603050405020304" pitchFamily="18" charset="0"/>
              </a:rPr>
              <a:t>Considering </a:t>
            </a:r>
            <a:r>
              <a:rPr lang="en-GB" dirty="0">
                <a:latin typeface="Times New Roman" panose="02020603050405020304" pitchFamily="18" charset="0"/>
                <a:cs typeface="Times New Roman" panose="02020603050405020304" pitchFamily="18" charset="0"/>
              </a:rPr>
              <a:t>this, the issue of conflicting national frameworks on </a:t>
            </a:r>
            <a:r>
              <a:rPr lang="en-GB" dirty="0" err="1">
                <a:latin typeface="Times New Roman" panose="02020603050405020304" pitchFamily="18" charset="0"/>
                <a:cs typeface="Times New Roman" panose="02020603050405020304" pitchFamily="18" charset="0"/>
              </a:rPr>
              <a:t>crowdfunding</a:t>
            </a:r>
            <a:r>
              <a:rPr lang="en-GB" dirty="0">
                <a:latin typeface="Times New Roman" panose="02020603050405020304" pitchFamily="18" charset="0"/>
                <a:cs typeface="Times New Roman" panose="02020603050405020304" pitchFamily="18" charset="0"/>
              </a:rPr>
              <a:t> and dispersed structures of investors and products has gained significant critical attention in the last years. </a:t>
            </a:r>
            <a:r>
              <a:rPr lang="en-GB" dirty="0" smtClean="0">
                <a:latin typeface="Times New Roman" panose="02020603050405020304" pitchFamily="18" charset="0"/>
                <a:cs typeface="Times New Roman" panose="02020603050405020304" pitchFamily="18" charset="0"/>
              </a:rPr>
              <a:t>This great </a:t>
            </a:r>
            <a:r>
              <a:rPr lang="en-GB" dirty="0">
                <a:latin typeface="Times New Roman" panose="02020603050405020304" pitchFamily="18" charset="0"/>
                <a:cs typeface="Times New Roman" panose="02020603050405020304" pitchFamily="18" charset="0"/>
              </a:rPr>
              <a:t>variation of national licensing and investor protection schemes, diverging definitions of business models and application of existing EU legislation are considered to contribute to </a:t>
            </a:r>
            <a:r>
              <a:rPr lang="en-GB" dirty="0" err="1">
                <a:latin typeface="Times New Roman" panose="02020603050405020304" pitchFamily="18" charset="0"/>
                <a:cs typeface="Times New Roman" panose="02020603050405020304" pitchFamily="18" charset="0"/>
              </a:rPr>
              <a:t>crowdfunding</a:t>
            </a:r>
            <a:r>
              <a:rPr lang="en-GB" dirty="0">
                <a:latin typeface="Times New Roman" panose="02020603050405020304" pitchFamily="18" charset="0"/>
                <a:cs typeface="Times New Roman" panose="02020603050405020304" pitchFamily="18" charset="0"/>
              </a:rPr>
              <a:t> market fragmentation (Kramer, </a:t>
            </a:r>
            <a:r>
              <a:rPr lang="en-GB" dirty="0" err="1">
                <a:latin typeface="Times New Roman" panose="02020603050405020304" pitchFamily="18" charset="0"/>
                <a:cs typeface="Times New Roman" panose="02020603050405020304" pitchFamily="18" charset="0"/>
              </a:rPr>
              <a:t>Gimeno</a:t>
            </a:r>
            <a:r>
              <a:rPr lang="en-GB" dirty="0">
                <a:latin typeface="Times New Roman" panose="02020603050405020304" pitchFamily="18" charset="0"/>
                <a:cs typeface="Times New Roman" panose="02020603050405020304" pitchFamily="18" charset="0"/>
              </a:rPr>
              <a:t>, 2018). Surveys, such as that conducted by </a:t>
            </a:r>
            <a:r>
              <a:rPr lang="en-GB" dirty="0" err="1">
                <a:latin typeface="Times New Roman" panose="02020603050405020304" pitchFamily="18" charset="0"/>
                <a:cs typeface="Times New Roman" panose="02020603050405020304" pitchFamily="18" charset="0"/>
              </a:rPr>
              <a:t>Cicchiello</a:t>
            </a:r>
            <a:r>
              <a:rPr lang="en-GB" dirty="0">
                <a:latin typeface="Times New Roman" panose="02020603050405020304" pitchFamily="18" charset="0"/>
                <a:cs typeface="Times New Roman" panose="02020603050405020304" pitchFamily="18" charset="0"/>
              </a:rPr>
              <a:t> (2019)</a:t>
            </a:r>
            <a:r>
              <a:rPr lang="ru-RU" dirty="0">
                <a:latin typeface="Times New Roman" panose="02020603050405020304" pitchFamily="18" charset="0"/>
                <a:cs typeface="Times New Roman" panose="02020603050405020304" pitchFamily="18" charset="0"/>
              </a:rPr>
              <a:t>,</a:t>
            </a:r>
            <a:r>
              <a:rPr lang="en-GB" dirty="0">
                <a:latin typeface="Times New Roman" panose="02020603050405020304" pitchFamily="18" charset="0"/>
                <a:cs typeface="Times New Roman" panose="02020603050405020304" pitchFamily="18" charset="0"/>
              </a:rPr>
              <a:t> demonstrate that </a:t>
            </a:r>
            <a:r>
              <a:rPr lang="en-GB" dirty="0" err="1">
                <a:latin typeface="Times New Roman" panose="02020603050405020304" pitchFamily="18" charset="0"/>
                <a:cs typeface="Times New Roman" panose="02020603050405020304" pitchFamily="18" charset="0"/>
              </a:rPr>
              <a:t>crowdfunding</a:t>
            </a:r>
            <a:r>
              <a:rPr lang="en-GB" dirty="0">
                <a:latin typeface="Times New Roman" panose="02020603050405020304" pitchFamily="18" charset="0"/>
                <a:cs typeface="Times New Roman" panose="02020603050405020304" pitchFamily="18" charset="0"/>
              </a:rPr>
              <a:t> regulatory heterogeneity in the Member States negatively affects the </a:t>
            </a:r>
            <a:r>
              <a:rPr lang="en-GB" dirty="0" smtClean="0">
                <a:latin typeface="Times New Roman" panose="02020603050405020304" pitchFamily="18" charset="0"/>
                <a:cs typeface="Times New Roman" panose="02020603050405020304" pitchFamily="18" charset="0"/>
              </a:rPr>
              <a:t>market. It is stressed out by the European Union (EU) Parliament that </a:t>
            </a:r>
            <a:r>
              <a:rPr lang="en-GB" dirty="0" err="1" smtClean="0">
                <a:latin typeface="Times New Roman" panose="02020603050405020304" pitchFamily="18" charset="0"/>
                <a:cs typeface="Times New Roman" panose="02020603050405020304" pitchFamily="18" charset="0"/>
              </a:rPr>
              <a:t>crowdfunding</a:t>
            </a:r>
            <a:r>
              <a:rPr lang="en-GB" dirty="0" smtClean="0">
                <a:latin typeface="Times New Roman" panose="02020603050405020304" pitchFamily="18" charset="0"/>
                <a:cs typeface="Times New Roman" panose="02020603050405020304" pitchFamily="18" charset="0"/>
              </a:rPr>
              <a:t> service providers should be subject to prudential requirements, since their clients are exposed to potential operational risks (European Parliament..., 2020) Furthermore, the necessity of supervision and regulation of financial intermediaries has been highlighted in numerous studies as a crucial element of access to finance for European SME’s (</a:t>
            </a:r>
            <a:r>
              <a:rPr lang="en-GB" dirty="0" err="1" smtClean="0">
                <a:latin typeface="Times New Roman" panose="02020603050405020304" pitchFamily="18" charset="0"/>
                <a:cs typeface="Times New Roman" panose="02020603050405020304" pitchFamily="18" charset="0"/>
              </a:rPr>
              <a:t>Rupeika-Apoga</a:t>
            </a:r>
            <a:r>
              <a:rPr lang="en-GB" dirty="0" smtClean="0">
                <a:latin typeface="Times New Roman" panose="02020603050405020304" pitchFamily="18" charset="0"/>
                <a:cs typeface="Times New Roman" panose="02020603050405020304" pitchFamily="18" charset="0"/>
              </a:rPr>
              <a:t>, </a:t>
            </a:r>
            <a:r>
              <a:rPr lang="en-GB" dirty="0" err="1" smtClean="0">
                <a:latin typeface="Times New Roman" panose="02020603050405020304" pitchFamily="18" charset="0"/>
                <a:cs typeface="Times New Roman" panose="02020603050405020304" pitchFamily="18" charset="0"/>
              </a:rPr>
              <a:t>Saksonova</a:t>
            </a:r>
            <a:r>
              <a:rPr lang="en-GB" dirty="0" smtClean="0">
                <a:latin typeface="Times New Roman" panose="02020603050405020304" pitchFamily="18" charset="0"/>
                <a:cs typeface="Times New Roman" panose="02020603050405020304" pitchFamily="18" charset="0"/>
              </a:rPr>
              <a:t>, 2018).</a:t>
            </a:r>
          </a:p>
          <a:p>
            <a:pPr algn="just"/>
            <a:r>
              <a:rPr lang="en-GB" dirty="0" smtClean="0">
                <a:latin typeface="Times New Roman" panose="02020603050405020304" pitchFamily="18" charset="0"/>
                <a:cs typeface="Times New Roman" panose="02020603050405020304" pitchFamily="18" charset="0"/>
              </a:rPr>
              <a:t>Given </a:t>
            </a:r>
            <a:r>
              <a:rPr lang="en-GB" dirty="0">
                <a:latin typeface="Times New Roman" panose="02020603050405020304" pitchFamily="18" charset="0"/>
                <a:cs typeface="Times New Roman" panose="02020603050405020304" pitchFamily="18" charset="0"/>
              </a:rPr>
              <a:t>this, the Regulation (EU) 2020/1503 of the European Parliament and of the Council of 7 October 2020 on European </a:t>
            </a:r>
            <a:r>
              <a:rPr lang="en-GB" dirty="0" err="1">
                <a:latin typeface="Times New Roman" panose="02020603050405020304" pitchFamily="18" charset="0"/>
                <a:cs typeface="Times New Roman" panose="02020603050405020304" pitchFamily="18" charset="0"/>
              </a:rPr>
              <a:t>Crowdfunding</a:t>
            </a:r>
            <a:r>
              <a:rPr lang="en-GB" dirty="0">
                <a:latin typeface="Times New Roman" panose="02020603050405020304" pitchFamily="18" charset="0"/>
                <a:cs typeface="Times New Roman" panose="02020603050405020304" pitchFamily="18" charset="0"/>
              </a:rPr>
              <a:t> Service Providers for Business, and amending Regulation (EU) 2017/1129 and Directive (EU) 2019/1937 (hereinafter - the Regulation) was an ultimately expected event. The Regulation normalises financial-return </a:t>
            </a:r>
            <a:r>
              <a:rPr lang="en-GB" dirty="0" err="1">
                <a:latin typeface="Times New Roman" panose="02020603050405020304" pitchFamily="18" charset="0"/>
                <a:cs typeface="Times New Roman" panose="02020603050405020304" pitchFamily="18" charset="0"/>
              </a:rPr>
              <a:t>crowdfunding</a:t>
            </a:r>
            <a:r>
              <a:rPr lang="en-GB" dirty="0">
                <a:latin typeface="Times New Roman" panose="02020603050405020304" pitchFamily="18" charset="0"/>
                <a:cs typeface="Times New Roman" panose="02020603050405020304" pitchFamily="18" charset="0"/>
              </a:rPr>
              <a:t> in the Member States (</a:t>
            </a:r>
            <a:r>
              <a:rPr lang="en-GB" dirty="0" err="1">
                <a:latin typeface="Times New Roman" panose="02020603050405020304" pitchFamily="18" charset="0"/>
                <a:cs typeface="Times New Roman" panose="02020603050405020304" pitchFamily="18" charset="0"/>
              </a:rPr>
              <a:t>crowdfunding</a:t>
            </a:r>
            <a:r>
              <a:rPr lang="en-GB" dirty="0">
                <a:latin typeface="Times New Roman" panose="02020603050405020304" pitchFamily="18" charset="0"/>
                <a:cs typeface="Times New Roman" panose="02020603050405020304" pitchFamily="18" charset="0"/>
              </a:rPr>
              <a:t>, in this paper), which consists </a:t>
            </a:r>
            <a:r>
              <a:rPr lang="lv-LV" dirty="0" err="1" smtClean="0">
                <a:latin typeface="Times New Roman" panose="02020603050405020304" pitchFamily="18" charset="0"/>
                <a:cs typeface="Times New Roman" panose="02020603050405020304" pitchFamily="18" charset="0"/>
              </a:rPr>
              <a:t>of</a:t>
            </a:r>
            <a:r>
              <a:rPr lang="lv-LV" dirty="0" smtClean="0">
                <a:latin typeface="Times New Roman" panose="02020603050405020304" pitchFamily="18" charset="0"/>
                <a:cs typeface="Times New Roman" panose="02020603050405020304" pitchFamily="18" charset="0"/>
              </a:rPr>
              <a:t> </a:t>
            </a:r>
            <a:r>
              <a:rPr lang="en-GB" dirty="0" smtClean="0">
                <a:latin typeface="Times New Roman" panose="02020603050405020304" pitchFamily="18" charset="0"/>
                <a:cs typeface="Times New Roman" panose="02020603050405020304" pitchFamily="18" charset="0"/>
              </a:rPr>
              <a:t>the </a:t>
            </a:r>
            <a:r>
              <a:rPr lang="en-GB" dirty="0">
                <a:latin typeface="Times New Roman" panose="02020603050405020304" pitchFamily="18" charset="0"/>
                <a:cs typeface="Times New Roman" panose="02020603050405020304" pitchFamily="18" charset="0"/>
              </a:rPr>
              <a:t>provision of funds for business by internet users (the ‘crowd’ to other individuals or enterprises under the form of loans (lending-based </a:t>
            </a:r>
            <a:r>
              <a:rPr lang="en-GB" dirty="0" err="1">
                <a:latin typeface="Times New Roman" panose="02020603050405020304" pitchFamily="18" charset="0"/>
                <a:cs typeface="Times New Roman" panose="02020603050405020304" pitchFamily="18" charset="0"/>
              </a:rPr>
              <a:t>crowdfunding</a:t>
            </a:r>
            <a:r>
              <a:rPr lang="en-GB" dirty="0">
                <a:latin typeface="Times New Roman" panose="02020603050405020304" pitchFamily="18" charset="0"/>
                <a:cs typeface="Times New Roman" panose="02020603050405020304" pitchFamily="18" charset="0"/>
              </a:rPr>
              <a:t> - </a:t>
            </a:r>
            <a:r>
              <a:rPr lang="en-GB" dirty="0" err="1">
                <a:latin typeface="Times New Roman" panose="02020603050405020304" pitchFamily="18" charset="0"/>
                <a:cs typeface="Times New Roman" panose="02020603050405020304" pitchFamily="18" charset="0"/>
              </a:rPr>
              <a:t>crowdlending</a:t>
            </a:r>
            <a:r>
              <a:rPr lang="en-GB" dirty="0">
                <a:latin typeface="Times New Roman" panose="02020603050405020304" pitchFamily="18" charset="0"/>
                <a:cs typeface="Times New Roman" panose="02020603050405020304" pitchFamily="18" charset="0"/>
              </a:rPr>
              <a:t>) or equity investments (investment-based </a:t>
            </a:r>
            <a:r>
              <a:rPr lang="en-GB" dirty="0" err="1">
                <a:latin typeface="Times New Roman" panose="02020603050405020304" pitchFamily="18" charset="0"/>
                <a:cs typeface="Times New Roman" panose="02020603050405020304" pitchFamily="18" charset="0"/>
              </a:rPr>
              <a:t>crowdfunding</a:t>
            </a:r>
            <a:r>
              <a:rPr lang="en-GB" dirty="0">
                <a:latin typeface="Times New Roman" panose="02020603050405020304" pitchFamily="18" charset="0"/>
                <a:cs typeface="Times New Roman" panose="02020603050405020304" pitchFamily="18" charset="0"/>
              </a:rPr>
              <a:t> – </a:t>
            </a:r>
            <a:r>
              <a:rPr lang="en-GB" dirty="0" err="1">
                <a:latin typeface="Times New Roman" panose="02020603050405020304" pitchFamily="18" charset="0"/>
                <a:cs typeface="Times New Roman" panose="02020603050405020304" pitchFamily="18" charset="0"/>
              </a:rPr>
              <a:t>crowdinvesting</a:t>
            </a:r>
            <a:r>
              <a:rPr lang="en-GB" dirty="0">
                <a:latin typeface="Times New Roman" panose="02020603050405020304" pitchFamily="18" charset="0"/>
                <a:cs typeface="Times New Roman" panose="02020603050405020304" pitchFamily="18" charset="0"/>
              </a:rPr>
              <a:t>)) through an online platform facilitating the operation.</a:t>
            </a:r>
          </a:p>
          <a:p>
            <a:pPr algn="just"/>
            <a:r>
              <a:rPr lang="en-GB" dirty="0">
                <a:latin typeface="Times New Roman" panose="02020603050405020304" pitchFamily="18" charset="0"/>
                <a:cs typeface="Times New Roman" panose="02020603050405020304" pitchFamily="18" charset="0"/>
              </a:rPr>
              <a:t>The European Parliament and the Council highlight in the Regulation that it aims to foster cross-border funding of business (The European Parliament.., 2020, Discloser (8)) and to ensure a high level of investors’ protection (The European Parliament.., 2020, Discloser (7)).</a:t>
            </a:r>
          </a:p>
          <a:p>
            <a:pPr algn="just"/>
            <a:r>
              <a:rPr lang="en-GB" dirty="0">
                <a:latin typeface="Times New Roman" panose="02020603050405020304" pitchFamily="18" charset="0"/>
                <a:cs typeface="Times New Roman" panose="02020603050405020304" pitchFamily="18" charset="0"/>
              </a:rPr>
              <a:t>Despite the fact that Baltic platforms take a crucial place in the European </a:t>
            </a:r>
            <a:r>
              <a:rPr lang="en-GB" dirty="0" err="1">
                <a:latin typeface="Times New Roman" panose="02020603050405020304" pitchFamily="18" charset="0"/>
                <a:cs typeface="Times New Roman" panose="02020603050405020304" pitchFamily="18" charset="0"/>
              </a:rPr>
              <a:t>crowdfunding</a:t>
            </a:r>
            <a:r>
              <a:rPr lang="en-GB" dirty="0">
                <a:latin typeface="Times New Roman" panose="02020603050405020304" pitchFamily="18" charset="0"/>
                <a:cs typeface="Times New Roman" panose="02020603050405020304" pitchFamily="18" charset="0"/>
              </a:rPr>
              <a:t> market, there have been little comparative analysis made devoted to </a:t>
            </a:r>
            <a:r>
              <a:rPr lang="en-GB" dirty="0" err="1">
                <a:latin typeface="Times New Roman" panose="02020603050405020304" pitchFamily="18" charset="0"/>
                <a:cs typeface="Times New Roman" panose="02020603050405020304" pitchFamily="18" charset="0"/>
              </a:rPr>
              <a:t>crowdfunding</a:t>
            </a:r>
            <a:r>
              <a:rPr lang="en-GB" dirty="0">
                <a:latin typeface="Times New Roman" panose="02020603050405020304" pitchFamily="18" charset="0"/>
                <a:cs typeface="Times New Roman" panose="02020603050405020304" pitchFamily="18" charset="0"/>
              </a:rPr>
              <a:t> regulatory barriers in the Baltic States in the frame of this Regulation. </a:t>
            </a:r>
            <a:endParaRPr lang="en-GB" dirty="0" smtClean="0">
              <a:latin typeface="Times New Roman" panose="02020603050405020304" pitchFamily="18" charset="0"/>
              <a:cs typeface="Times New Roman" panose="02020603050405020304" pitchFamily="18" charset="0"/>
            </a:endParaRPr>
          </a:p>
          <a:p>
            <a:pPr algn="just"/>
            <a:r>
              <a:rPr lang="en-GB" dirty="0" smtClean="0">
                <a:latin typeface="Times New Roman" panose="02020603050405020304" pitchFamily="18" charset="0"/>
                <a:cs typeface="Times New Roman" panose="02020603050405020304" pitchFamily="18" charset="0"/>
              </a:rPr>
              <a:t>Some </a:t>
            </a:r>
            <a:r>
              <a:rPr lang="en-GB" dirty="0">
                <a:latin typeface="Times New Roman" panose="02020603050405020304" pitchFamily="18" charset="0"/>
                <a:cs typeface="Times New Roman" panose="02020603050405020304" pitchFamily="18" charset="0"/>
              </a:rPr>
              <a:t>attempts known to us to explain differences in regulatory barriers in the Baltic States are the papers by </a:t>
            </a:r>
            <a:r>
              <a:rPr lang="en-GB" dirty="0" err="1">
                <a:latin typeface="Times New Roman" panose="02020603050405020304" pitchFamily="18" charset="0"/>
                <a:cs typeface="Times New Roman" panose="02020603050405020304" pitchFamily="18" charset="0"/>
              </a:rPr>
              <a:t>Sadzius</a:t>
            </a:r>
            <a:r>
              <a:rPr lang="en-GB" dirty="0">
                <a:latin typeface="Times New Roman" panose="02020603050405020304" pitchFamily="18" charset="0"/>
                <a:cs typeface="Times New Roman" panose="02020603050405020304" pitchFamily="18" charset="0"/>
              </a:rPr>
              <a:t> (</a:t>
            </a:r>
            <a:r>
              <a:rPr lang="en-GB" dirty="0" err="1">
                <a:latin typeface="Times New Roman" panose="02020603050405020304" pitchFamily="18" charset="0"/>
                <a:cs typeface="Times New Roman" panose="02020603050405020304" pitchFamily="18" charset="0"/>
              </a:rPr>
              <a:t>Sadzius</a:t>
            </a:r>
            <a:r>
              <a:rPr lang="en-GB" dirty="0">
                <a:latin typeface="Times New Roman" panose="02020603050405020304" pitchFamily="18" charset="0"/>
                <a:cs typeface="Times New Roman" panose="02020603050405020304" pitchFamily="18" charset="0"/>
              </a:rPr>
              <a:t>, </a:t>
            </a:r>
            <a:r>
              <a:rPr lang="en-GB" dirty="0" err="1">
                <a:latin typeface="Times New Roman" panose="02020603050405020304" pitchFamily="18" charset="0"/>
                <a:cs typeface="Times New Roman" panose="02020603050405020304" pitchFamily="18" charset="0"/>
              </a:rPr>
              <a:t>Sadzius</a:t>
            </a:r>
            <a:r>
              <a:rPr lang="en-GB" dirty="0">
                <a:latin typeface="Times New Roman" panose="02020603050405020304" pitchFamily="18" charset="0"/>
                <a:cs typeface="Times New Roman" panose="02020603050405020304" pitchFamily="18" charset="0"/>
              </a:rPr>
              <a:t>, 2018) and </a:t>
            </a:r>
            <a:r>
              <a:rPr lang="en-GB" dirty="0" err="1">
                <a:latin typeface="Times New Roman" panose="02020603050405020304" pitchFamily="18" charset="0"/>
                <a:cs typeface="Times New Roman" panose="02020603050405020304" pitchFamily="18" charset="0"/>
              </a:rPr>
              <a:t>Sorainen</a:t>
            </a:r>
            <a:r>
              <a:rPr lang="en-GB" dirty="0">
                <a:latin typeface="Times New Roman" panose="02020603050405020304" pitchFamily="18" charset="0"/>
                <a:cs typeface="Times New Roman" panose="02020603050405020304" pitchFamily="18" charset="0"/>
              </a:rPr>
              <a:t> researchers (European </a:t>
            </a:r>
            <a:r>
              <a:rPr lang="en-GB" dirty="0" err="1">
                <a:latin typeface="Times New Roman" panose="02020603050405020304" pitchFamily="18" charset="0"/>
                <a:cs typeface="Times New Roman" panose="02020603050405020304" pitchFamily="18" charset="0"/>
              </a:rPr>
              <a:t>Crowdfunding</a:t>
            </a:r>
            <a:r>
              <a:rPr lang="en-GB" dirty="0">
                <a:latin typeface="Times New Roman" panose="02020603050405020304" pitchFamily="18" charset="0"/>
                <a:cs typeface="Times New Roman" panose="02020603050405020304" pitchFamily="18" charset="0"/>
              </a:rPr>
              <a:t> Network, 2017). However, little attention has been paid to the issues of conjunction of the barriers with the upcoming event – the EU </a:t>
            </a:r>
            <a:r>
              <a:rPr lang="en-GB" dirty="0" err="1">
                <a:latin typeface="Times New Roman" panose="02020603050405020304" pitchFamily="18" charset="0"/>
                <a:cs typeface="Times New Roman" panose="02020603050405020304" pitchFamily="18" charset="0"/>
              </a:rPr>
              <a:t>crowdfunding</a:t>
            </a:r>
            <a:r>
              <a:rPr lang="en-GB" dirty="0">
                <a:latin typeface="Times New Roman" panose="02020603050405020304" pitchFamily="18" charset="0"/>
                <a:cs typeface="Times New Roman" panose="02020603050405020304" pitchFamily="18" charset="0"/>
              </a:rPr>
              <a:t> service providers </a:t>
            </a:r>
            <a:r>
              <a:rPr lang="en-GB" dirty="0" smtClean="0">
                <a:latin typeface="Times New Roman" panose="02020603050405020304" pitchFamily="18" charset="0"/>
                <a:cs typeface="Times New Roman" panose="02020603050405020304" pitchFamily="18" charset="0"/>
              </a:rPr>
              <a:t>Regulation.</a:t>
            </a:r>
          </a:p>
          <a:p>
            <a:pPr algn="just"/>
            <a:endParaRPr lang="en-GB" dirty="0">
              <a:latin typeface="Times New Roman" panose="02020603050405020304" pitchFamily="18" charset="0"/>
              <a:cs typeface="Times New Roman" panose="02020603050405020304" pitchFamily="18" charset="0"/>
            </a:endParaRPr>
          </a:p>
          <a:p>
            <a:pPr algn="just"/>
            <a:r>
              <a:rPr lang="en-GB" sz="2000" b="1" dirty="0" smtClean="0">
                <a:latin typeface="Times New Roman" panose="02020603050405020304" pitchFamily="18" charset="0"/>
                <a:cs typeface="Times New Roman" panose="02020603050405020304" pitchFamily="18" charset="0"/>
              </a:rPr>
              <a:t>Results and conclusions </a:t>
            </a:r>
            <a:endParaRPr lang="lv-LV" sz="2000" b="1" dirty="0" smtClean="0">
              <a:latin typeface="Times New Roman" panose="02020603050405020304" pitchFamily="18" charset="0"/>
              <a:cs typeface="Times New Roman" panose="02020603050405020304" pitchFamily="18" charset="0"/>
            </a:endParaRPr>
          </a:p>
          <a:p>
            <a:pPr algn="just"/>
            <a:endParaRPr lang="en-GB" sz="2000" b="1" dirty="0" smtClean="0">
              <a:latin typeface="Times New Roman" panose="02020603050405020304" pitchFamily="18" charset="0"/>
              <a:cs typeface="Times New Roman" panose="02020603050405020304" pitchFamily="18" charset="0"/>
            </a:endParaRPr>
          </a:p>
          <a:p>
            <a:pPr algn="just"/>
            <a:r>
              <a:rPr lang="en-GB" dirty="0">
                <a:latin typeface="Times New Roman" panose="02020603050405020304" pitchFamily="18" charset="0"/>
                <a:cs typeface="Times New Roman" panose="02020603050405020304" pitchFamily="18" charset="0"/>
              </a:rPr>
              <a:t>The Regulation’s discloser delineates the ideas and the problems to be solved by adaptation of the Regulation in each Member State</a:t>
            </a:r>
            <a:r>
              <a:rPr lang="en-GB" dirty="0" smtClean="0">
                <a:latin typeface="Times New Roman" panose="02020603050405020304" pitchFamily="18" charset="0"/>
                <a:cs typeface="Times New Roman" panose="02020603050405020304" pitchFamily="18" charset="0"/>
              </a:rPr>
              <a:t>.</a:t>
            </a:r>
            <a:r>
              <a:rPr lang="lv-LV" dirty="0" smtClean="0">
                <a:latin typeface="Times New Roman" panose="02020603050405020304" pitchFamily="18" charset="0"/>
                <a:cs typeface="Times New Roman" panose="02020603050405020304" pitchFamily="18" charset="0"/>
              </a:rPr>
              <a:t> </a:t>
            </a:r>
            <a:r>
              <a:rPr lang="lv-LV" dirty="0" err="1" smtClean="0">
                <a:latin typeface="Times New Roman" panose="02020603050405020304" pitchFamily="18" charset="0"/>
                <a:cs typeface="Times New Roman" panose="02020603050405020304" pitchFamily="18" charset="0"/>
              </a:rPr>
              <a:t>The</a:t>
            </a:r>
            <a:r>
              <a:rPr lang="lv-LV" dirty="0" smtClean="0">
                <a:latin typeface="Times New Roman" panose="02020603050405020304" pitchFamily="18" charset="0"/>
                <a:cs typeface="Times New Roman" panose="02020603050405020304" pitchFamily="18" charset="0"/>
              </a:rPr>
              <a:t> </a:t>
            </a:r>
            <a:r>
              <a:rPr lang="lv-LV" dirty="0" err="1" smtClean="0">
                <a:latin typeface="Times New Roman" panose="02020603050405020304" pitchFamily="18" charset="0"/>
                <a:cs typeface="Times New Roman" panose="02020603050405020304" pitchFamily="18" charset="0"/>
              </a:rPr>
              <a:t>study</a:t>
            </a:r>
            <a:r>
              <a:rPr lang="lv-LV" dirty="0" smtClean="0">
                <a:latin typeface="Times New Roman" panose="02020603050405020304" pitchFamily="18" charset="0"/>
                <a:cs typeface="Times New Roman" panose="02020603050405020304" pitchFamily="18" charset="0"/>
              </a:rPr>
              <a:t> </a:t>
            </a:r>
            <a:r>
              <a:rPr lang="lv-LV" dirty="0" err="1" smtClean="0">
                <a:latin typeface="Times New Roman" panose="02020603050405020304" pitchFamily="18" charset="0"/>
                <a:cs typeface="Times New Roman" panose="02020603050405020304" pitchFamily="18" charset="0"/>
              </a:rPr>
              <a:t>of</a:t>
            </a:r>
            <a:r>
              <a:rPr lang="lv-LV" dirty="0" smtClean="0">
                <a:latin typeface="Times New Roman" panose="02020603050405020304" pitchFamily="18" charset="0"/>
                <a:cs typeface="Times New Roman" panose="02020603050405020304" pitchFamily="18" charset="0"/>
              </a:rPr>
              <a:t> </a:t>
            </a:r>
            <a:r>
              <a:rPr lang="lv-LV" dirty="0" err="1" smtClean="0">
                <a:latin typeface="Times New Roman" panose="02020603050405020304" pitchFamily="18" charset="0"/>
                <a:cs typeface="Times New Roman" panose="02020603050405020304" pitchFamily="18" charset="0"/>
              </a:rPr>
              <a:t>the</a:t>
            </a:r>
            <a:r>
              <a:rPr lang="lv-LV" dirty="0" smtClean="0">
                <a:latin typeface="Times New Roman" panose="02020603050405020304" pitchFamily="18" charset="0"/>
                <a:cs typeface="Times New Roman" panose="02020603050405020304" pitchFamily="18" charset="0"/>
              </a:rPr>
              <a:t> </a:t>
            </a:r>
            <a:r>
              <a:rPr lang="en-GB" dirty="0" smtClean="0">
                <a:latin typeface="Times New Roman" panose="02020603050405020304" pitchFamily="18" charset="0"/>
                <a:cs typeface="Times New Roman" panose="02020603050405020304" pitchFamily="18" charset="0"/>
              </a:rPr>
              <a:t>Regulation shows that it prioritises </a:t>
            </a:r>
            <a:r>
              <a:rPr lang="en-GB" dirty="0">
                <a:latin typeface="Times New Roman" panose="02020603050405020304" pitchFamily="18" charset="0"/>
                <a:cs typeface="Times New Roman" panose="02020603050405020304" pitchFamily="18" charset="0"/>
              </a:rPr>
              <a:t>the effective protection of investors and the provision of a mechanism of market discipline (Discloser, 16). In regard to the scope and subject of the Regulation, </a:t>
            </a:r>
            <a:r>
              <a:rPr lang="en-GB" dirty="0" smtClean="0">
                <a:latin typeface="Times New Roman" panose="02020603050405020304" pitchFamily="18" charset="0"/>
                <a:cs typeface="Times New Roman" panose="02020603050405020304" pitchFamily="18" charset="0"/>
              </a:rPr>
              <a:t>there </a:t>
            </a:r>
            <a:r>
              <a:rPr lang="en-GB" dirty="0">
                <a:latin typeface="Times New Roman" panose="02020603050405020304" pitchFamily="18" charset="0"/>
                <a:cs typeface="Times New Roman" panose="02020603050405020304" pitchFamily="18" charset="0"/>
              </a:rPr>
              <a:t>are ‘uniform requirements for the provision of </a:t>
            </a:r>
            <a:r>
              <a:rPr lang="en-GB" dirty="0" err="1">
                <a:latin typeface="Times New Roman" panose="02020603050405020304" pitchFamily="18" charset="0"/>
                <a:cs typeface="Times New Roman" panose="02020603050405020304" pitchFamily="18" charset="0"/>
              </a:rPr>
              <a:t>crowdfunding</a:t>
            </a:r>
            <a:r>
              <a:rPr lang="en-GB" dirty="0">
                <a:latin typeface="Times New Roman" panose="02020603050405020304" pitchFamily="18" charset="0"/>
                <a:cs typeface="Times New Roman" panose="02020603050405020304" pitchFamily="18" charset="0"/>
              </a:rPr>
              <a:t> services, for the organisation, authorisation and supervision of </a:t>
            </a:r>
            <a:r>
              <a:rPr lang="en-GB" dirty="0" err="1">
                <a:latin typeface="Times New Roman" panose="02020603050405020304" pitchFamily="18" charset="0"/>
                <a:cs typeface="Times New Roman" panose="02020603050405020304" pitchFamily="18" charset="0"/>
              </a:rPr>
              <a:t>crowdfunding</a:t>
            </a:r>
            <a:r>
              <a:rPr lang="en-GB" dirty="0">
                <a:latin typeface="Times New Roman" panose="02020603050405020304" pitchFamily="18" charset="0"/>
                <a:cs typeface="Times New Roman" panose="02020603050405020304" pitchFamily="18" charset="0"/>
              </a:rPr>
              <a:t> service </a:t>
            </a:r>
            <a:r>
              <a:rPr lang="en-GB" dirty="0" smtClean="0">
                <a:latin typeface="Times New Roman" panose="02020603050405020304" pitchFamily="18" charset="0"/>
                <a:cs typeface="Times New Roman" panose="02020603050405020304" pitchFamily="18" charset="0"/>
              </a:rPr>
              <a:t>providers. To shed light on the regulatory framework in force, to delineate its diversity, and to compare those with the Regulation, the results of the study have been summarized in Table 1.</a:t>
            </a:r>
            <a:r>
              <a:rPr lang="lv-LV" dirty="0" smtClean="0">
                <a:latin typeface="Times New Roman" panose="02020603050405020304" pitchFamily="18" charset="0"/>
                <a:cs typeface="Times New Roman" panose="02020603050405020304" pitchFamily="18" charset="0"/>
              </a:rPr>
              <a:t>  </a:t>
            </a:r>
            <a:r>
              <a:rPr lang="lv-LV" dirty="0" err="1" smtClean="0">
                <a:latin typeface="Times New Roman" panose="02020603050405020304" pitchFamily="18" charset="0"/>
                <a:cs typeface="Times New Roman" panose="02020603050405020304" pitchFamily="18" charset="0"/>
              </a:rPr>
              <a:t>The</a:t>
            </a:r>
            <a:r>
              <a:rPr lang="lv-LV" dirty="0" smtClean="0">
                <a:latin typeface="Times New Roman" panose="02020603050405020304" pitchFamily="18" charset="0"/>
                <a:cs typeface="Times New Roman" panose="02020603050405020304" pitchFamily="18" charset="0"/>
              </a:rPr>
              <a:t> </a:t>
            </a:r>
            <a:r>
              <a:rPr lang="lv-LV" dirty="0" err="1" smtClean="0">
                <a:latin typeface="Times New Roman" panose="02020603050405020304" pitchFamily="18" charset="0"/>
                <a:cs typeface="Times New Roman" panose="02020603050405020304" pitchFamily="18" charset="0"/>
              </a:rPr>
              <a:t>comparison</a:t>
            </a:r>
            <a:r>
              <a:rPr lang="lv-LV" dirty="0" smtClean="0">
                <a:latin typeface="Times New Roman" panose="02020603050405020304" pitchFamily="18" charset="0"/>
                <a:cs typeface="Times New Roman" panose="02020603050405020304" pitchFamily="18" charset="0"/>
              </a:rPr>
              <a:t> </a:t>
            </a:r>
            <a:r>
              <a:rPr lang="lv-LV" dirty="0" err="1" smtClean="0">
                <a:latin typeface="Times New Roman" panose="02020603050405020304" pitchFamily="18" charset="0"/>
                <a:cs typeface="Times New Roman" panose="02020603050405020304" pitchFamily="18" charset="0"/>
              </a:rPr>
              <a:t>shows</a:t>
            </a:r>
            <a:r>
              <a:rPr lang="lv-LV" dirty="0" smtClean="0">
                <a:latin typeface="Times New Roman" panose="02020603050405020304" pitchFamily="18" charset="0"/>
                <a:cs typeface="Times New Roman" panose="02020603050405020304" pitchFamily="18" charset="0"/>
              </a:rPr>
              <a:t> </a:t>
            </a:r>
            <a:r>
              <a:rPr lang="lv-LV" dirty="0" err="1" smtClean="0">
                <a:latin typeface="Times New Roman" panose="02020603050405020304" pitchFamily="18" charset="0"/>
                <a:cs typeface="Times New Roman" panose="02020603050405020304" pitchFamily="18" charset="0"/>
              </a:rPr>
              <a:t>that</a:t>
            </a:r>
            <a:r>
              <a:rPr lang="lv-LV" dirty="0" smtClean="0">
                <a:latin typeface="Times New Roman" panose="02020603050405020304" pitchFamily="18" charset="0"/>
                <a:cs typeface="Times New Roman" panose="02020603050405020304" pitchFamily="18" charset="0"/>
              </a:rPr>
              <a:t> </a:t>
            </a:r>
            <a:r>
              <a:rPr lang="en-GB" dirty="0" smtClean="0">
                <a:latin typeface="Times New Roman" panose="02020603050405020304" pitchFamily="18" charset="0"/>
                <a:cs typeface="Times New Roman" panose="02020603050405020304" pitchFamily="18" charset="0"/>
              </a:rPr>
              <a:t>the </a:t>
            </a:r>
            <a:r>
              <a:rPr lang="en-GB" dirty="0">
                <a:latin typeface="Times New Roman" panose="02020603050405020304" pitchFamily="18" charset="0"/>
                <a:cs typeface="Times New Roman" panose="02020603050405020304" pitchFamily="18" charset="0"/>
              </a:rPr>
              <a:t>Regulation is more concentrated on the issues of funds collecting from ‘the crowd’, than on regulating and giving explanations on funds’ further distribution mechanisms (and/or models</a:t>
            </a:r>
            <a:r>
              <a:rPr lang="en-GB" dirty="0" smtClean="0">
                <a:latin typeface="Times New Roman" panose="02020603050405020304" pitchFamily="18" charset="0"/>
                <a:cs typeface="Times New Roman" panose="02020603050405020304" pitchFamily="18" charset="0"/>
              </a:rPr>
              <a:t>).</a:t>
            </a:r>
            <a:r>
              <a:rPr lang="lv-LV" dirty="0" smtClean="0">
                <a:latin typeface="Times New Roman" panose="02020603050405020304" pitchFamily="18" charset="0"/>
                <a:cs typeface="Times New Roman" panose="02020603050405020304" pitchFamily="18" charset="0"/>
              </a:rPr>
              <a:t> </a:t>
            </a:r>
          </a:p>
          <a:p>
            <a:pPr algn="just"/>
            <a:endParaRPr lang="en-GB" dirty="0" smtClean="0">
              <a:latin typeface="Times New Roman" panose="02020603050405020304" pitchFamily="18" charset="0"/>
              <a:cs typeface="Times New Roman" panose="02020603050405020304" pitchFamily="18" charset="0"/>
            </a:endParaRPr>
          </a:p>
          <a:p>
            <a:pPr algn="just"/>
            <a:endParaRPr lang="en-GB" dirty="0" smtClean="0">
              <a:latin typeface="Times New Roman" panose="02020603050405020304" pitchFamily="18" charset="0"/>
              <a:cs typeface="Times New Roman" panose="02020603050405020304" pitchFamily="18" charset="0"/>
            </a:endParaRPr>
          </a:p>
        </p:txBody>
      </p:sp>
      <p:sp>
        <p:nvSpPr>
          <p:cNvPr id="19" name="Rectangle 18">
            <a:extLst>
              <a:ext uri="{FF2B5EF4-FFF2-40B4-BE49-F238E27FC236}">
                <a16:creationId xmlns:a16="http://schemas.microsoft.com/office/drawing/2014/main" xmlns="" id="{3ED6A5D3-8596-4CE1-AA79-2F49887D577C}"/>
              </a:ext>
            </a:extLst>
          </p:cNvPr>
          <p:cNvSpPr/>
          <p:nvPr/>
        </p:nvSpPr>
        <p:spPr>
          <a:xfrm>
            <a:off x="650245" y="25899874"/>
            <a:ext cx="18493640" cy="3170099"/>
          </a:xfrm>
          <a:prstGeom prst="rect">
            <a:avLst/>
          </a:prstGeom>
        </p:spPr>
        <p:txBody>
          <a:bodyPr wrap="square">
            <a:spAutoFit/>
          </a:bodyPr>
          <a:lstStyle/>
          <a:p>
            <a:r>
              <a:rPr lang="lv-LV" sz="2000" b="1" dirty="0" err="1" smtClean="0">
                <a:latin typeface="Times New Roman" panose="02020603050405020304" pitchFamily="18" charset="0"/>
                <a:ea typeface="Calibri" panose="020F0502020204030204" pitchFamily="34" charset="0"/>
              </a:rPr>
              <a:t>Bibliography</a:t>
            </a:r>
            <a:r>
              <a:rPr lang="en-GB" sz="2000" b="1" dirty="0" smtClean="0">
                <a:latin typeface="Times New Roman" panose="02020603050405020304" pitchFamily="18" charset="0"/>
                <a:ea typeface="Calibri" panose="020F0502020204030204" pitchFamily="34" charset="0"/>
              </a:rPr>
              <a:t> (in the poster)</a:t>
            </a:r>
          </a:p>
          <a:p>
            <a:pPr algn="just">
              <a:spcBef>
                <a:spcPts val="0"/>
              </a:spcBef>
            </a:pPr>
            <a:r>
              <a:rPr lang="en-GB" dirty="0" err="1" smtClean="0">
                <a:latin typeface="Times New Roman" panose="02020603050405020304" pitchFamily="18" charset="0"/>
                <a:cs typeface="Times New Roman" panose="02020603050405020304" pitchFamily="18" charset="0"/>
              </a:rPr>
              <a:t>Belleflamme</a:t>
            </a:r>
            <a:r>
              <a:rPr lang="en-GB" dirty="0">
                <a:latin typeface="Times New Roman" panose="02020603050405020304" pitchFamily="18" charset="0"/>
                <a:cs typeface="Times New Roman" panose="02020603050405020304" pitchFamily="18" charset="0"/>
              </a:rPr>
              <a:t>, P., Lambert, T., </a:t>
            </a:r>
            <a:r>
              <a:rPr lang="en-GB" dirty="0" err="1">
                <a:latin typeface="Times New Roman" panose="02020603050405020304" pitchFamily="18" charset="0"/>
                <a:cs typeface="Times New Roman" panose="02020603050405020304" pitchFamily="18" charset="0"/>
              </a:rPr>
              <a:t>Schwienbacher</a:t>
            </a:r>
            <a:r>
              <a:rPr lang="en-GB" dirty="0">
                <a:latin typeface="Times New Roman" panose="02020603050405020304" pitchFamily="18" charset="0"/>
                <a:cs typeface="Times New Roman" panose="02020603050405020304" pitchFamily="18" charset="0"/>
              </a:rPr>
              <a:t>, A. (2014). </a:t>
            </a:r>
            <a:r>
              <a:rPr lang="en-GB" dirty="0" err="1">
                <a:latin typeface="Times New Roman" panose="02020603050405020304" pitchFamily="18" charset="0"/>
                <a:cs typeface="Times New Roman" panose="02020603050405020304" pitchFamily="18" charset="0"/>
              </a:rPr>
              <a:t>Crowdfunding</a:t>
            </a:r>
            <a:r>
              <a:rPr lang="en-GB" dirty="0">
                <a:latin typeface="Times New Roman" panose="02020603050405020304" pitchFamily="18" charset="0"/>
                <a:cs typeface="Times New Roman" panose="02020603050405020304" pitchFamily="18" charset="0"/>
              </a:rPr>
              <a:t>: </a:t>
            </a:r>
            <a:r>
              <a:rPr lang="en-GB" i="1" dirty="0">
                <a:latin typeface="Times New Roman" panose="02020603050405020304" pitchFamily="18" charset="0"/>
                <a:cs typeface="Times New Roman" panose="02020603050405020304" pitchFamily="18" charset="0"/>
              </a:rPr>
              <a:t>Tapping the Right Crowd. Journal of Business Venturing</a:t>
            </a:r>
            <a:r>
              <a:rPr lang="en-GB" dirty="0">
                <a:latin typeface="Times New Roman" panose="02020603050405020304" pitchFamily="18" charset="0"/>
                <a:cs typeface="Times New Roman" panose="02020603050405020304" pitchFamily="18" charset="0"/>
              </a:rPr>
              <a:t>, 29(5), 585–609</a:t>
            </a:r>
            <a:r>
              <a:rPr lang="en-GB" dirty="0" smtClean="0">
                <a:latin typeface="Times New Roman" panose="02020603050405020304" pitchFamily="18" charset="0"/>
                <a:cs typeface="Times New Roman" panose="02020603050405020304" pitchFamily="18" charset="0"/>
              </a:rPr>
              <a:t>.</a:t>
            </a:r>
          </a:p>
          <a:p>
            <a:pPr algn="just">
              <a:spcBef>
                <a:spcPts val="0"/>
              </a:spcBef>
            </a:pPr>
            <a:r>
              <a:rPr lang="en-GB" dirty="0" err="1" smtClean="0">
                <a:latin typeface="Times New Roman" panose="02020603050405020304" pitchFamily="18" charset="0"/>
                <a:cs typeface="Times New Roman" panose="02020603050405020304" pitchFamily="18" charset="0"/>
              </a:rPr>
              <a:t>Cicchiello</a:t>
            </a:r>
            <a:r>
              <a:rPr lang="en-GB" dirty="0" smtClean="0">
                <a:latin typeface="Times New Roman" panose="02020603050405020304" pitchFamily="18" charset="0"/>
                <a:cs typeface="Times New Roman" panose="02020603050405020304" pitchFamily="18" charset="0"/>
              </a:rPr>
              <a:t> </a:t>
            </a:r>
            <a:r>
              <a:rPr lang="en-GB" dirty="0">
                <a:latin typeface="Times New Roman" panose="02020603050405020304" pitchFamily="18" charset="0"/>
                <a:cs typeface="Times New Roman" panose="02020603050405020304" pitchFamily="18" charset="0"/>
              </a:rPr>
              <a:t>A.F., 2019. Harmonising the </a:t>
            </a:r>
            <a:r>
              <a:rPr lang="en-GB" dirty="0" err="1">
                <a:latin typeface="Times New Roman" panose="02020603050405020304" pitchFamily="18" charset="0"/>
                <a:cs typeface="Times New Roman" panose="02020603050405020304" pitchFamily="18" charset="0"/>
              </a:rPr>
              <a:t>Crowdfunding</a:t>
            </a:r>
            <a:r>
              <a:rPr lang="en-GB" dirty="0">
                <a:latin typeface="Times New Roman" panose="02020603050405020304" pitchFamily="18" charset="0"/>
                <a:cs typeface="Times New Roman" panose="02020603050405020304" pitchFamily="18" charset="0"/>
              </a:rPr>
              <a:t> Regulation in Europe: Need, </a:t>
            </a:r>
            <a:r>
              <a:rPr lang="en-GB" i="1" dirty="0">
                <a:latin typeface="Times New Roman" panose="02020603050405020304" pitchFamily="18" charset="0"/>
                <a:cs typeface="Times New Roman" panose="02020603050405020304" pitchFamily="18" charset="0"/>
              </a:rPr>
              <a:t>Challenges, and Risks. Journal of Small Business and </a:t>
            </a:r>
            <a:r>
              <a:rPr lang="en-GB" i="1" dirty="0" smtClean="0">
                <a:latin typeface="Times New Roman" panose="02020603050405020304" pitchFamily="18" charset="0"/>
                <a:cs typeface="Times New Roman" panose="02020603050405020304" pitchFamily="18" charset="0"/>
              </a:rPr>
              <a:t>Entrepreneurship</a:t>
            </a:r>
          </a:p>
          <a:p>
            <a:pPr algn="just">
              <a:spcBef>
                <a:spcPts val="0"/>
              </a:spcBef>
            </a:pPr>
            <a:r>
              <a:rPr lang="en-GB" dirty="0" smtClean="0">
                <a:latin typeface="Times New Roman" panose="02020603050405020304" pitchFamily="18" charset="0"/>
                <a:cs typeface="Times New Roman" panose="02020603050405020304" pitchFamily="18" charset="0"/>
              </a:rPr>
              <a:t>European </a:t>
            </a:r>
            <a:r>
              <a:rPr lang="en-GB" dirty="0" err="1">
                <a:latin typeface="Times New Roman" panose="02020603050405020304" pitchFamily="18" charset="0"/>
                <a:cs typeface="Times New Roman" panose="02020603050405020304" pitchFamily="18" charset="0"/>
              </a:rPr>
              <a:t>Crowdfunding</a:t>
            </a:r>
            <a:r>
              <a:rPr lang="en-GB" dirty="0">
                <a:latin typeface="Times New Roman" panose="02020603050405020304" pitchFamily="18" charset="0"/>
                <a:cs typeface="Times New Roman" panose="02020603050405020304" pitchFamily="18" charset="0"/>
              </a:rPr>
              <a:t> Network, 2017. Review of </a:t>
            </a:r>
            <a:r>
              <a:rPr lang="en-GB" dirty="0" err="1">
                <a:latin typeface="Times New Roman" panose="02020603050405020304" pitchFamily="18" charset="0"/>
                <a:cs typeface="Times New Roman" panose="02020603050405020304" pitchFamily="18" charset="0"/>
              </a:rPr>
              <a:t>Crowdfunding</a:t>
            </a:r>
            <a:r>
              <a:rPr lang="en-GB" dirty="0">
                <a:latin typeface="Times New Roman" panose="02020603050405020304" pitchFamily="18" charset="0"/>
                <a:cs typeface="Times New Roman" panose="02020603050405020304" pitchFamily="18" charset="0"/>
              </a:rPr>
              <a:t> Regulation 2017. [Online] Available at: https://www.sorainen.com/UserFiles/File/Publications/ECN.pdf </a:t>
            </a:r>
            <a:endParaRPr lang="en-GB" dirty="0" smtClean="0">
              <a:latin typeface="Times New Roman" panose="02020603050405020304" pitchFamily="18" charset="0"/>
              <a:cs typeface="Times New Roman" panose="02020603050405020304" pitchFamily="18" charset="0"/>
            </a:endParaRPr>
          </a:p>
          <a:p>
            <a:pPr algn="just">
              <a:spcBef>
                <a:spcPts val="0"/>
              </a:spcBef>
            </a:pPr>
            <a:r>
              <a:rPr lang="en-GB" dirty="0" smtClean="0">
                <a:latin typeface="Times New Roman" panose="02020603050405020304" pitchFamily="18" charset="0"/>
                <a:cs typeface="Times New Roman" panose="02020603050405020304" pitchFamily="18" charset="0"/>
              </a:rPr>
              <a:t>European </a:t>
            </a:r>
            <a:r>
              <a:rPr lang="en-GB" dirty="0">
                <a:latin typeface="Times New Roman" panose="02020603050405020304" pitchFamily="18" charset="0"/>
                <a:cs typeface="Times New Roman" panose="02020603050405020304" pitchFamily="18" charset="0"/>
              </a:rPr>
              <a:t>Parliament and the Council of the European Union, 2020. European </a:t>
            </a:r>
            <a:r>
              <a:rPr lang="en-GB" dirty="0" err="1">
                <a:latin typeface="Times New Roman" panose="02020603050405020304" pitchFamily="18" charset="0"/>
                <a:cs typeface="Times New Roman" panose="02020603050405020304" pitchFamily="18" charset="0"/>
              </a:rPr>
              <a:t>crowdfunding</a:t>
            </a:r>
            <a:r>
              <a:rPr lang="en-GB" dirty="0">
                <a:latin typeface="Times New Roman" panose="02020603050405020304" pitchFamily="18" charset="0"/>
                <a:cs typeface="Times New Roman" panose="02020603050405020304" pitchFamily="18" charset="0"/>
              </a:rPr>
              <a:t> service providers for business, and amending Regulation (EU) 2017/1129 and Directive (EU) 2019/1937</a:t>
            </a:r>
            <a:r>
              <a:rPr lang="en-GB" dirty="0" smtClean="0">
                <a:latin typeface="Times New Roman" panose="02020603050405020304" pitchFamily="18" charset="0"/>
                <a:cs typeface="Times New Roman" panose="02020603050405020304" pitchFamily="18" charset="0"/>
              </a:rPr>
              <a:t>.</a:t>
            </a:r>
          </a:p>
          <a:p>
            <a:pPr algn="just">
              <a:spcBef>
                <a:spcPts val="0"/>
              </a:spcBef>
            </a:pPr>
            <a:r>
              <a:rPr lang="en-GB" dirty="0" smtClean="0">
                <a:latin typeface="Times New Roman" panose="02020603050405020304" pitchFamily="18" charset="0"/>
                <a:cs typeface="Times New Roman" panose="02020603050405020304" pitchFamily="18" charset="0"/>
              </a:rPr>
              <a:t>    Regulation </a:t>
            </a:r>
            <a:r>
              <a:rPr lang="en-GB" dirty="0">
                <a:latin typeface="Times New Roman" panose="02020603050405020304" pitchFamily="18" charset="0"/>
                <a:cs typeface="Times New Roman" panose="02020603050405020304" pitchFamily="18" charset="0"/>
              </a:rPr>
              <a:t>(EU) 2020/1503 of 07.10.2020. </a:t>
            </a:r>
            <a:r>
              <a:rPr lang="en-GB" i="1" dirty="0">
                <a:latin typeface="Times New Roman" panose="02020603050405020304" pitchFamily="18" charset="0"/>
                <a:cs typeface="Times New Roman" panose="02020603050405020304" pitchFamily="18" charset="0"/>
              </a:rPr>
              <a:t> </a:t>
            </a:r>
            <a:endParaRPr lang="en-GB" i="1" dirty="0" smtClean="0">
              <a:latin typeface="Times New Roman" panose="02020603050405020304" pitchFamily="18" charset="0"/>
              <a:cs typeface="Times New Roman" panose="02020603050405020304" pitchFamily="18" charset="0"/>
            </a:endParaRPr>
          </a:p>
          <a:p>
            <a:pPr algn="just">
              <a:spcBef>
                <a:spcPts val="0"/>
              </a:spcBef>
            </a:pPr>
            <a:r>
              <a:rPr lang="en-GB" dirty="0" smtClean="0">
                <a:latin typeface="Times New Roman" panose="02020603050405020304" pitchFamily="18" charset="0"/>
                <a:cs typeface="Times New Roman" panose="02020603050405020304" pitchFamily="18" charset="0"/>
              </a:rPr>
              <a:t>Kramer </a:t>
            </a:r>
            <a:r>
              <a:rPr lang="en-GB" dirty="0">
                <a:latin typeface="Times New Roman" panose="02020603050405020304" pitchFamily="18" charset="0"/>
                <a:cs typeface="Times New Roman" panose="02020603050405020304" pitchFamily="18" charset="0"/>
              </a:rPr>
              <a:t>E., </a:t>
            </a:r>
            <a:r>
              <a:rPr lang="en-GB" dirty="0" err="1">
                <a:latin typeface="Times New Roman" panose="02020603050405020304" pitchFamily="18" charset="0"/>
                <a:cs typeface="Times New Roman" panose="02020603050405020304" pitchFamily="18" charset="0"/>
              </a:rPr>
              <a:t>Gimeno</a:t>
            </a:r>
            <a:r>
              <a:rPr lang="en-GB" dirty="0">
                <a:latin typeface="Times New Roman" panose="02020603050405020304" pitchFamily="18" charset="0"/>
                <a:cs typeface="Times New Roman" panose="02020603050405020304" pitchFamily="18" charset="0"/>
              </a:rPr>
              <a:t> M., 2018. European </a:t>
            </a:r>
            <a:r>
              <a:rPr lang="en-GB" dirty="0" err="1">
                <a:latin typeface="Times New Roman" panose="02020603050405020304" pitchFamily="18" charset="0"/>
                <a:cs typeface="Times New Roman" panose="02020603050405020304" pitchFamily="18" charset="0"/>
              </a:rPr>
              <a:t>Crowdfunding</a:t>
            </a:r>
            <a:r>
              <a:rPr lang="en-GB" dirty="0">
                <a:latin typeface="Times New Roman" panose="02020603050405020304" pitchFamily="18" charset="0"/>
                <a:cs typeface="Times New Roman" panose="02020603050405020304" pitchFamily="18" charset="0"/>
              </a:rPr>
              <a:t> Service Providers for Business. Initial Appraisal of a European Commission Impact Assessment.  European Parliamentary Research Service. </a:t>
            </a:r>
            <a:endParaRPr lang="en-GB" dirty="0" smtClean="0">
              <a:latin typeface="Times New Roman" panose="02020603050405020304" pitchFamily="18" charset="0"/>
              <a:cs typeface="Times New Roman" panose="02020603050405020304" pitchFamily="18" charset="0"/>
            </a:endParaRPr>
          </a:p>
          <a:p>
            <a:pPr algn="just">
              <a:spcBef>
                <a:spcPts val="0"/>
              </a:spcBef>
            </a:pPr>
            <a:r>
              <a:rPr lang="en-GB" dirty="0" smtClean="0">
                <a:latin typeface="Times New Roman" panose="02020603050405020304" pitchFamily="18" charset="0"/>
                <a:cs typeface="Times New Roman" panose="02020603050405020304" pitchFamily="18" charset="0"/>
              </a:rPr>
              <a:t>    [</a:t>
            </a:r>
            <a:r>
              <a:rPr lang="en-GB" dirty="0">
                <a:latin typeface="Times New Roman" panose="02020603050405020304" pitchFamily="18" charset="0"/>
                <a:cs typeface="Times New Roman" panose="02020603050405020304" pitchFamily="18" charset="0"/>
              </a:rPr>
              <a:t>Online] Available at: https://www.europarl.europa.eu/RegData/etudes/BRIE/2018/621814/EPRS_BRI(2018)621814_EN.pdf </a:t>
            </a:r>
            <a:r>
              <a:rPr lang="lv-LV" b="1" dirty="0" smtClean="0">
                <a:latin typeface="Times New Roman" panose="02020603050405020304" pitchFamily="18" charset="0"/>
                <a:ea typeface="Calibri" panose="020F0502020204030204" pitchFamily="34" charset="0"/>
                <a:cs typeface="Times New Roman" panose="02020603050405020304" pitchFamily="18" charset="0"/>
              </a:rPr>
              <a:t> </a:t>
            </a:r>
            <a:endParaRPr lang="en-GB" b="1" dirty="0" smtClean="0">
              <a:latin typeface="Times New Roman" panose="02020603050405020304" pitchFamily="18" charset="0"/>
              <a:ea typeface="Calibri" panose="020F0502020204030204" pitchFamily="34" charset="0"/>
              <a:cs typeface="Times New Roman" panose="02020603050405020304" pitchFamily="18" charset="0"/>
            </a:endParaRPr>
          </a:p>
          <a:p>
            <a:pPr algn="just">
              <a:spcBef>
                <a:spcPts val="0"/>
              </a:spcBef>
            </a:pPr>
            <a:r>
              <a:rPr lang="en-GB" dirty="0" err="1" smtClean="0">
                <a:latin typeface="Times New Roman" panose="02020603050405020304" pitchFamily="18" charset="0"/>
                <a:cs typeface="Times New Roman" panose="02020603050405020304" pitchFamily="18" charset="0"/>
              </a:rPr>
              <a:t>Rupeika-Apoga</a:t>
            </a:r>
            <a:r>
              <a:rPr lang="en-GB" dirty="0" smtClean="0">
                <a:latin typeface="Times New Roman" panose="02020603050405020304" pitchFamily="18" charset="0"/>
                <a:cs typeface="Times New Roman" panose="02020603050405020304" pitchFamily="18" charset="0"/>
              </a:rPr>
              <a:t> </a:t>
            </a:r>
            <a:r>
              <a:rPr lang="en-GB" dirty="0">
                <a:latin typeface="Times New Roman" panose="02020603050405020304" pitchFamily="18" charset="0"/>
                <a:cs typeface="Times New Roman" panose="02020603050405020304" pitchFamily="18" charset="0"/>
              </a:rPr>
              <a:t>R., </a:t>
            </a:r>
            <a:r>
              <a:rPr lang="en-GB" dirty="0" err="1">
                <a:latin typeface="Times New Roman" panose="02020603050405020304" pitchFamily="18" charset="0"/>
                <a:cs typeface="Times New Roman" panose="02020603050405020304" pitchFamily="18" charset="0"/>
              </a:rPr>
              <a:t>Saksonova</a:t>
            </a:r>
            <a:r>
              <a:rPr lang="en-GB" dirty="0">
                <a:latin typeface="Times New Roman" panose="02020603050405020304" pitchFamily="18" charset="0"/>
                <a:cs typeface="Times New Roman" panose="02020603050405020304" pitchFamily="18" charset="0"/>
              </a:rPr>
              <a:t> S.: SME’s Alternative Financing: The Case of Latvia. European Research Studies Journal, vol.21, issue 3, pp.43-52 (2018</a:t>
            </a:r>
            <a:r>
              <a:rPr lang="en-GB" dirty="0" smtClean="0">
                <a:latin typeface="Times New Roman" panose="02020603050405020304" pitchFamily="18" charset="0"/>
                <a:cs typeface="Times New Roman" panose="02020603050405020304" pitchFamily="18" charset="0"/>
              </a:rPr>
              <a:t>)</a:t>
            </a:r>
          </a:p>
          <a:p>
            <a:pPr algn="just">
              <a:spcBef>
                <a:spcPts val="0"/>
              </a:spcBef>
            </a:pPr>
            <a:r>
              <a:rPr lang="en-GB" dirty="0" err="1" smtClean="0">
                <a:latin typeface="Times New Roman" panose="02020603050405020304" pitchFamily="18" charset="0"/>
                <a:cs typeface="Times New Roman" panose="02020603050405020304" pitchFamily="18" charset="0"/>
              </a:rPr>
              <a:t>Sadzius</a:t>
            </a:r>
            <a:r>
              <a:rPr lang="en-GB" dirty="0">
                <a:latin typeface="Times New Roman" panose="02020603050405020304" pitchFamily="18" charset="0"/>
                <a:cs typeface="Times New Roman" panose="02020603050405020304" pitchFamily="18" charset="0"/>
              </a:rPr>
              <a:t>, T., </a:t>
            </a:r>
            <a:r>
              <a:rPr lang="en-GB" dirty="0" err="1">
                <a:latin typeface="Times New Roman" panose="02020603050405020304" pitchFamily="18" charset="0"/>
                <a:cs typeface="Times New Roman" panose="02020603050405020304" pitchFamily="18" charset="0"/>
              </a:rPr>
              <a:t>Sadzius</a:t>
            </a:r>
            <a:r>
              <a:rPr lang="en-GB" dirty="0">
                <a:latin typeface="Times New Roman" panose="02020603050405020304" pitchFamily="18" charset="0"/>
                <a:cs typeface="Times New Roman" panose="02020603050405020304" pitchFamily="18" charset="0"/>
              </a:rPr>
              <a:t>, L., 2018. </a:t>
            </a:r>
            <a:r>
              <a:rPr lang="en-GB" dirty="0" err="1">
                <a:latin typeface="Times New Roman" panose="02020603050405020304" pitchFamily="18" charset="0"/>
                <a:cs typeface="Times New Roman" panose="02020603050405020304" pitchFamily="18" charset="0"/>
              </a:rPr>
              <a:t>Crowdfunding</a:t>
            </a:r>
            <a:r>
              <a:rPr lang="en-GB" dirty="0">
                <a:latin typeface="Times New Roman" panose="02020603050405020304" pitchFamily="18" charset="0"/>
                <a:cs typeface="Times New Roman" panose="02020603050405020304" pitchFamily="18" charset="0"/>
              </a:rPr>
              <a:t> Regulation in the Baltic Region. </a:t>
            </a:r>
            <a:r>
              <a:rPr lang="en-GB" i="1" dirty="0">
                <a:latin typeface="Times New Roman" panose="02020603050405020304" pitchFamily="18" charset="0"/>
                <a:cs typeface="Times New Roman" panose="02020603050405020304" pitchFamily="18" charset="0"/>
              </a:rPr>
              <a:t>International Journal of Business and Social Science, </a:t>
            </a:r>
            <a:r>
              <a:rPr lang="en-GB" dirty="0">
                <a:latin typeface="Times New Roman" panose="02020603050405020304" pitchFamily="18" charset="0"/>
                <a:cs typeface="Times New Roman" panose="02020603050405020304" pitchFamily="18" charset="0"/>
              </a:rPr>
              <a:t>vol. 9(2), February 2018, 99-110.</a:t>
            </a:r>
          </a:p>
          <a:p>
            <a:pPr algn="just">
              <a:spcBef>
                <a:spcPts val="0"/>
              </a:spcBef>
            </a:pPr>
            <a:endParaRPr lang="lt-LT" b="1" dirty="0">
              <a:latin typeface="Times New Roman" panose="02020603050405020304" pitchFamily="18" charset="0"/>
              <a:cs typeface="Times New Roman" panose="02020603050405020304" pitchFamily="18" charset="0"/>
            </a:endParaRPr>
          </a:p>
        </p:txBody>
      </p:sp>
      <p:graphicFrame>
        <p:nvGraphicFramePr>
          <p:cNvPr id="4" name="Table 3"/>
          <p:cNvGraphicFramePr>
            <a:graphicFrameLocks noGrp="1"/>
          </p:cNvGraphicFramePr>
          <p:nvPr>
            <p:extLst>
              <p:ext uri="{D42A27DB-BD31-4B8C-83A1-F6EECF244321}">
                <p14:modId xmlns:p14="http://schemas.microsoft.com/office/powerpoint/2010/main" val="1242177196"/>
              </p:ext>
            </p:extLst>
          </p:nvPr>
        </p:nvGraphicFramePr>
        <p:xfrm>
          <a:off x="10243136" y="10684062"/>
          <a:ext cx="9233453" cy="11295789"/>
        </p:xfrm>
        <a:graphic>
          <a:graphicData uri="http://schemas.openxmlformats.org/drawingml/2006/table">
            <a:tbl>
              <a:tblPr firstRow="1" firstCol="1" bandRow="1">
                <a:tableStyleId>{5C22544A-7EE6-4342-B048-85BDC9FD1C3A}</a:tableStyleId>
              </a:tblPr>
              <a:tblGrid>
                <a:gridCol w="1696153"/>
                <a:gridCol w="2473116"/>
                <a:gridCol w="2576442"/>
                <a:gridCol w="2487742"/>
              </a:tblGrid>
              <a:tr h="451181">
                <a:tc>
                  <a:txBody>
                    <a:bodyPr/>
                    <a:lstStyle/>
                    <a:p>
                      <a:pPr marL="228600" indent="-228600" algn="ctr">
                        <a:lnSpc>
                          <a:spcPts val="1200"/>
                        </a:lnSpc>
                        <a:spcBef>
                          <a:spcPts val="1200"/>
                        </a:spcBef>
                        <a:spcAft>
                          <a:spcPts val="0"/>
                        </a:spcAft>
                        <a:tabLst>
                          <a:tab pos="228600" algn="l"/>
                          <a:tab pos="457200" algn="l"/>
                        </a:tabLst>
                      </a:pPr>
                      <a:r>
                        <a:rPr lang="lv-LV" sz="1300" dirty="0">
                          <a:solidFill>
                            <a:schemeClr val="tx1"/>
                          </a:solidFill>
                          <a:effectLst/>
                          <a:latin typeface="Times New Roman" panose="02020603050405020304" pitchFamily="18" charset="0"/>
                          <a:cs typeface="Times New Roman" panose="02020603050405020304" pitchFamily="18" charset="0"/>
                        </a:rPr>
                        <a:t> </a:t>
                      </a:r>
                      <a:endParaRPr lang="en-GB" sz="1300" b="1" dirty="0">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tc>
                <a:tc>
                  <a:txBody>
                    <a:bodyPr/>
                    <a:lstStyle/>
                    <a:p>
                      <a:pPr marL="228600" indent="-228600" algn="ctr">
                        <a:lnSpc>
                          <a:spcPts val="1200"/>
                        </a:lnSpc>
                        <a:spcBef>
                          <a:spcPts val="1200"/>
                        </a:spcBef>
                        <a:spcAft>
                          <a:spcPts val="0"/>
                        </a:spcAft>
                        <a:tabLst>
                          <a:tab pos="228600" algn="l"/>
                          <a:tab pos="457200" algn="l"/>
                        </a:tabLst>
                      </a:pPr>
                      <a:endParaRPr lang="en-GB" sz="1300" dirty="0" smtClean="0">
                        <a:solidFill>
                          <a:schemeClr val="tx1"/>
                        </a:solidFill>
                        <a:effectLst/>
                        <a:latin typeface="Times New Roman" panose="02020603050405020304" pitchFamily="18" charset="0"/>
                        <a:cs typeface="Times New Roman" panose="02020603050405020304" pitchFamily="18" charset="0"/>
                      </a:endParaRPr>
                    </a:p>
                    <a:p>
                      <a:pPr marL="228600" indent="-228600" algn="ctr">
                        <a:lnSpc>
                          <a:spcPts val="1200"/>
                        </a:lnSpc>
                        <a:spcBef>
                          <a:spcPts val="1200"/>
                        </a:spcBef>
                        <a:spcAft>
                          <a:spcPts val="0"/>
                        </a:spcAft>
                        <a:tabLst>
                          <a:tab pos="228600" algn="l"/>
                          <a:tab pos="457200" algn="l"/>
                        </a:tabLst>
                      </a:pPr>
                      <a:r>
                        <a:rPr lang="lv-LV" sz="1300" dirty="0" err="1" smtClean="0">
                          <a:solidFill>
                            <a:schemeClr val="tx1"/>
                          </a:solidFill>
                          <a:effectLst/>
                          <a:latin typeface="Times New Roman" panose="02020603050405020304" pitchFamily="18" charset="0"/>
                          <a:cs typeface="Times New Roman" panose="02020603050405020304" pitchFamily="18" charset="0"/>
                        </a:rPr>
                        <a:t>Latvia</a:t>
                      </a:r>
                      <a:endParaRPr lang="en-GB" sz="1300" b="1" dirty="0">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tc>
                <a:tc>
                  <a:txBody>
                    <a:bodyPr/>
                    <a:lstStyle/>
                    <a:p>
                      <a:pPr marL="228600" indent="-228600" algn="ctr">
                        <a:lnSpc>
                          <a:spcPts val="1200"/>
                        </a:lnSpc>
                        <a:spcBef>
                          <a:spcPts val="1200"/>
                        </a:spcBef>
                        <a:spcAft>
                          <a:spcPts val="0"/>
                        </a:spcAft>
                        <a:tabLst>
                          <a:tab pos="228600" algn="l"/>
                          <a:tab pos="457200" algn="l"/>
                        </a:tabLst>
                      </a:pPr>
                      <a:endParaRPr lang="en-GB" sz="1300" dirty="0" smtClean="0">
                        <a:solidFill>
                          <a:schemeClr val="tx1"/>
                        </a:solidFill>
                        <a:effectLst/>
                        <a:latin typeface="Times New Roman" panose="02020603050405020304" pitchFamily="18" charset="0"/>
                        <a:cs typeface="Times New Roman" panose="02020603050405020304" pitchFamily="18" charset="0"/>
                      </a:endParaRPr>
                    </a:p>
                    <a:p>
                      <a:pPr marL="228600" indent="-228600" algn="ctr">
                        <a:lnSpc>
                          <a:spcPts val="1200"/>
                        </a:lnSpc>
                        <a:spcBef>
                          <a:spcPts val="1200"/>
                        </a:spcBef>
                        <a:spcAft>
                          <a:spcPts val="0"/>
                        </a:spcAft>
                        <a:tabLst>
                          <a:tab pos="228600" algn="l"/>
                          <a:tab pos="457200" algn="l"/>
                        </a:tabLst>
                      </a:pPr>
                      <a:r>
                        <a:rPr lang="lv-LV" sz="1300" dirty="0" err="1" smtClean="0">
                          <a:solidFill>
                            <a:schemeClr val="tx1"/>
                          </a:solidFill>
                          <a:effectLst/>
                          <a:latin typeface="Times New Roman" panose="02020603050405020304" pitchFamily="18" charset="0"/>
                          <a:cs typeface="Times New Roman" panose="02020603050405020304" pitchFamily="18" charset="0"/>
                        </a:rPr>
                        <a:t>Lithuania</a:t>
                      </a:r>
                      <a:endParaRPr lang="en-GB" sz="1300" b="1" dirty="0">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tc>
                <a:tc>
                  <a:txBody>
                    <a:bodyPr/>
                    <a:lstStyle/>
                    <a:p>
                      <a:pPr marL="228600" indent="-228600" algn="ctr">
                        <a:lnSpc>
                          <a:spcPts val="1200"/>
                        </a:lnSpc>
                        <a:spcBef>
                          <a:spcPts val="1200"/>
                        </a:spcBef>
                        <a:spcAft>
                          <a:spcPts val="0"/>
                        </a:spcAft>
                        <a:tabLst>
                          <a:tab pos="228600" algn="l"/>
                          <a:tab pos="457200" algn="l"/>
                        </a:tabLst>
                      </a:pPr>
                      <a:endParaRPr lang="en-GB" sz="1300" dirty="0" smtClean="0">
                        <a:solidFill>
                          <a:schemeClr val="tx1"/>
                        </a:solidFill>
                        <a:effectLst/>
                        <a:latin typeface="Times New Roman" panose="02020603050405020304" pitchFamily="18" charset="0"/>
                        <a:cs typeface="Times New Roman" panose="02020603050405020304" pitchFamily="18" charset="0"/>
                      </a:endParaRPr>
                    </a:p>
                    <a:p>
                      <a:pPr marL="228600" indent="-228600" algn="ctr">
                        <a:lnSpc>
                          <a:spcPts val="1200"/>
                        </a:lnSpc>
                        <a:spcBef>
                          <a:spcPts val="1200"/>
                        </a:spcBef>
                        <a:spcAft>
                          <a:spcPts val="0"/>
                        </a:spcAft>
                        <a:tabLst>
                          <a:tab pos="228600" algn="l"/>
                          <a:tab pos="457200" algn="l"/>
                        </a:tabLst>
                      </a:pPr>
                      <a:r>
                        <a:rPr lang="lv-LV" sz="1300" dirty="0" smtClean="0">
                          <a:solidFill>
                            <a:schemeClr val="tx1"/>
                          </a:solidFill>
                          <a:effectLst/>
                          <a:latin typeface="Times New Roman" panose="02020603050405020304" pitchFamily="18" charset="0"/>
                          <a:cs typeface="Times New Roman" panose="02020603050405020304" pitchFamily="18" charset="0"/>
                        </a:rPr>
                        <a:t>EU </a:t>
                      </a:r>
                      <a:r>
                        <a:rPr lang="lv-LV" sz="1300" dirty="0" err="1">
                          <a:solidFill>
                            <a:schemeClr val="tx1"/>
                          </a:solidFill>
                          <a:effectLst/>
                          <a:latin typeface="Times New Roman" panose="02020603050405020304" pitchFamily="18" charset="0"/>
                          <a:cs typeface="Times New Roman" panose="02020603050405020304" pitchFamily="18" charset="0"/>
                        </a:rPr>
                        <a:t>Regulation</a:t>
                      </a:r>
                      <a:endParaRPr lang="en-GB" sz="1300" b="1" dirty="0">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tc>
              </a:tr>
              <a:tr h="2694507">
                <a:tc>
                  <a:txBody>
                    <a:bodyPr/>
                    <a:lstStyle/>
                    <a:p>
                      <a:pPr marL="228600" indent="-228600">
                        <a:lnSpc>
                          <a:spcPts val="1200"/>
                        </a:lnSpc>
                        <a:spcBef>
                          <a:spcPts val="1200"/>
                        </a:spcBef>
                        <a:spcAft>
                          <a:spcPts val="0"/>
                        </a:spcAft>
                        <a:tabLst>
                          <a:tab pos="228600" algn="l"/>
                          <a:tab pos="457200" algn="l"/>
                        </a:tabLst>
                      </a:pPr>
                      <a:r>
                        <a:rPr lang="lv-LV" sz="1300" dirty="0" err="1">
                          <a:solidFill>
                            <a:schemeClr val="tx1"/>
                          </a:solidFill>
                          <a:effectLst/>
                          <a:latin typeface="Times New Roman" panose="02020603050405020304" pitchFamily="18" charset="0"/>
                          <a:cs typeface="Times New Roman" panose="02020603050405020304" pitchFamily="18" charset="0"/>
                        </a:rPr>
                        <a:t>Regulations</a:t>
                      </a:r>
                      <a:r>
                        <a:rPr lang="lv-LV" sz="1300" dirty="0">
                          <a:solidFill>
                            <a:schemeClr val="tx1"/>
                          </a:solidFill>
                          <a:effectLst/>
                          <a:latin typeface="Times New Roman" panose="02020603050405020304" pitchFamily="18" charset="0"/>
                          <a:cs typeface="Times New Roman" panose="02020603050405020304" pitchFamily="18" charset="0"/>
                        </a:rPr>
                        <a:t> (</a:t>
                      </a:r>
                      <a:r>
                        <a:rPr lang="lv-LV" sz="1300" dirty="0" err="1">
                          <a:solidFill>
                            <a:schemeClr val="tx1"/>
                          </a:solidFill>
                          <a:effectLst/>
                          <a:latin typeface="Times New Roman" panose="02020603050405020304" pitchFamily="18" charset="0"/>
                          <a:cs typeface="Times New Roman" panose="02020603050405020304" pitchFamily="18" charset="0"/>
                        </a:rPr>
                        <a:t>inter</a:t>
                      </a:r>
                      <a:r>
                        <a:rPr lang="lv-LV" sz="1300" dirty="0">
                          <a:solidFill>
                            <a:schemeClr val="tx1"/>
                          </a:solidFill>
                          <a:effectLst/>
                          <a:latin typeface="Times New Roman" panose="02020603050405020304" pitchFamily="18" charset="0"/>
                          <a:cs typeface="Times New Roman" panose="02020603050405020304" pitchFamily="18" charset="0"/>
                        </a:rPr>
                        <a:t> </a:t>
                      </a:r>
                      <a:r>
                        <a:rPr lang="lv-LV" sz="1300" dirty="0" err="1">
                          <a:solidFill>
                            <a:schemeClr val="tx1"/>
                          </a:solidFill>
                          <a:effectLst/>
                          <a:latin typeface="Times New Roman" panose="02020603050405020304" pitchFamily="18" charset="0"/>
                          <a:cs typeface="Times New Roman" panose="02020603050405020304" pitchFamily="18" charset="0"/>
                        </a:rPr>
                        <a:t>alia</a:t>
                      </a:r>
                      <a:r>
                        <a:rPr lang="lv-LV" sz="1300" dirty="0">
                          <a:solidFill>
                            <a:schemeClr val="tx1"/>
                          </a:solidFill>
                          <a:effectLst/>
                          <a:latin typeface="Times New Roman" panose="02020603050405020304" pitchFamily="18" charset="0"/>
                          <a:cs typeface="Times New Roman" panose="02020603050405020304" pitchFamily="18" charset="0"/>
                        </a:rPr>
                        <a:t>)</a:t>
                      </a:r>
                      <a:endParaRPr lang="en-GB" sz="1300" b="1" dirty="0">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tc>
                <a:tc>
                  <a:txBody>
                    <a:bodyPr/>
                    <a:lstStyle/>
                    <a:p>
                      <a:pPr algn="just">
                        <a:spcAft>
                          <a:spcPts val="0"/>
                        </a:spcAft>
                      </a:pPr>
                      <a:r>
                        <a:rPr lang="lv-LV" sz="1300" dirty="0" err="1">
                          <a:solidFill>
                            <a:schemeClr val="tx1"/>
                          </a:solidFill>
                          <a:effectLst/>
                          <a:latin typeface="Times New Roman" panose="02020603050405020304" pitchFamily="18" charset="0"/>
                          <a:cs typeface="Times New Roman" panose="02020603050405020304" pitchFamily="18" charset="0"/>
                        </a:rPr>
                        <a:t>Crowdfunding</a:t>
                      </a:r>
                      <a:r>
                        <a:rPr lang="lv-LV" sz="1300" dirty="0">
                          <a:solidFill>
                            <a:schemeClr val="tx1"/>
                          </a:solidFill>
                          <a:effectLst/>
                          <a:latin typeface="Times New Roman" panose="02020603050405020304" pitchFamily="18" charset="0"/>
                          <a:cs typeface="Times New Roman" panose="02020603050405020304" pitchFamily="18" charset="0"/>
                        </a:rPr>
                        <a:t> </a:t>
                      </a:r>
                      <a:r>
                        <a:rPr lang="lv-LV" sz="1300" dirty="0" err="1">
                          <a:solidFill>
                            <a:schemeClr val="tx1"/>
                          </a:solidFill>
                          <a:effectLst/>
                          <a:latin typeface="Times New Roman" panose="02020603050405020304" pitchFamily="18" charset="0"/>
                          <a:cs typeface="Times New Roman" panose="02020603050405020304" pitchFamily="18" charset="0"/>
                        </a:rPr>
                        <a:t>is</a:t>
                      </a:r>
                      <a:r>
                        <a:rPr lang="lv-LV" sz="1300" dirty="0">
                          <a:solidFill>
                            <a:schemeClr val="tx1"/>
                          </a:solidFill>
                          <a:effectLst/>
                          <a:latin typeface="Times New Roman" panose="02020603050405020304" pitchFamily="18" charset="0"/>
                          <a:cs typeface="Times New Roman" panose="02020603050405020304" pitchFamily="18" charset="0"/>
                        </a:rPr>
                        <a:t> </a:t>
                      </a:r>
                      <a:r>
                        <a:rPr lang="lv-LV" sz="1300" dirty="0" err="1">
                          <a:solidFill>
                            <a:schemeClr val="tx1"/>
                          </a:solidFill>
                          <a:effectLst/>
                          <a:latin typeface="Times New Roman" panose="02020603050405020304" pitchFamily="18" charset="0"/>
                          <a:cs typeface="Times New Roman" panose="02020603050405020304" pitchFamily="18" charset="0"/>
                        </a:rPr>
                        <a:t>not</a:t>
                      </a:r>
                      <a:r>
                        <a:rPr lang="lv-LV" sz="1300" dirty="0">
                          <a:solidFill>
                            <a:schemeClr val="tx1"/>
                          </a:solidFill>
                          <a:effectLst/>
                          <a:latin typeface="Times New Roman" panose="02020603050405020304" pitchFamily="18" charset="0"/>
                          <a:cs typeface="Times New Roman" panose="02020603050405020304" pitchFamily="18" charset="0"/>
                        </a:rPr>
                        <a:t> a </a:t>
                      </a:r>
                      <a:r>
                        <a:rPr lang="lv-LV" sz="1300" dirty="0" err="1">
                          <a:solidFill>
                            <a:schemeClr val="tx1"/>
                          </a:solidFill>
                          <a:effectLst/>
                          <a:latin typeface="Times New Roman" panose="02020603050405020304" pitchFamily="18" charset="0"/>
                          <a:cs typeface="Times New Roman" panose="02020603050405020304" pitchFamily="18" charset="0"/>
                        </a:rPr>
                        <a:t>specifically</a:t>
                      </a:r>
                      <a:r>
                        <a:rPr lang="lv-LV" sz="1300" dirty="0">
                          <a:solidFill>
                            <a:schemeClr val="tx1"/>
                          </a:solidFill>
                          <a:effectLst/>
                          <a:latin typeface="Times New Roman" panose="02020603050405020304" pitchFamily="18" charset="0"/>
                          <a:cs typeface="Times New Roman" panose="02020603050405020304" pitchFamily="18" charset="0"/>
                        </a:rPr>
                        <a:t> </a:t>
                      </a:r>
                      <a:r>
                        <a:rPr lang="lv-LV" sz="1300" dirty="0" err="1">
                          <a:solidFill>
                            <a:schemeClr val="tx1"/>
                          </a:solidFill>
                          <a:effectLst/>
                          <a:latin typeface="Times New Roman" panose="02020603050405020304" pitchFamily="18" charset="0"/>
                          <a:cs typeface="Times New Roman" panose="02020603050405020304" pitchFamily="18" charset="0"/>
                        </a:rPr>
                        <a:t>regulated</a:t>
                      </a:r>
                      <a:r>
                        <a:rPr lang="lv-LV" sz="1300" dirty="0">
                          <a:solidFill>
                            <a:schemeClr val="tx1"/>
                          </a:solidFill>
                          <a:effectLst/>
                          <a:latin typeface="Times New Roman" panose="02020603050405020304" pitchFamily="18" charset="0"/>
                          <a:cs typeface="Times New Roman" panose="02020603050405020304" pitchFamily="18" charset="0"/>
                        </a:rPr>
                        <a:t> </a:t>
                      </a:r>
                      <a:r>
                        <a:rPr lang="lv-LV" sz="1300" dirty="0" err="1">
                          <a:solidFill>
                            <a:schemeClr val="tx1"/>
                          </a:solidFill>
                          <a:effectLst/>
                          <a:latin typeface="Times New Roman" panose="02020603050405020304" pitchFamily="18" charset="0"/>
                          <a:cs typeface="Times New Roman" panose="02020603050405020304" pitchFamily="18" charset="0"/>
                        </a:rPr>
                        <a:t>activity</a:t>
                      </a:r>
                      <a:r>
                        <a:rPr lang="lv-LV" sz="1300" dirty="0">
                          <a:solidFill>
                            <a:schemeClr val="tx1"/>
                          </a:solidFill>
                          <a:effectLst/>
                          <a:latin typeface="Times New Roman" panose="02020603050405020304" pitchFamily="18" charset="0"/>
                          <a:cs typeface="Times New Roman" panose="02020603050405020304" pitchFamily="18" charset="0"/>
                        </a:rPr>
                        <a:t>. It </a:t>
                      </a:r>
                      <a:r>
                        <a:rPr lang="lv-LV" sz="1300" dirty="0" err="1">
                          <a:solidFill>
                            <a:schemeClr val="tx1"/>
                          </a:solidFill>
                          <a:effectLst/>
                          <a:latin typeface="Times New Roman" panose="02020603050405020304" pitchFamily="18" charset="0"/>
                          <a:cs typeface="Times New Roman" panose="02020603050405020304" pitchFamily="18" charset="0"/>
                        </a:rPr>
                        <a:t>might</a:t>
                      </a:r>
                      <a:r>
                        <a:rPr lang="lv-LV" sz="1300" dirty="0">
                          <a:solidFill>
                            <a:schemeClr val="tx1"/>
                          </a:solidFill>
                          <a:effectLst/>
                          <a:latin typeface="Times New Roman" panose="02020603050405020304" pitchFamily="18" charset="0"/>
                          <a:cs typeface="Times New Roman" panose="02020603050405020304" pitchFamily="18" charset="0"/>
                        </a:rPr>
                        <a:t> </a:t>
                      </a:r>
                      <a:r>
                        <a:rPr lang="lv-LV" sz="1300" dirty="0" err="1">
                          <a:solidFill>
                            <a:schemeClr val="tx1"/>
                          </a:solidFill>
                          <a:effectLst/>
                          <a:latin typeface="Times New Roman" panose="02020603050405020304" pitchFamily="18" charset="0"/>
                          <a:cs typeface="Times New Roman" panose="02020603050405020304" pitchFamily="18" charset="0"/>
                        </a:rPr>
                        <a:t>fall</a:t>
                      </a:r>
                      <a:r>
                        <a:rPr lang="lv-LV" sz="1300" dirty="0">
                          <a:solidFill>
                            <a:schemeClr val="tx1"/>
                          </a:solidFill>
                          <a:effectLst/>
                          <a:latin typeface="Times New Roman" panose="02020603050405020304" pitchFamily="18" charset="0"/>
                          <a:cs typeface="Times New Roman" panose="02020603050405020304" pitchFamily="18" charset="0"/>
                        </a:rPr>
                        <a:t> </a:t>
                      </a:r>
                      <a:r>
                        <a:rPr lang="lv-LV" sz="1300" dirty="0" err="1">
                          <a:solidFill>
                            <a:schemeClr val="tx1"/>
                          </a:solidFill>
                          <a:effectLst/>
                          <a:latin typeface="Times New Roman" panose="02020603050405020304" pitchFamily="18" charset="0"/>
                          <a:cs typeface="Times New Roman" panose="02020603050405020304" pitchFamily="18" charset="0"/>
                        </a:rPr>
                        <a:t>under</a:t>
                      </a:r>
                      <a:r>
                        <a:rPr lang="lv-LV" sz="1300" dirty="0">
                          <a:solidFill>
                            <a:schemeClr val="tx1"/>
                          </a:solidFill>
                          <a:effectLst/>
                          <a:latin typeface="Times New Roman" panose="02020603050405020304" pitchFamily="18" charset="0"/>
                          <a:cs typeface="Times New Roman" panose="02020603050405020304" pitchFamily="18" charset="0"/>
                        </a:rPr>
                        <a:t> </a:t>
                      </a:r>
                      <a:r>
                        <a:rPr lang="lv-LV" sz="1300" dirty="0" err="1">
                          <a:solidFill>
                            <a:schemeClr val="tx1"/>
                          </a:solidFill>
                          <a:effectLst/>
                          <a:latin typeface="Times New Roman" panose="02020603050405020304" pitchFamily="18" charset="0"/>
                          <a:cs typeface="Times New Roman" panose="02020603050405020304" pitchFamily="18" charset="0"/>
                        </a:rPr>
                        <a:t>one</a:t>
                      </a:r>
                      <a:r>
                        <a:rPr lang="lv-LV" sz="1300" dirty="0">
                          <a:solidFill>
                            <a:schemeClr val="tx1"/>
                          </a:solidFill>
                          <a:effectLst/>
                          <a:latin typeface="Times New Roman" panose="02020603050405020304" pitchFamily="18" charset="0"/>
                          <a:cs typeface="Times New Roman" panose="02020603050405020304" pitchFamily="18" charset="0"/>
                        </a:rPr>
                        <a:t> </a:t>
                      </a:r>
                      <a:r>
                        <a:rPr lang="lv-LV" sz="1300" dirty="0" err="1">
                          <a:solidFill>
                            <a:schemeClr val="tx1"/>
                          </a:solidFill>
                          <a:effectLst/>
                          <a:latin typeface="Times New Roman" panose="02020603050405020304" pitchFamily="18" charset="0"/>
                          <a:cs typeface="Times New Roman" panose="02020603050405020304" pitchFamily="18" charset="0"/>
                        </a:rPr>
                        <a:t>of</a:t>
                      </a:r>
                      <a:r>
                        <a:rPr lang="lv-LV" sz="1300" dirty="0">
                          <a:solidFill>
                            <a:schemeClr val="tx1"/>
                          </a:solidFill>
                          <a:effectLst/>
                          <a:latin typeface="Times New Roman" panose="02020603050405020304" pitchFamily="18" charset="0"/>
                          <a:cs typeface="Times New Roman" panose="02020603050405020304" pitchFamily="18" charset="0"/>
                        </a:rPr>
                        <a:t> </a:t>
                      </a:r>
                      <a:r>
                        <a:rPr lang="lv-LV" sz="1300" dirty="0" err="1">
                          <a:solidFill>
                            <a:schemeClr val="tx1"/>
                          </a:solidFill>
                          <a:effectLst/>
                          <a:latin typeface="Times New Roman" panose="02020603050405020304" pitchFamily="18" charset="0"/>
                          <a:cs typeface="Times New Roman" panose="02020603050405020304" pitchFamily="18" charset="0"/>
                        </a:rPr>
                        <a:t>the</a:t>
                      </a:r>
                      <a:r>
                        <a:rPr lang="lv-LV" sz="1300" dirty="0">
                          <a:solidFill>
                            <a:schemeClr val="tx1"/>
                          </a:solidFill>
                          <a:effectLst/>
                          <a:latin typeface="Times New Roman" panose="02020603050405020304" pitchFamily="18" charset="0"/>
                          <a:cs typeface="Times New Roman" panose="02020603050405020304" pitchFamily="18" charset="0"/>
                        </a:rPr>
                        <a:t> </a:t>
                      </a:r>
                      <a:r>
                        <a:rPr lang="lv-LV" sz="1300" dirty="0" err="1">
                          <a:solidFill>
                            <a:schemeClr val="tx1"/>
                          </a:solidFill>
                          <a:effectLst/>
                          <a:latin typeface="Times New Roman" panose="02020603050405020304" pitchFamily="18" charset="0"/>
                          <a:cs typeface="Times New Roman" panose="02020603050405020304" pitchFamily="18" charset="0"/>
                        </a:rPr>
                        <a:t>regulations</a:t>
                      </a:r>
                      <a:r>
                        <a:rPr lang="lv-LV" sz="1300" dirty="0">
                          <a:solidFill>
                            <a:schemeClr val="tx1"/>
                          </a:solidFill>
                          <a:effectLst/>
                          <a:latin typeface="Times New Roman" panose="02020603050405020304" pitchFamily="18" charset="0"/>
                          <a:cs typeface="Times New Roman" panose="02020603050405020304" pitchFamily="18" charset="0"/>
                        </a:rPr>
                        <a:t> </a:t>
                      </a:r>
                      <a:r>
                        <a:rPr lang="lv-LV" sz="1300" dirty="0" err="1">
                          <a:solidFill>
                            <a:schemeClr val="tx1"/>
                          </a:solidFill>
                          <a:effectLst/>
                          <a:latin typeface="Times New Roman" panose="02020603050405020304" pitchFamily="18" charset="0"/>
                          <a:cs typeface="Times New Roman" panose="02020603050405020304" pitchFamily="18" charset="0"/>
                        </a:rPr>
                        <a:t>applicable</a:t>
                      </a:r>
                      <a:r>
                        <a:rPr lang="lv-LV" sz="1300" dirty="0">
                          <a:solidFill>
                            <a:schemeClr val="tx1"/>
                          </a:solidFill>
                          <a:effectLst/>
                          <a:latin typeface="Times New Roman" panose="02020603050405020304" pitchFamily="18" charset="0"/>
                          <a:cs typeface="Times New Roman" panose="02020603050405020304" pitchFamily="18" charset="0"/>
                        </a:rPr>
                        <a:t> to </a:t>
                      </a:r>
                      <a:r>
                        <a:rPr lang="lv-LV" sz="1300" dirty="0" err="1">
                          <a:solidFill>
                            <a:schemeClr val="tx1"/>
                          </a:solidFill>
                          <a:effectLst/>
                          <a:latin typeface="Times New Roman" panose="02020603050405020304" pitchFamily="18" charset="0"/>
                          <a:cs typeface="Times New Roman" panose="02020603050405020304" pitchFamily="18" charset="0"/>
                        </a:rPr>
                        <a:t>financial</a:t>
                      </a:r>
                      <a:r>
                        <a:rPr lang="lv-LV" sz="1300" dirty="0">
                          <a:solidFill>
                            <a:schemeClr val="tx1"/>
                          </a:solidFill>
                          <a:effectLst/>
                          <a:latin typeface="Times New Roman" panose="02020603050405020304" pitchFamily="18" charset="0"/>
                          <a:cs typeface="Times New Roman" panose="02020603050405020304" pitchFamily="18" charset="0"/>
                        </a:rPr>
                        <a:t> </a:t>
                      </a:r>
                      <a:r>
                        <a:rPr lang="lv-LV" sz="1300" dirty="0" err="1">
                          <a:solidFill>
                            <a:schemeClr val="tx1"/>
                          </a:solidFill>
                          <a:effectLst/>
                          <a:latin typeface="Times New Roman" panose="02020603050405020304" pitchFamily="18" charset="0"/>
                          <a:cs typeface="Times New Roman" panose="02020603050405020304" pitchFamily="18" charset="0"/>
                        </a:rPr>
                        <a:t>and</a:t>
                      </a:r>
                      <a:r>
                        <a:rPr lang="lv-LV" sz="1300" dirty="0">
                          <a:solidFill>
                            <a:schemeClr val="tx1"/>
                          </a:solidFill>
                          <a:effectLst/>
                          <a:latin typeface="Times New Roman" panose="02020603050405020304" pitchFamily="18" charset="0"/>
                          <a:cs typeface="Times New Roman" panose="02020603050405020304" pitchFamily="18" charset="0"/>
                        </a:rPr>
                        <a:t> </a:t>
                      </a:r>
                      <a:r>
                        <a:rPr lang="lv-LV" sz="1300" dirty="0" err="1">
                          <a:solidFill>
                            <a:schemeClr val="tx1"/>
                          </a:solidFill>
                          <a:effectLst/>
                          <a:latin typeface="Times New Roman" panose="02020603050405020304" pitchFamily="18" charset="0"/>
                          <a:cs typeface="Times New Roman" panose="02020603050405020304" pitchFamily="18" charset="0"/>
                        </a:rPr>
                        <a:t>capital</a:t>
                      </a:r>
                      <a:r>
                        <a:rPr lang="lv-LV" sz="1300" dirty="0">
                          <a:solidFill>
                            <a:schemeClr val="tx1"/>
                          </a:solidFill>
                          <a:effectLst/>
                          <a:latin typeface="Times New Roman" panose="02020603050405020304" pitchFamily="18" charset="0"/>
                          <a:cs typeface="Times New Roman" panose="02020603050405020304" pitchFamily="18" charset="0"/>
                        </a:rPr>
                        <a:t> </a:t>
                      </a:r>
                      <a:r>
                        <a:rPr lang="lv-LV" sz="1300" dirty="0" err="1">
                          <a:solidFill>
                            <a:schemeClr val="tx1"/>
                          </a:solidFill>
                          <a:effectLst/>
                          <a:latin typeface="Times New Roman" panose="02020603050405020304" pitchFamily="18" charset="0"/>
                          <a:cs typeface="Times New Roman" panose="02020603050405020304" pitchFamily="18" charset="0"/>
                        </a:rPr>
                        <a:t>market</a:t>
                      </a:r>
                      <a:r>
                        <a:rPr lang="lv-LV" sz="1300" dirty="0">
                          <a:solidFill>
                            <a:schemeClr val="tx1"/>
                          </a:solidFill>
                          <a:effectLst/>
                          <a:latin typeface="Times New Roman" panose="02020603050405020304" pitchFamily="18" charset="0"/>
                          <a:cs typeface="Times New Roman" panose="02020603050405020304" pitchFamily="18" charset="0"/>
                        </a:rPr>
                        <a:t> </a:t>
                      </a:r>
                      <a:r>
                        <a:rPr lang="lv-LV" sz="1300" dirty="0" err="1">
                          <a:solidFill>
                            <a:schemeClr val="tx1"/>
                          </a:solidFill>
                          <a:effectLst/>
                          <a:latin typeface="Times New Roman" panose="02020603050405020304" pitchFamily="18" charset="0"/>
                          <a:cs typeface="Times New Roman" panose="02020603050405020304" pitchFamily="18" charset="0"/>
                        </a:rPr>
                        <a:t>participants</a:t>
                      </a:r>
                      <a:r>
                        <a:rPr lang="lv-LV" sz="1300" dirty="0">
                          <a:solidFill>
                            <a:schemeClr val="tx1"/>
                          </a:solidFill>
                          <a:effectLst/>
                          <a:latin typeface="Times New Roman" panose="02020603050405020304" pitchFamily="18" charset="0"/>
                          <a:cs typeface="Times New Roman" panose="02020603050405020304" pitchFamily="18" charset="0"/>
                        </a:rPr>
                        <a:t> </a:t>
                      </a:r>
                      <a:r>
                        <a:rPr lang="lv-LV" sz="1300" dirty="0" err="1">
                          <a:solidFill>
                            <a:schemeClr val="tx1"/>
                          </a:solidFill>
                          <a:effectLst/>
                          <a:latin typeface="Times New Roman" panose="02020603050405020304" pitchFamily="18" charset="0"/>
                          <a:cs typeface="Times New Roman" panose="02020603050405020304" pitchFamily="18" charset="0"/>
                        </a:rPr>
                        <a:t>in</a:t>
                      </a:r>
                      <a:r>
                        <a:rPr lang="lv-LV" sz="1300" dirty="0">
                          <a:solidFill>
                            <a:schemeClr val="tx1"/>
                          </a:solidFill>
                          <a:effectLst/>
                          <a:latin typeface="Times New Roman" panose="02020603050405020304" pitchFamily="18" charset="0"/>
                          <a:cs typeface="Times New Roman" panose="02020603050405020304" pitchFamily="18" charset="0"/>
                        </a:rPr>
                        <a:t> </a:t>
                      </a:r>
                      <a:r>
                        <a:rPr lang="lv-LV" sz="1300" dirty="0" err="1">
                          <a:solidFill>
                            <a:schemeClr val="tx1"/>
                          </a:solidFill>
                          <a:effectLst/>
                          <a:latin typeface="Times New Roman" panose="02020603050405020304" pitchFamily="18" charset="0"/>
                          <a:cs typeface="Times New Roman" panose="02020603050405020304" pitchFamily="18" charset="0"/>
                        </a:rPr>
                        <a:t>general</a:t>
                      </a:r>
                      <a:r>
                        <a:rPr lang="lv-LV" sz="1300" dirty="0">
                          <a:solidFill>
                            <a:schemeClr val="tx1"/>
                          </a:solidFill>
                          <a:effectLst/>
                          <a:latin typeface="Times New Roman" panose="02020603050405020304" pitchFamily="18" charset="0"/>
                          <a:cs typeface="Times New Roman" panose="02020603050405020304" pitchFamily="18" charset="0"/>
                        </a:rPr>
                        <a:t>:</a:t>
                      </a:r>
                      <a:endParaRPr lang="en-GB" sz="1300" dirty="0">
                        <a:solidFill>
                          <a:schemeClr val="tx1"/>
                        </a:solidFill>
                        <a:effectLst/>
                        <a:latin typeface="Times New Roman" panose="02020603050405020304" pitchFamily="18" charset="0"/>
                        <a:cs typeface="Times New Roman" panose="02020603050405020304" pitchFamily="18" charset="0"/>
                      </a:endParaRPr>
                    </a:p>
                    <a:p>
                      <a:pPr algn="just">
                        <a:spcAft>
                          <a:spcPts val="0"/>
                        </a:spcAft>
                      </a:pPr>
                      <a:r>
                        <a:rPr lang="lv-LV" sz="1300" dirty="0">
                          <a:solidFill>
                            <a:schemeClr val="tx1"/>
                          </a:solidFill>
                          <a:effectLst/>
                          <a:latin typeface="Times New Roman" panose="02020603050405020304" pitchFamily="18" charset="0"/>
                          <a:cs typeface="Times New Roman" panose="02020603050405020304" pitchFamily="18" charset="0"/>
                        </a:rPr>
                        <a:t> </a:t>
                      </a:r>
                      <a:endParaRPr lang="en-GB" sz="1300" dirty="0">
                        <a:solidFill>
                          <a:schemeClr val="tx1"/>
                        </a:solidFill>
                        <a:effectLst/>
                        <a:latin typeface="Times New Roman" panose="02020603050405020304" pitchFamily="18" charset="0"/>
                        <a:cs typeface="Times New Roman" panose="02020603050405020304" pitchFamily="18" charset="0"/>
                      </a:endParaRPr>
                    </a:p>
                    <a:p>
                      <a:pPr algn="just">
                        <a:spcAft>
                          <a:spcPts val="0"/>
                        </a:spcAft>
                      </a:pPr>
                      <a:r>
                        <a:rPr lang="lv-LV" sz="1300" dirty="0">
                          <a:solidFill>
                            <a:schemeClr val="tx1"/>
                          </a:solidFill>
                          <a:effectLst/>
                          <a:latin typeface="Times New Roman" panose="02020603050405020304" pitchFamily="18" charset="0"/>
                          <a:cs typeface="Times New Roman" panose="02020603050405020304" pitchFamily="18" charset="0"/>
                        </a:rPr>
                        <a:t>1)Financial </a:t>
                      </a:r>
                      <a:r>
                        <a:rPr lang="lv-LV" sz="1300" dirty="0" err="1">
                          <a:solidFill>
                            <a:schemeClr val="tx1"/>
                          </a:solidFill>
                          <a:effectLst/>
                          <a:latin typeface="Times New Roman" panose="02020603050405020304" pitchFamily="18" charset="0"/>
                          <a:cs typeface="Times New Roman" panose="02020603050405020304" pitchFamily="18" charset="0"/>
                        </a:rPr>
                        <a:t>Instrument</a:t>
                      </a:r>
                      <a:r>
                        <a:rPr lang="lv-LV" sz="1300" dirty="0">
                          <a:solidFill>
                            <a:schemeClr val="tx1"/>
                          </a:solidFill>
                          <a:effectLst/>
                          <a:latin typeface="Times New Roman" panose="02020603050405020304" pitchFamily="18" charset="0"/>
                          <a:cs typeface="Times New Roman" panose="02020603050405020304" pitchFamily="18" charset="0"/>
                        </a:rPr>
                        <a:t> </a:t>
                      </a:r>
                      <a:r>
                        <a:rPr lang="lv-LV" sz="1300" dirty="0" err="1">
                          <a:solidFill>
                            <a:schemeClr val="tx1"/>
                          </a:solidFill>
                          <a:effectLst/>
                          <a:latin typeface="Times New Roman" panose="02020603050405020304" pitchFamily="18" charset="0"/>
                          <a:cs typeface="Times New Roman" panose="02020603050405020304" pitchFamily="18" charset="0"/>
                        </a:rPr>
                        <a:t>Market</a:t>
                      </a:r>
                      <a:r>
                        <a:rPr lang="lv-LV" sz="1300" dirty="0">
                          <a:solidFill>
                            <a:schemeClr val="tx1"/>
                          </a:solidFill>
                          <a:effectLst/>
                          <a:latin typeface="Times New Roman" panose="02020603050405020304" pitchFamily="18" charset="0"/>
                          <a:cs typeface="Times New Roman" panose="02020603050405020304" pitchFamily="18" charset="0"/>
                        </a:rPr>
                        <a:t> </a:t>
                      </a:r>
                      <a:r>
                        <a:rPr lang="lv-LV" sz="1300" dirty="0" err="1">
                          <a:solidFill>
                            <a:schemeClr val="tx1"/>
                          </a:solidFill>
                          <a:effectLst/>
                          <a:latin typeface="Times New Roman" panose="02020603050405020304" pitchFamily="18" charset="0"/>
                          <a:cs typeface="Times New Roman" panose="02020603050405020304" pitchFamily="18" charset="0"/>
                        </a:rPr>
                        <a:t>Law</a:t>
                      </a:r>
                      <a:r>
                        <a:rPr lang="lv-LV" sz="1300" dirty="0">
                          <a:solidFill>
                            <a:schemeClr val="tx1"/>
                          </a:solidFill>
                          <a:effectLst/>
                          <a:latin typeface="Times New Roman" panose="02020603050405020304" pitchFamily="18" charset="0"/>
                          <a:cs typeface="Times New Roman" panose="02020603050405020304" pitchFamily="18" charset="0"/>
                        </a:rPr>
                        <a:t> (FIML) (</a:t>
                      </a:r>
                      <a:r>
                        <a:rPr lang="lv-LV" sz="1300" dirty="0" err="1">
                          <a:solidFill>
                            <a:schemeClr val="tx1"/>
                          </a:solidFill>
                          <a:effectLst/>
                          <a:latin typeface="Times New Roman" panose="02020603050405020304" pitchFamily="18" charset="0"/>
                          <a:cs typeface="Times New Roman" panose="02020603050405020304" pitchFamily="18" charset="0"/>
                        </a:rPr>
                        <a:t>MiFID</a:t>
                      </a:r>
                      <a:r>
                        <a:rPr lang="lv-LV" sz="1300" dirty="0">
                          <a:solidFill>
                            <a:schemeClr val="tx1"/>
                          </a:solidFill>
                          <a:effectLst/>
                          <a:latin typeface="Times New Roman" panose="02020603050405020304" pitchFamily="18" charset="0"/>
                          <a:cs typeface="Times New Roman" panose="02020603050405020304" pitchFamily="18" charset="0"/>
                        </a:rPr>
                        <a:t> I </a:t>
                      </a:r>
                      <a:r>
                        <a:rPr lang="lv-LV" sz="1300" dirty="0" err="1">
                          <a:solidFill>
                            <a:schemeClr val="tx1"/>
                          </a:solidFill>
                          <a:effectLst/>
                          <a:latin typeface="Times New Roman" panose="02020603050405020304" pitchFamily="18" charset="0"/>
                          <a:cs typeface="Times New Roman" panose="02020603050405020304" pitchFamily="18" charset="0"/>
                        </a:rPr>
                        <a:t>regime</a:t>
                      </a:r>
                      <a:r>
                        <a:rPr lang="lv-LV" sz="1300" dirty="0">
                          <a:solidFill>
                            <a:schemeClr val="tx1"/>
                          </a:solidFill>
                          <a:effectLst/>
                          <a:latin typeface="Times New Roman" panose="02020603050405020304" pitchFamily="18" charset="0"/>
                          <a:cs typeface="Times New Roman" panose="02020603050405020304" pitchFamily="18" charset="0"/>
                        </a:rPr>
                        <a:t>)</a:t>
                      </a:r>
                      <a:endParaRPr lang="en-GB" sz="1300" dirty="0">
                        <a:solidFill>
                          <a:schemeClr val="tx1"/>
                        </a:solidFill>
                        <a:effectLst/>
                        <a:latin typeface="Times New Roman" panose="02020603050405020304" pitchFamily="18" charset="0"/>
                        <a:cs typeface="Times New Roman" panose="02020603050405020304" pitchFamily="18" charset="0"/>
                      </a:endParaRPr>
                    </a:p>
                    <a:p>
                      <a:pPr algn="just">
                        <a:spcAft>
                          <a:spcPts val="0"/>
                        </a:spcAft>
                      </a:pPr>
                      <a:r>
                        <a:rPr lang="lv-LV" sz="1300" dirty="0">
                          <a:solidFill>
                            <a:schemeClr val="tx1"/>
                          </a:solidFill>
                          <a:effectLst/>
                          <a:latin typeface="Times New Roman" panose="02020603050405020304" pitchFamily="18" charset="0"/>
                          <a:cs typeface="Times New Roman" panose="02020603050405020304" pitchFamily="18" charset="0"/>
                        </a:rPr>
                        <a:t> </a:t>
                      </a:r>
                      <a:endParaRPr lang="en-GB" sz="1300" dirty="0">
                        <a:solidFill>
                          <a:schemeClr val="tx1"/>
                        </a:solidFill>
                        <a:effectLst/>
                        <a:latin typeface="Times New Roman" panose="02020603050405020304" pitchFamily="18" charset="0"/>
                        <a:cs typeface="Times New Roman" panose="02020603050405020304" pitchFamily="18" charset="0"/>
                      </a:endParaRPr>
                    </a:p>
                    <a:p>
                      <a:pPr algn="just">
                        <a:spcAft>
                          <a:spcPts val="0"/>
                        </a:spcAft>
                      </a:pPr>
                      <a:r>
                        <a:rPr lang="lv-LV" sz="1300" dirty="0">
                          <a:solidFill>
                            <a:schemeClr val="tx1"/>
                          </a:solidFill>
                          <a:effectLst/>
                          <a:latin typeface="Times New Roman" panose="02020603050405020304" pitchFamily="18" charset="0"/>
                          <a:cs typeface="Times New Roman" panose="02020603050405020304" pitchFamily="18" charset="0"/>
                        </a:rPr>
                        <a:t>2)“Law </a:t>
                      </a:r>
                      <a:r>
                        <a:rPr lang="lv-LV" sz="1300" dirty="0" err="1">
                          <a:solidFill>
                            <a:schemeClr val="tx1"/>
                          </a:solidFill>
                          <a:effectLst/>
                          <a:latin typeface="Times New Roman" panose="02020603050405020304" pitchFamily="18" charset="0"/>
                          <a:cs typeface="Times New Roman" panose="02020603050405020304" pitchFamily="18" charset="0"/>
                        </a:rPr>
                        <a:t>on</a:t>
                      </a:r>
                      <a:r>
                        <a:rPr lang="lv-LV" sz="1300" dirty="0">
                          <a:solidFill>
                            <a:schemeClr val="tx1"/>
                          </a:solidFill>
                          <a:effectLst/>
                          <a:latin typeface="Times New Roman" panose="02020603050405020304" pitchFamily="18" charset="0"/>
                          <a:cs typeface="Times New Roman" panose="02020603050405020304" pitchFamily="18" charset="0"/>
                        </a:rPr>
                        <a:t> </a:t>
                      </a:r>
                      <a:r>
                        <a:rPr lang="lv-LV" sz="1300" dirty="0" err="1">
                          <a:solidFill>
                            <a:schemeClr val="tx1"/>
                          </a:solidFill>
                          <a:effectLst/>
                          <a:latin typeface="Times New Roman" panose="02020603050405020304" pitchFamily="18" charset="0"/>
                          <a:cs typeface="Times New Roman" panose="02020603050405020304" pitchFamily="18" charset="0"/>
                        </a:rPr>
                        <a:t>Alternative</a:t>
                      </a:r>
                      <a:r>
                        <a:rPr lang="lv-LV" sz="1300" dirty="0">
                          <a:solidFill>
                            <a:schemeClr val="tx1"/>
                          </a:solidFill>
                          <a:effectLst/>
                          <a:latin typeface="Times New Roman" panose="02020603050405020304" pitchFamily="18" charset="0"/>
                          <a:cs typeface="Times New Roman" panose="02020603050405020304" pitchFamily="18" charset="0"/>
                        </a:rPr>
                        <a:t> </a:t>
                      </a:r>
                      <a:r>
                        <a:rPr lang="lv-LV" sz="1300" dirty="0" err="1">
                          <a:solidFill>
                            <a:schemeClr val="tx1"/>
                          </a:solidFill>
                          <a:effectLst/>
                          <a:latin typeface="Times New Roman" panose="02020603050405020304" pitchFamily="18" charset="0"/>
                          <a:cs typeface="Times New Roman" panose="02020603050405020304" pitchFamily="18" charset="0"/>
                        </a:rPr>
                        <a:t>Investment</a:t>
                      </a:r>
                      <a:r>
                        <a:rPr lang="lv-LV" sz="1300" dirty="0">
                          <a:solidFill>
                            <a:schemeClr val="tx1"/>
                          </a:solidFill>
                          <a:effectLst/>
                          <a:latin typeface="Times New Roman" panose="02020603050405020304" pitchFamily="18" charset="0"/>
                          <a:cs typeface="Times New Roman" panose="02020603050405020304" pitchFamily="18" charset="0"/>
                        </a:rPr>
                        <a:t> </a:t>
                      </a:r>
                      <a:r>
                        <a:rPr lang="lv-LV" sz="1300" dirty="0" err="1">
                          <a:solidFill>
                            <a:schemeClr val="tx1"/>
                          </a:solidFill>
                          <a:effectLst/>
                          <a:latin typeface="Times New Roman" panose="02020603050405020304" pitchFamily="18" charset="0"/>
                          <a:cs typeface="Times New Roman" panose="02020603050405020304" pitchFamily="18" charset="0"/>
                        </a:rPr>
                        <a:t>Funds</a:t>
                      </a:r>
                      <a:r>
                        <a:rPr lang="lv-LV" sz="1300" dirty="0">
                          <a:solidFill>
                            <a:schemeClr val="tx1"/>
                          </a:solidFill>
                          <a:effectLst/>
                          <a:latin typeface="Times New Roman" panose="02020603050405020304" pitchFamily="18" charset="0"/>
                          <a:cs typeface="Times New Roman" panose="02020603050405020304" pitchFamily="18" charset="0"/>
                        </a:rPr>
                        <a:t> </a:t>
                      </a:r>
                      <a:r>
                        <a:rPr lang="lv-LV" sz="1300" dirty="0" err="1">
                          <a:solidFill>
                            <a:schemeClr val="tx1"/>
                          </a:solidFill>
                          <a:effectLst/>
                          <a:latin typeface="Times New Roman" panose="02020603050405020304" pitchFamily="18" charset="0"/>
                          <a:cs typeface="Times New Roman" panose="02020603050405020304" pitchFamily="18" charset="0"/>
                        </a:rPr>
                        <a:t>and</a:t>
                      </a:r>
                      <a:r>
                        <a:rPr lang="lv-LV" sz="1300" dirty="0">
                          <a:solidFill>
                            <a:schemeClr val="tx1"/>
                          </a:solidFill>
                          <a:effectLst/>
                          <a:latin typeface="Times New Roman" panose="02020603050405020304" pitchFamily="18" charset="0"/>
                          <a:cs typeface="Times New Roman" panose="02020603050405020304" pitchFamily="18" charset="0"/>
                        </a:rPr>
                        <a:t> </a:t>
                      </a:r>
                      <a:r>
                        <a:rPr lang="lv-LV" sz="1300" dirty="0" err="1">
                          <a:solidFill>
                            <a:schemeClr val="tx1"/>
                          </a:solidFill>
                          <a:effectLst/>
                          <a:latin typeface="Times New Roman" panose="02020603050405020304" pitchFamily="18" charset="0"/>
                          <a:cs typeface="Times New Roman" panose="02020603050405020304" pitchFamily="18" charset="0"/>
                        </a:rPr>
                        <a:t>its</a:t>
                      </a:r>
                      <a:r>
                        <a:rPr lang="lv-LV" sz="1300" dirty="0">
                          <a:solidFill>
                            <a:schemeClr val="tx1"/>
                          </a:solidFill>
                          <a:effectLst/>
                          <a:latin typeface="Times New Roman" panose="02020603050405020304" pitchFamily="18" charset="0"/>
                          <a:cs typeface="Times New Roman" panose="02020603050405020304" pitchFamily="18" charset="0"/>
                        </a:rPr>
                        <a:t>’ </a:t>
                      </a:r>
                      <a:r>
                        <a:rPr lang="lv-LV" sz="1300" dirty="0" err="1">
                          <a:solidFill>
                            <a:schemeClr val="tx1"/>
                          </a:solidFill>
                          <a:effectLst/>
                          <a:latin typeface="Times New Roman" panose="02020603050405020304" pitchFamily="18" charset="0"/>
                          <a:cs typeface="Times New Roman" panose="02020603050405020304" pitchFamily="18" charset="0"/>
                        </a:rPr>
                        <a:t>Managers</a:t>
                      </a:r>
                      <a:r>
                        <a:rPr lang="lv-LV" sz="1300" dirty="0">
                          <a:solidFill>
                            <a:schemeClr val="tx1"/>
                          </a:solidFill>
                          <a:effectLst/>
                          <a:latin typeface="Times New Roman" panose="02020603050405020304" pitchFamily="18" charset="0"/>
                          <a:cs typeface="Times New Roman" panose="02020603050405020304" pitchFamily="18" charset="0"/>
                        </a:rPr>
                        <a:t>” (AIFM </a:t>
                      </a:r>
                      <a:r>
                        <a:rPr lang="lv-LV" sz="1300" dirty="0" err="1">
                          <a:solidFill>
                            <a:schemeClr val="tx1"/>
                          </a:solidFill>
                          <a:effectLst/>
                          <a:latin typeface="Times New Roman" panose="02020603050405020304" pitchFamily="18" charset="0"/>
                          <a:cs typeface="Times New Roman" panose="02020603050405020304" pitchFamily="18" charset="0"/>
                        </a:rPr>
                        <a:t>Law</a:t>
                      </a:r>
                      <a:r>
                        <a:rPr lang="lv-LV" sz="1300" dirty="0">
                          <a:solidFill>
                            <a:schemeClr val="tx1"/>
                          </a:solidFill>
                          <a:effectLst/>
                          <a:latin typeface="Times New Roman" panose="02020603050405020304" pitchFamily="18" charset="0"/>
                          <a:cs typeface="Times New Roman" panose="02020603050405020304" pitchFamily="18" charset="0"/>
                        </a:rPr>
                        <a:t>)</a:t>
                      </a:r>
                      <a:endParaRPr lang="en-GB" sz="1300" dirty="0">
                        <a:solidFill>
                          <a:schemeClr val="tx1"/>
                        </a:solidFill>
                        <a:effectLst/>
                        <a:latin typeface="Times New Roman" panose="02020603050405020304" pitchFamily="18" charset="0"/>
                        <a:cs typeface="Times New Roman" panose="02020603050405020304" pitchFamily="18" charset="0"/>
                      </a:endParaRPr>
                    </a:p>
                    <a:p>
                      <a:pPr marL="228600" indent="-228600" algn="ctr">
                        <a:lnSpc>
                          <a:spcPts val="1200"/>
                        </a:lnSpc>
                        <a:spcBef>
                          <a:spcPts val="1200"/>
                        </a:spcBef>
                        <a:spcAft>
                          <a:spcPts val="0"/>
                        </a:spcAft>
                        <a:tabLst>
                          <a:tab pos="228600" algn="l"/>
                          <a:tab pos="457200" algn="l"/>
                        </a:tabLst>
                      </a:pPr>
                      <a:r>
                        <a:rPr lang="lv-LV" sz="1300" dirty="0">
                          <a:solidFill>
                            <a:schemeClr val="tx1"/>
                          </a:solidFill>
                          <a:effectLst/>
                          <a:latin typeface="Times New Roman" panose="02020603050405020304" pitchFamily="18" charset="0"/>
                          <a:cs typeface="Times New Roman" panose="02020603050405020304" pitchFamily="18" charset="0"/>
                        </a:rPr>
                        <a:t> </a:t>
                      </a:r>
                      <a:endParaRPr lang="en-GB" sz="1300" b="1" dirty="0">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tc>
                <a:tc>
                  <a:txBody>
                    <a:bodyPr/>
                    <a:lstStyle/>
                    <a:p>
                      <a:pPr marL="228600" indent="-228600" algn="just">
                        <a:lnSpc>
                          <a:spcPts val="1200"/>
                        </a:lnSpc>
                        <a:spcBef>
                          <a:spcPts val="1200"/>
                        </a:spcBef>
                        <a:spcAft>
                          <a:spcPts val="0"/>
                        </a:spcAft>
                        <a:tabLst>
                          <a:tab pos="228600" algn="l"/>
                          <a:tab pos="457200" algn="l"/>
                        </a:tabLst>
                      </a:pPr>
                      <a:r>
                        <a:rPr lang="lv-LV" sz="1300" dirty="0">
                          <a:solidFill>
                            <a:schemeClr val="tx1"/>
                          </a:solidFill>
                          <a:effectLst/>
                          <a:latin typeface="Times New Roman" panose="02020603050405020304" pitchFamily="18" charset="0"/>
                          <a:cs typeface="Times New Roman" panose="02020603050405020304" pitchFamily="18" charset="0"/>
                        </a:rPr>
                        <a:t>1)The </a:t>
                      </a:r>
                      <a:r>
                        <a:rPr lang="lv-LV" sz="1300" dirty="0" err="1">
                          <a:solidFill>
                            <a:schemeClr val="tx1"/>
                          </a:solidFill>
                          <a:effectLst/>
                          <a:latin typeface="Times New Roman" panose="02020603050405020304" pitchFamily="18" charset="0"/>
                          <a:cs typeface="Times New Roman" panose="02020603050405020304" pitchFamily="18" charset="0"/>
                        </a:rPr>
                        <a:t>Law</a:t>
                      </a:r>
                      <a:r>
                        <a:rPr lang="lv-LV" sz="1300" dirty="0">
                          <a:solidFill>
                            <a:schemeClr val="tx1"/>
                          </a:solidFill>
                          <a:effectLst/>
                          <a:latin typeface="Times New Roman" panose="02020603050405020304" pitchFamily="18" charset="0"/>
                          <a:cs typeface="Times New Roman" panose="02020603050405020304" pitchFamily="18" charset="0"/>
                        </a:rPr>
                        <a:t> </a:t>
                      </a:r>
                      <a:r>
                        <a:rPr lang="lv-LV" sz="1300" dirty="0" err="1">
                          <a:solidFill>
                            <a:schemeClr val="tx1"/>
                          </a:solidFill>
                          <a:effectLst/>
                          <a:latin typeface="Times New Roman" panose="02020603050405020304" pitchFamily="18" charset="0"/>
                          <a:cs typeface="Times New Roman" panose="02020603050405020304" pitchFamily="18" charset="0"/>
                        </a:rPr>
                        <a:t>on</a:t>
                      </a:r>
                      <a:r>
                        <a:rPr lang="lv-LV" sz="1300" dirty="0">
                          <a:solidFill>
                            <a:schemeClr val="tx1"/>
                          </a:solidFill>
                          <a:effectLst/>
                          <a:latin typeface="Times New Roman" panose="02020603050405020304" pitchFamily="18" charset="0"/>
                          <a:cs typeface="Times New Roman" panose="02020603050405020304" pitchFamily="18" charset="0"/>
                        </a:rPr>
                        <a:t> </a:t>
                      </a:r>
                      <a:r>
                        <a:rPr lang="lv-LV" sz="1300" dirty="0" err="1">
                          <a:solidFill>
                            <a:schemeClr val="tx1"/>
                          </a:solidFill>
                          <a:effectLst/>
                          <a:latin typeface="Times New Roman" panose="02020603050405020304" pitchFamily="18" charset="0"/>
                          <a:cs typeface="Times New Roman" panose="02020603050405020304" pitchFamily="18" charset="0"/>
                        </a:rPr>
                        <a:t>Crowdfunding</a:t>
                      </a:r>
                      <a:r>
                        <a:rPr lang="lv-LV" sz="1300" dirty="0">
                          <a:solidFill>
                            <a:schemeClr val="tx1"/>
                          </a:solidFill>
                          <a:effectLst/>
                          <a:latin typeface="Times New Roman" panose="02020603050405020304" pitchFamily="18" charset="0"/>
                          <a:cs typeface="Times New Roman" panose="02020603050405020304" pitchFamily="18" charset="0"/>
                        </a:rPr>
                        <a:t> </a:t>
                      </a:r>
                      <a:r>
                        <a:rPr lang="lv-LV" sz="1300" dirty="0" err="1">
                          <a:solidFill>
                            <a:schemeClr val="tx1"/>
                          </a:solidFill>
                          <a:effectLst/>
                          <a:latin typeface="Times New Roman" panose="02020603050405020304" pitchFamily="18" charset="0"/>
                          <a:cs typeface="Times New Roman" panose="02020603050405020304" pitchFamily="18" charset="0"/>
                        </a:rPr>
                        <a:t>of</a:t>
                      </a:r>
                      <a:r>
                        <a:rPr lang="lv-LV" sz="1300" dirty="0">
                          <a:solidFill>
                            <a:schemeClr val="tx1"/>
                          </a:solidFill>
                          <a:effectLst/>
                          <a:latin typeface="Times New Roman" panose="02020603050405020304" pitchFamily="18" charset="0"/>
                          <a:cs typeface="Times New Roman" panose="02020603050405020304" pitchFamily="18" charset="0"/>
                        </a:rPr>
                        <a:t> </a:t>
                      </a:r>
                      <a:r>
                        <a:rPr lang="lv-LV" sz="1300" dirty="0" err="1">
                          <a:solidFill>
                            <a:schemeClr val="tx1"/>
                          </a:solidFill>
                          <a:effectLst/>
                          <a:latin typeface="Times New Roman" panose="02020603050405020304" pitchFamily="18" charset="0"/>
                          <a:cs typeface="Times New Roman" panose="02020603050405020304" pitchFamily="18" charset="0"/>
                        </a:rPr>
                        <a:t>the</a:t>
                      </a:r>
                      <a:r>
                        <a:rPr lang="lv-LV" sz="1300" dirty="0">
                          <a:solidFill>
                            <a:schemeClr val="tx1"/>
                          </a:solidFill>
                          <a:effectLst/>
                          <a:latin typeface="Times New Roman" panose="02020603050405020304" pitchFamily="18" charset="0"/>
                          <a:cs typeface="Times New Roman" panose="02020603050405020304" pitchFamily="18" charset="0"/>
                        </a:rPr>
                        <a:t> </a:t>
                      </a:r>
                      <a:r>
                        <a:rPr lang="lv-LV" sz="1300" dirty="0" err="1">
                          <a:solidFill>
                            <a:schemeClr val="tx1"/>
                          </a:solidFill>
                          <a:effectLst/>
                          <a:latin typeface="Times New Roman" panose="02020603050405020304" pitchFamily="18" charset="0"/>
                          <a:cs typeface="Times New Roman" panose="02020603050405020304" pitchFamily="18" charset="0"/>
                        </a:rPr>
                        <a:t>Republic</a:t>
                      </a:r>
                      <a:r>
                        <a:rPr lang="lv-LV" sz="1300" dirty="0">
                          <a:solidFill>
                            <a:schemeClr val="tx1"/>
                          </a:solidFill>
                          <a:effectLst/>
                          <a:latin typeface="Times New Roman" panose="02020603050405020304" pitchFamily="18" charset="0"/>
                          <a:cs typeface="Times New Roman" panose="02020603050405020304" pitchFamily="18" charset="0"/>
                        </a:rPr>
                        <a:t> </a:t>
                      </a:r>
                      <a:r>
                        <a:rPr lang="lv-LV" sz="1300" dirty="0" err="1">
                          <a:solidFill>
                            <a:schemeClr val="tx1"/>
                          </a:solidFill>
                          <a:effectLst/>
                          <a:latin typeface="Times New Roman" panose="02020603050405020304" pitchFamily="18" charset="0"/>
                          <a:cs typeface="Times New Roman" panose="02020603050405020304" pitchFamily="18" charset="0"/>
                        </a:rPr>
                        <a:t>of</a:t>
                      </a:r>
                      <a:r>
                        <a:rPr lang="lv-LV" sz="1300" dirty="0">
                          <a:solidFill>
                            <a:schemeClr val="tx1"/>
                          </a:solidFill>
                          <a:effectLst/>
                          <a:latin typeface="Times New Roman" panose="02020603050405020304" pitchFamily="18" charset="0"/>
                          <a:cs typeface="Times New Roman" panose="02020603050405020304" pitchFamily="18" charset="0"/>
                        </a:rPr>
                        <a:t> </a:t>
                      </a:r>
                      <a:r>
                        <a:rPr lang="lv-LV" sz="1300" dirty="0" err="1">
                          <a:solidFill>
                            <a:schemeClr val="tx1"/>
                          </a:solidFill>
                          <a:effectLst/>
                          <a:latin typeface="Times New Roman" panose="02020603050405020304" pitchFamily="18" charset="0"/>
                          <a:cs typeface="Times New Roman" panose="02020603050405020304" pitchFamily="18" charset="0"/>
                        </a:rPr>
                        <a:t>Lithuania</a:t>
                      </a:r>
                      <a:r>
                        <a:rPr lang="lv-LV" sz="1300" dirty="0">
                          <a:solidFill>
                            <a:schemeClr val="tx1"/>
                          </a:solidFill>
                          <a:effectLst/>
                          <a:latin typeface="Times New Roman" panose="02020603050405020304" pitchFamily="18" charset="0"/>
                          <a:cs typeface="Times New Roman" panose="02020603050405020304" pitchFamily="18" charset="0"/>
                        </a:rPr>
                        <a:t> No XII-2690</a:t>
                      </a:r>
                      <a:endParaRPr lang="en-GB" sz="1300" dirty="0">
                        <a:solidFill>
                          <a:schemeClr val="tx1"/>
                        </a:solidFill>
                        <a:effectLst/>
                        <a:latin typeface="Times New Roman" panose="02020603050405020304" pitchFamily="18" charset="0"/>
                        <a:cs typeface="Times New Roman" panose="02020603050405020304" pitchFamily="18" charset="0"/>
                      </a:endParaRPr>
                    </a:p>
                    <a:p>
                      <a:pPr marL="228600" indent="-228600" algn="just">
                        <a:lnSpc>
                          <a:spcPts val="1200"/>
                        </a:lnSpc>
                        <a:spcBef>
                          <a:spcPts val="1200"/>
                        </a:spcBef>
                        <a:spcAft>
                          <a:spcPts val="0"/>
                        </a:spcAft>
                        <a:tabLst>
                          <a:tab pos="228600" algn="l"/>
                          <a:tab pos="457200" algn="l"/>
                        </a:tabLst>
                      </a:pPr>
                      <a:r>
                        <a:rPr lang="lv-LV" sz="1300" dirty="0">
                          <a:solidFill>
                            <a:schemeClr val="tx1"/>
                          </a:solidFill>
                          <a:effectLst/>
                          <a:latin typeface="Times New Roman" panose="02020603050405020304" pitchFamily="18" charset="0"/>
                          <a:cs typeface="Times New Roman" panose="02020603050405020304" pitchFamily="18" charset="0"/>
                        </a:rPr>
                        <a:t> </a:t>
                      </a:r>
                      <a:endParaRPr lang="en-GB" sz="1300" dirty="0">
                        <a:solidFill>
                          <a:schemeClr val="tx1"/>
                        </a:solidFill>
                        <a:effectLst/>
                        <a:latin typeface="Times New Roman" panose="02020603050405020304" pitchFamily="18" charset="0"/>
                        <a:cs typeface="Times New Roman" panose="02020603050405020304" pitchFamily="18" charset="0"/>
                      </a:endParaRPr>
                    </a:p>
                    <a:p>
                      <a:pPr marL="228600" indent="-228600" algn="just">
                        <a:lnSpc>
                          <a:spcPts val="1200"/>
                        </a:lnSpc>
                        <a:spcBef>
                          <a:spcPts val="1200"/>
                        </a:spcBef>
                        <a:spcAft>
                          <a:spcPts val="0"/>
                        </a:spcAft>
                        <a:tabLst>
                          <a:tab pos="228600" algn="l"/>
                          <a:tab pos="457200" algn="l"/>
                        </a:tabLst>
                      </a:pPr>
                      <a:r>
                        <a:rPr lang="lv-LV" sz="1300" dirty="0">
                          <a:solidFill>
                            <a:schemeClr val="tx1"/>
                          </a:solidFill>
                          <a:effectLst/>
                          <a:latin typeface="Times New Roman" panose="02020603050405020304" pitchFamily="18" charset="0"/>
                          <a:cs typeface="Times New Roman" panose="02020603050405020304" pitchFamily="18" charset="0"/>
                        </a:rPr>
                        <a:t>2)Law </a:t>
                      </a:r>
                      <a:r>
                        <a:rPr lang="lv-LV" sz="1300" dirty="0" err="1">
                          <a:solidFill>
                            <a:schemeClr val="tx1"/>
                          </a:solidFill>
                          <a:effectLst/>
                          <a:latin typeface="Times New Roman" panose="02020603050405020304" pitchFamily="18" charset="0"/>
                          <a:cs typeface="Times New Roman" panose="02020603050405020304" pitchFamily="18" charset="0"/>
                        </a:rPr>
                        <a:t>on</a:t>
                      </a:r>
                      <a:r>
                        <a:rPr lang="lv-LV" sz="1300" dirty="0">
                          <a:solidFill>
                            <a:schemeClr val="tx1"/>
                          </a:solidFill>
                          <a:effectLst/>
                          <a:latin typeface="Times New Roman" panose="02020603050405020304" pitchFamily="18" charset="0"/>
                          <a:cs typeface="Times New Roman" panose="02020603050405020304" pitchFamily="18" charset="0"/>
                        </a:rPr>
                        <a:t> </a:t>
                      </a:r>
                      <a:r>
                        <a:rPr lang="lv-LV" sz="1300" dirty="0" err="1">
                          <a:solidFill>
                            <a:schemeClr val="tx1"/>
                          </a:solidFill>
                          <a:effectLst/>
                          <a:latin typeface="Times New Roman" panose="02020603050405020304" pitchFamily="18" charset="0"/>
                          <a:cs typeface="Times New Roman" panose="02020603050405020304" pitchFamily="18" charset="0"/>
                        </a:rPr>
                        <a:t>Managers</a:t>
                      </a:r>
                      <a:r>
                        <a:rPr lang="lv-LV" sz="1300" dirty="0">
                          <a:solidFill>
                            <a:schemeClr val="tx1"/>
                          </a:solidFill>
                          <a:effectLst/>
                          <a:latin typeface="Times New Roman" panose="02020603050405020304" pitchFamily="18" charset="0"/>
                          <a:cs typeface="Times New Roman" panose="02020603050405020304" pitchFamily="18" charset="0"/>
                        </a:rPr>
                        <a:t> </a:t>
                      </a:r>
                      <a:r>
                        <a:rPr lang="lv-LV" sz="1300" dirty="0" err="1">
                          <a:solidFill>
                            <a:schemeClr val="tx1"/>
                          </a:solidFill>
                          <a:effectLst/>
                          <a:latin typeface="Times New Roman" panose="02020603050405020304" pitchFamily="18" charset="0"/>
                          <a:cs typeface="Times New Roman" panose="02020603050405020304" pitchFamily="18" charset="0"/>
                        </a:rPr>
                        <a:t>of</a:t>
                      </a:r>
                      <a:r>
                        <a:rPr lang="lv-LV" sz="1300" dirty="0">
                          <a:solidFill>
                            <a:schemeClr val="tx1"/>
                          </a:solidFill>
                          <a:effectLst/>
                          <a:latin typeface="Times New Roman" panose="02020603050405020304" pitchFamily="18" charset="0"/>
                          <a:cs typeface="Times New Roman" panose="02020603050405020304" pitchFamily="18" charset="0"/>
                        </a:rPr>
                        <a:t> </a:t>
                      </a:r>
                      <a:r>
                        <a:rPr lang="lv-LV" sz="1300" dirty="0" err="1">
                          <a:solidFill>
                            <a:schemeClr val="tx1"/>
                          </a:solidFill>
                          <a:effectLst/>
                          <a:latin typeface="Times New Roman" panose="02020603050405020304" pitchFamily="18" charset="0"/>
                          <a:cs typeface="Times New Roman" panose="02020603050405020304" pitchFamily="18" charset="0"/>
                        </a:rPr>
                        <a:t>Collective</a:t>
                      </a:r>
                      <a:r>
                        <a:rPr lang="lv-LV" sz="1300" dirty="0">
                          <a:solidFill>
                            <a:schemeClr val="tx1"/>
                          </a:solidFill>
                          <a:effectLst/>
                          <a:latin typeface="Times New Roman" panose="02020603050405020304" pitchFamily="18" charset="0"/>
                          <a:cs typeface="Times New Roman" panose="02020603050405020304" pitchFamily="18" charset="0"/>
                        </a:rPr>
                        <a:t> </a:t>
                      </a:r>
                      <a:r>
                        <a:rPr lang="lv-LV" sz="1300" dirty="0" err="1">
                          <a:solidFill>
                            <a:schemeClr val="tx1"/>
                          </a:solidFill>
                          <a:effectLst/>
                          <a:latin typeface="Times New Roman" panose="02020603050405020304" pitchFamily="18" charset="0"/>
                          <a:cs typeface="Times New Roman" panose="02020603050405020304" pitchFamily="18" charset="0"/>
                        </a:rPr>
                        <a:t>Investment</a:t>
                      </a:r>
                      <a:r>
                        <a:rPr lang="lv-LV" sz="1300" dirty="0">
                          <a:solidFill>
                            <a:schemeClr val="tx1"/>
                          </a:solidFill>
                          <a:effectLst/>
                          <a:latin typeface="Times New Roman" panose="02020603050405020304" pitchFamily="18" charset="0"/>
                          <a:cs typeface="Times New Roman" panose="02020603050405020304" pitchFamily="18" charset="0"/>
                        </a:rPr>
                        <a:t> </a:t>
                      </a:r>
                      <a:r>
                        <a:rPr lang="lv-LV" sz="1300" dirty="0" err="1">
                          <a:solidFill>
                            <a:schemeClr val="tx1"/>
                          </a:solidFill>
                          <a:effectLst/>
                          <a:latin typeface="Times New Roman" panose="02020603050405020304" pitchFamily="18" charset="0"/>
                          <a:cs typeface="Times New Roman" panose="02020603050405020304" pitchFamily="18" charset="0"/>
                        </a:rPr>
                        <a:t>Undertakings</a:t>
                      </a:r>
                      <a:r>
                        <a:rPr lang="lv-LV" sz="1300" dirty="0">
                          <a:solidFill>
                            <a:schemeClr val="tx1"/>
                          </a:solidFill>
                          <a:effectLst/>
                          <a:latin typeface="Times New Roman" panose="02020603050405020304" pitchFamily="18" charset="0"/>
                          <a:cs typeface="Times New Roman" panose="02020603050405020304" pitchFamily="18" charset="0"/>
                        </a:rPr>
                        <a:t> </a:t>
                      </a:r>
                      <a:r>
                        <a:rPr lang="lv-LV" sz="1300" dirty="0" err="1">
                          <a:solidFill>
                            <a:schemeClr val="tx1"/>
                          </a:solidFill>
                          <a:effectLst/>
                          <a:latin typeface="Times New Roman" panose="02020603050405020304" pitchFamily="18" charset="0"/>
                          <a:cs typeface="Times New Roman" panose="02020603050405020304" pitchFamily="18" charset="0"/>
                        </a:rPr>
                        <a:t>for</a:t>
                      </a:r>
                      <a:r>
                        <a:rPr lang="lv-LV" sz="1300" dirty="0">
                          <a:solidFill>
                            <a:schemeClr val="tx1"/>
                          </a:solidFill>
                          <a:effectLst/>
                          <a:latin typeface="Times New Roman" panose="02020603050405020304" pitchFamily="18" charset="0"/>
                          <a:cs typeface="Times New Roman" panose="02020603050405020304" pitchFamily="18" charset="0"/>
                        </a:rPr>
                        <a:t> </a:t>
                      </a:r>
                      <a:r>
                        <a:rPr lang="lv-LV" sz="1300" dirty="0" err="1">
                          <a:solidFill>
                            <a:schemeClr val="tx1"/>
                          </a:solidFill>
                          <a:effectLst/>
                          <a:latin typeface="Times New Roman" panose="02020603050405020304" pitchFamily="18" charset="0"/>
                          <a:cs typeface="Times New Roman" panose="02020603050405020304" pitchFamily="18" charset="0"/>
                        </a:rPr>
                        <a:t>Professional</a:t>
                      </a:r>
                      <a:r>
                        <a:rPr lang="lv-LV" sz="1300" dirty="0">
                          <a:solidFill>
                            <a:schemeClr val="tx1"/>
                          </a:solidFill>
                          <a:effectLst/>
                          <a:latin typeface="Times New Roman" panose="02020603050405020304" pitchFamily="18" charset="0"/>
                          <a:cs typeface="Times New Roman" panose="02020603050405020304" pitchFamily="18" charset="0"/>
                        </a:rPr>
                        <a:t> Investors </a:t>
                      </a:r>
                      <a:r>
                        <a:rPr lang="lv-LV" sz="1300" dirty="0" err="1">
                          <a:solidFill>
                            <a:schemeClr val="tx1"/>
                          </a:solidFill>
                          <a:effectLst/>
                          <a:latin typeface="Times New Roman" panose="02020603050405020304" pitchFamily="18" charset="0"/>
                          <a:cs typeface="Times New Roman" panose="02020603050405020304" pitchFamily="18" charset="0"/>
                        </a:rPr>
                        <a:t>of</a:t>
                      </a:r>
                      <a:r>
                        <a:rPr lang="lv-LV" sz="1300" dirty="0">
                          <a:solidFill>
                            <a:schemeClr val="tx1"/>
                          </a:solidFill>
                          <a:effectLst/>
                          <a:latin typeface="Times New Roman" panose="02020603050405020304" pitchFamily="18" charset="0"/>
                          <a:cs typeface="Times New Roman" panose="02020603050405020304" pitchFamily="18" charset="0"/>
                        </a:rPr>
                        <a:t> </a:t>
                      </a:r>
                      <a:r>
                        <a:rPr lang="lv-LV" sz="1300" dirty="0" err="1">
                          <a:solidFill>
                            <a:schemeClr val="tx1"/>
                          </a:solidFill>
                          <a:effectLst/>
                          <a:latin typeface="Times New Roman" panose="02020603050405020304" pitchFamily="18" charset="0"/>
                          <a:cs typeface="Times New Roman" panose="02020603050405020304" pitchFamily="18" charset="0"/>
                        </a:rPr>
                        <a:t>the</a:t>
                      </a:r>
                      <a:r>
                        <a:rPr lang="lv-LV" sz="1300" dirty="0">
                          <a:solidFill>
                            <a:schemeClr val="tx1"/>
                          </a:solidFill>
                          <a:effectLst/>
                          <a:latin typeface="Times New Roman" panose="02020603050405020304" pitchFamily="18" charset="0"/>
                          <a:cs typeface="Times New Roman" panose="02020603050405020304" pitchFamily="18" charset="0"/>
                        </a:rPr>
                        <a:t> </a:t>
                      </a:r>
                      <a:r>
                        <a:rPr lang="lv-LV" sz="1300" dirty="0" err="1">
                          <a:solidFill>
                            <a:schemeClr val="tx1"/>
                          </a:solidFill>
                          <a:effectLst/>
                          <a:latin typeface="Times New Roman" panose="02020603050405020304" pitchFamily="18" charset="0"/>
                          <a:cs typeface="Times New Roman" panose="02020603050405020304" pitchFamily="18" charset="0"/>
                        </a:rPr>
                        <a:t>Republic</a:t>
                      </a:r>
                      <a:r>
                        <a:rPr lang="lv-LV" sz="1300" dirty="0">
                          <a:solidFill>
                            <a:schemeClr val="tx1"/>
                          </a:solidFill>
                          <a:effectLst/>
                          <a:latin typeface="Times New Roman" panose="02020603050405020304" pitchFamily="18" charset="0"/>
                          <a:cs typeface="Times New Roman" panose="02020603050405020304" pitchFamily="18" charset="0"/>
                        </a:rPr>
                        <a:t> </a:t>
                      </a:r>
                      <a:r>
                        <a:rPr lang="lv-LV" sz="1300" dirty="0" err="1">
                          <a:solidFill>
                            <a:schemeClr val="tx1"/>
                          </a:solidFill>
                          <a:effectLst/>
                          <a:latin typeface="Times New Roman" panose="02020603050405020304" pitchFamily="18" charset="0"/>
                          <a:cs typeface="Times New Roman" panose="02020603050405020304" pitchFamily="18" charset="0"/>
                        </a:rPr>
                        <a:t>of</a:t>
                      </a:r>
                      <a:r>
                        <a:rPr lang="lv-LV" sz="1300" dirty="0">
                          <a:solidFill>
                            <a:schemeClr val="tx1"/>
                          </a:solidFill>
                          <a:effectLst/>
                          <a:latin typeface="Times New Roman" panose="02020603050405020304" pitchFamily="18" charset="0"/>
                          <a:cs typeface="Times New Roman" panose="02020603050405020304" pitchFamily="18" charset="0"/>
                        </a:rPr>
                        <a:t> </a:t>
                      </a:r>
                      <a:r>
                        <a:rPr lang="lv-LV" sz="1300" dirty="0" err="1">
                          <a:solidFill>
                            <a:schemeClr val="tx1"/>
                          </a:solidFill>
                          <a:effectLst/>
                          <a:latin typeface="Times New Roman" panose="02020603050405020304" pitchFamily="18" charset="0"/>
                          <a:cs typeface="Times New Roman" panose="02020603050405020304" pitchFamily="18" charset="0"/>
                        </a:rPr>
                        <a:t>Lithuania</a:t>
                      </a:r>
                      <a:r>
                        <a:rPr lang="lv-LV" sz="1300" dirty="0">
                          <a:solidFill>
                            <a:schemeClr val="tx1"/>
                          </a:solidFill>
                          <a:effectLst/>
                          <a:latin typeface="Times New Roman" panose="02020603050405020304" pitchFamily="18" charset="0"/>
                          <a:cs typeface="Times New Roman" panose="02020603050405020304" pitchFamily="18" charset="0"/>
                        </a:rPr>
                        <a:t> (</a:t>
                      </a:r>
                      <a:r>
                        <a:rPr lang="lv-LV" sz="1300" dirty="0" err="1">
                          <a:solidFill>
                            <a:schemeClr val="tx1"/>
                          </a:solidFill>
                          <a:effectLst/>
                          <a:latin typeface="Times New Roman" panose="02020603050405020304" pitchFamily="18" charset="0"/>
                          <a:cs typeface="Times New Roman" panose="02020603050405020304" pitchFamily="18" charset="0"/>
                        </a:rPr>
                        <a:t>MiFID</a:t>
                      </a:r>
                      <a:r>
                        <a:rPr lang="lv-LV" sz="1300" dirty="0">
                          <a:solidFill>
                            <a:schemeClr val="tx1"/>
                          </a:solidFill>
                          <a:effectLst/>
                          <a:latin typeface="Times New Roman" panose="02020603050405020304" pitchFamily="18" charset="0"/>
                          <a:cs typeface="Times New Roman" panose="02020603050405020304" pitchFamily="18" charset="0"/>
                        </a:rPr>
                        <a:t> II </a:t>
                      </a:r>
                      <a:r>
                        <a:rPr lang="lv-LV" sz="1300" dirty="0" err="1">
                          <a:solidFill>
                            <a:schemeClr val="tx1"/>
                          </a:solidFill>
                          <a:effectLst/>
                          <a:latin typeface="Times New Roman" panose="02020603050405020304" pitchFamily="18" charset="0"/>
                          <a:cs typeface="Times New Roman" panose="02020603050405020304" pitchFamily="18" charset="0"/>
                        </a:rPr>
                        <a:t>regime</a:t>
                      </a:r>
                      <a:r>
                        <a:rPr lang="lv-LV" sz="1300" dirty="0">
                          <a:solidFill>
                            <a:schemeClr val="tx1"/>
                          </a:solidFill>
                          <a:effectLst/>
                          <a:latin typeface="Times New Roman" panose="02020603050405020304" pitchFamily="18" charset="0"/>
                          <a:cs typeface="Times New Roman" panose="02020603050405020304" pitchFamily="18" charset="0"/>
                        </a:rPr>
                        <a:t>)</a:t>
                      </a:r>
                      <a:endParaRPr lang="en-GB" sz="1300" b="1" dirty="0">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tc>
                <a:tc>
                  <a:txBody>
                    <a:bodyPr/>
                    <a:lstStyle/>
                    <a:p>
                      <a:pPr algn="just">
                        <a:spcAft>
                          <a:spcPts val="0"/>
                        </a:spcAft>
                      </a:pPr>
                      <a:r>
                        <a:rPr lang="lv-LV" sz="1300" dirty="0" err="1">
                          <a:solidFill>
                            <a:schemeClr val="tx1"/>
                          </a:solidFill>
                          <a:effectLst/>
                          <a:latin typeface="Times New Roman" panose="02020603050405020304" pitchFamily="18" charset="0"/>
                          <a:cs typeface="Times New Roman" panose="02020603050405020304" pitchFamily="18" charset="0"/>
                        </a:rPr>
                        <a:t>Regulation</a:t>
                      </a:r>
                      <a:r>
                        <a:rPr lang="lv-LV" sz="1300" dirty="0">
                          <a:solidFill>
                            <a:schemeClr val="tx1"/>
                          </a:solidFill>
                          <a:effectLst/>
                          <a:latin typeface="Times New Roman" panose="02020603050405020304" pitchFamily="18" charset="0"/>
                          <a:cs typeface="Times New Roman" panose="02020603050405020304" pitchFamily="18" charset="0"/>
                        </a:rPr>
                        <a:t> (EU) 2020/1503 </a:t>
                      </a:r>
                      <a:r>
                        <a:rPr lang="lv-LV" sz="1300" dirty="0" err="1">
                          <a:solidFill>
                            <a:schemeClr val="tx1"/>
                          </a:solidFill>
                          <a:effectLst/>
                          <a:latin typeface="Times New Roman" panose="02020603050405020304" pitchFamily="18" charset="0"/>
                          <a:cs typeface="Times New Roman" panose="02020603050405020304" pitchFamily="18" charset="0"/>
                        </a:rPr>
                        <a:t>of</a:t>
                      </a:r>
                      <a:r>
                        <a:rPr lang="lv-LV" sz="1300" dirty="0">
                          <a:solidFill>
                            <a:schemeClr val="tx1"/>
                          </a:solidFill>
                          <a:effectLst/>
                          <a:latin typeface="Times New Roman" panose="02020603050405020304" pitchFamily="18" charset="0"/>
                          <a:cs typeface="Times New Roman" panose="02020603050405020304" pitchFamily="18" charset="0"/>
                        </a:rPr>
                        <a:t> </a:t>
                      </a:r>
                      <a:r>
                        <a:rPr lang="lv-LV" sz="1300" dirty="0" err="1">
                          <a:solidFill>
                            <a:schemeClr val="tx1"/>
                          </a:solidFill>
                          <a:effectLst/>
                          <a:latin typeface="Times New Roman" panose="02020603050405020304" pitchFamily="18" charset="0"/>
                          <a:cs typeface="Times New Roman" panose="02020603050405020304" pitchFamily="18" charset="0"/>
                        </a:rPr>
                        <a:t>the</a:t>
                      </a:r>
                      <a:r>
                        <a:rPr lang="lv-LV" sz="1300" dirty="0">
                          <a:solidFill>
                            <a:schemeClr val="tx1"/>
                          </a:solidFill>
                          <a:effectLst/>
                          <a:latin typeface="Times New Roman" panose="02020603050405020304" pitchFamily="18" charset="0"/>
                          <a:cs typeface="Times New Roman" panose="02020603050405020304" pitchFamily="18" charset="0"/>
                        </a:rPr>
                        <a:t> </a:t>
                      </a:r>
                      <a:r>
                        <a:rPr lang="lv-LV" sz="1300" dirty="0" err="1">
                          <a:solidFill>
                            <a:schemeClr val="tx1"/>
                          </a:solidFill>
                          <a:effectLst/>
                          <a:latin typeface="Times New Roman" panose="02020603050405020304" pitchFamily="18" charset="0"/>
                          <a:cs typeface="Times New Roman" panose="02020603050405020304" pitchFamily="18" charset="0"/>
                        </a:rPr>
                        <a:t>European</a:t>
                      </a:r>
                      <a:r>
                        <a:rPr lang="lv-LV" sz="1300" dirty="0">
                          <a:solidFill>
                            <a:schemeClr val="tx1"/>
                          </a:solidFill>
                          <a:effectLst/>
                          <a:latin typeface="Times New Roman" panose="02020603050405020304" pitchFamily="18" charset="0"/>
                          <a:cs typeface="Times New Roman" panose="02020603050405020304" pitchFamily="18" charset="0"/>
                        </a:rPr>
                        <a:t> </a:t>
                      </a:r>
                      <a:r>
                        <a:rPr lang="lv-LV" sz="1300" dirty="0" err="1">
                          <a:solidFill>
                            <a:schemeClr val="tx1"/>
                          </a:solidFill>
                          <a:effectLst/>
                          <a:latin typeface="Times New Roman" panose="02020603050405020304" pitchFamily="18" charset="0"/>
                          <a:cs typeface="Times New Roman" panose="02020603050405020304" pitchFamily="18" charset="0"/>
                        </a:rPr>
                        <a:t>Parliament</a:t>
                      </a:r>
                      <a:r>
                        <a:rPr lang="lv-LV" sz="1300" dirty="0">
                          <a:solidFill>
                            <a:schemeClr val="tx1"/>
                          </a:solidFill>
                          <a:effectLst/>
                          <a:latin typeface="Times New Roman" panose="02020603050405020304" pitchFamily="18" charset="0"/>
                          <a:cs typeface="Times New Roman" panose="02020603050405020304" pitchFamily="18" charset="0"/>
                        </a:rPr>
                        <a:t> </a:t>
                      </a:r>
                      <a:r>
                        <a:rPr lang="lv-LV" sz="1300" dirty="0" err="1">
                          <a:solidFill>
                            <a:schemeClr val="tx1"/>
                          </a:solidFill>
                          <a:effectLst/>
                          <a:latin typeface="Times New Roman" panose="02020603050405020304" pitchFamily="18" charset="0"/>
                          <a:cs typeface="Times New Roman" panose="02020603050405020304" pitchFamily="18" charset="0"/>
                        </a:rPr>
                        <a:t>and</a:t>
                      </a:r>
                      <a:r>
                        <a:rPr lang="lv-LV" sz="1300" dirty="0">
                          <a:solidFill>
                            <a:schemeClr val="tx1"/>
                          </a:solidFill>
                          <a:effectLst/>
                          <a:latin typeface="Times New Roman" panose="02020603050405020304" pitchFamily="18" charset="0"/>
                          <a:cs typeface="Times New Roman" panose="02020603050405020304" pitchFamily="18" charset="0"/>
                        </a:rPr>
                        <a:t> </a:t>
                      </a:r>
                      <a:r>
                        <a:rPr lang="lv-LV" sz="1300" dirty="0" err="1">
                          <a:solidFill>
                            <a:schemeClr val="tx1"/>
                          </a:solidFill>
                          <a:effectLst/>
                          <a:latin typeface="Times New Roman" panose="02020603050405020304" pitchFamily="18" charset="0"/>
                          <a:cs typeface="Times New Roman" panose="02020603050405020304" pitchFamily="18" charset="0"/>
                        </a:rPr>
                        <a:t>of</a:t>
                      </a:r>
                      <a:r>
                        <a:rPr lang="lv-LV" sz="1300" dirty="0">
                          <a:solidFill>
                            <a:schemeClr val="tx1"/>
                          </a:solidFill>
                          <a:effectLst/>
                          <a:latin typeface="Times New Roman" panose="02020603050405020304" pitchFamily="18" charset="0"/>
                          <a:cs typeface="Times New Roman" panose="02020603050405020304" pitchFamily="18" charset="0"/>
                        </a:rPr>
                        <a:t> </a:t>
                      </a:r>
                      <a:r>
                        <a:rPr lang="lv-LV" sz="1300" dirty="0" err="1">
                          <a:solidFill>
                            <a:schemeClr val="tx1"/>
                          </a:solidFill>
                          <a:effectLst/>
                          <a:latin typeface="Times New Roman" panose="02020603050405020304" pitchFamily="18" charset="0"/>
                          <a:cs typeface="Times New Roman" panose="02020603050405020304" pitchFamily="18" charset="0"/>
                        </a:rPr>
                        <a:t>the</a:t>
                      </a:r>
                      <a:r>
                        <a:rPr lang="lv-LV" sz="1300" dirty="0">
                          <a:solidFill>
                            <a:schemeClr val="tx1"/>
                          </a:solidFill>
                          <a:effectLst/>
                          <a:latin typeface="Times New Roman" panose="02020603050405020304" pitchFamily="18" charset="0"/>
                          <a:cs typeface="Times New Roman" panose="02020603050405020304" pitchFamily="18" charset="0"/>
                        </a:rPr>
                        <a:t> </a:t>
                      </a:r>
                      <a:r>
                        <a:rPr lang="lv-LV" sz="1300" dirty="0" err="1">
                          <a:solidFill>
                            <a:schemeClr val="tx1"/>
                          </a:solidFill>
                          <a:effectLst/>
                          <a:latin typeface="Times New Roman" panose="02020603050405020304" pitchFamily="18" charset="0"/>
                          <a:cs typeface="Times New Roman" panose="02020603050405020304" pitchFamily="18" charset="0"/>
                        </a:rPr>
                        <a:t>Council</a:t>
                      </a:r>
                      <a:r>
                        <a:rPr lang="lv-LV" sz="1300" dirty="0">
                          <a:solidFill>
                            <a:schemeClr val="tx1"/>
                          </a:solidFill>
                          <a:effectLst/>
                          <a:latin typeface="Times New Roman" panose="02020603050405020304" pitchFamily="18" charset="0"/>
                          <a:cs typeface="Times New Roman" panose="02020603050405020304" pitchFamily="18" charset="0"/>
                        </a:rPr>
                        <a:t> </a:t>
                      </a:r>
                      <a:r>
                        <a:rPr lang="lv-LV" sz="1300" dirty="0" err="1">
                          <a:solidFill>
                            <a:schemeClr val="tx1"/>
                          </a:solidFill>
                          <a:effectLst/>
                          <a:latin typeface="Times New Roman" panose="02020603050405020304" pitchFamily="18" charset="0"/>
                          <a:cs typeface="Times New Roman" panose="02020603050405020304" pitchFamily="18" charset="0"/>
                        </a:rPr>
                        <a:t>of</a:t>
                      </a:r>
                      <a:r>
                        <a:rPr lang="lv-LV" sz="1300" dirty="0">
                          <a:solidFill>
                            <a:schemeClr val="tx1"/>
                          </a:solidFill>
                          <a:effectLst/>
                          <a:latin typeface="Times New Roman" panose="02020603050405020304" pitchFamily="18" charset="0"/>
                          <a:cs typeface="Times New Roman" panose="02020603050405020304" pitchFamily="18" charset="0"/>
                        </a:rPr>
                        <a:t> 7 </a:t>
                      </a:r>
                      <a:r>
                        <a:rPr lang="lv-LV" sz="1300" dirty="0" err="1">
                          <a:solidFill>
                            <a:schemeClr val="tx1"/>
                          </a:solidFill>
                          <a:effectLst/>
                          <a:latin typeface="Times New Roman" panose="02020603050405020304" pitchFamily="18" charset="0"/>
                          <a:cs typeface="Times New Roman" panose="02020603050405020304" pitchFamily="18" charset="0"/>
                        </a:rPr>
                        <a:t>October</a:t>
                      </a:r>
                      <a:r>
                        <a:rPr lang="lv-LV" sz="1300" dirty="0">
                          <a:solidFill>
                            <a:schemeClr val="tx1"/>
                          </a:solidFill>
                          <a:effectLst/>
                          <a:latin typeface="Times New Roman" panose="02020603050405020304" pitchFamily="18" charset="0"/>
                          <a:cs typeface="Times New Roman" panose="02020603050405020304" pitchFamily="18" charset="0"/>
                        </a:rPr>
                        <a:t> 2020 </a:t>
                      </a:r>
                      <a:r>
                        <a:rPr lang="lv-LV" sz="1300" dirty="0" err="1">
                          <a:solidFill>
                            <a:schemeClr val="tx1"/>
                          </a:solidFill>
                          <a:effectLst/>
                          <a:latin typeface="Times New Roman" panose="02020603050405020304" pitchFamily="18" charset="0"/>
                          <a:cs typeface="Times New Roman" panose="02020603050405020304" pitchFamily="18" charset="0"/>
                        </a:rPr>
                        <a:t>on</a:t>
                      </a:r>
                      <a:r>
                        <a:rPr lang="lv-LV" sz="1300" dirty="0">
                          <a:solidFill>
                            <a:schemeClr val="tx1"/>
                          </a:solidFill>
                          <a:effectLst/>
                          <a:latin typeface="Times New Roman" panose="02020603050405020304" pitchFamily="18" charset="0"/>
                          <a:cs typeface="Times New Roman" panose="02020603050405020304" pitchFamily="18" charset="0"/>
                        </a:rPr>
                        <a:t> </a:t>
                      </a:r>
                      <a:r>
                        <a:rPr lang="lv-LV" sz="1300" dirty="0" err="1">
                          <a:solidFill>
                            <a:schemeClr val="tx1"/>
                          </a:solidFill>
                          <a:effectLst/>
                          <a:latin typeface="Times New Roman" panose="02020603050405020304" pitchFamily="18" charset="0"/>
                          <a:cs typeface="Times New Roman" panose="02020603050405020304" pitchFamily="18" charset="0"/>
                        </a:rPr>
                        <a:t>European</a:t>
                      </a:r>
                      <a:r>
                        <a:rPr lang="lv-LV" sz="1300" dirty="0">
                          <a:solidFill>
                            <a:schemeClr val="tx1"/>
                          </a:solidFill>
                          <a:effectLst/>
                          <a:latin typeface="Times New Roman" panose="02020603050405020304" pitchFamily="18" charset="0"/>
                          <a:cs typeface="Times New Roman" panose="02020603050405020304" pitchFamily="18" charset="0"/>
                        </a:rPr>
                        <a:t> </a:t>
                      </a:r>
                      <a:r>
                        <a:rPr lang="lv-LV" sz="1300" dirty="0" err="1">
                          <a:solidFill>
                            <a:schemeClr val="tx1"/>
                          </a:solidFill>
                          <a:effectLst/>
                          <a:latin typeface="Times New Roman" panose="02020603050405020304" pitchFamily="18" charset="0"/>
                          <a:cs typeface="Times New Roman" panose="02020603050405020304" pitchFamily="18" charset="0"/>
                        </a:rPr>
                        <a:t>crowdfunding</a:t>
                      </a:r>
                      <a:r>
                        <a:rPr lang="lv-LV" sz="1300" dirty="0">
                          <a:solidFill>
                            <a:schemeClr val="tx1"/>
                          </a:solidFill>
                          <a:effectLst/>
                          <a:latin typeface="Times New Roman" panose="02020603050405020304" pitchFamily="18" charset="0"/>
                          <a:cs typeface="Times New Roman" panose="02020603050405020304" pitchFamily="18" charset="0"/>
                        </a:rPr>
                        <a:t> </a:t>
                      </a:r>
                      <a:r>
                        <a:rPr lang="lv-LV" sz="1300" dirty="0" err="1">
                          <a:solidFill>
                            <a:schemeClr val="tx1"/>
                          </a:solidFill>
                          <a:effectLst/>
                          <a:latin typeface="Times New Roman" panose="02020603050405020304" pitchFamily="18" charset="0"/>
                          <a:cs typeface="Times New Roman" panose="02020603050405020304" pitchFamily="18" charset="0"/>
                        </a:rPr>
                        <a:t>service</a:t>
                      </a:r>
                      <a:r>
                        <a:rPr lang="lv-LV" sz="1300" dirty="0">
                          <a:solidFill>
                            <a:schemeClr val="tx1"/>
                          </a:solidFill>
                          <a:effectLst/>
                          <a:latin typeface="Times New Roman" panose="02020603050405020304" pitchFamily="18" charset="0"/>
                          <a:cs typeface="Times New Roman" panose="02020603050405020304" pitchFamily="18" charset="0"/>
                        </a:rPr>
                        <a:t> </a:t>
                      </a:r>
                      <a:r>
                        <a:rPr lang="lv-LV" sz="1300" dirty="0" err="1">
                          <a:solidFill>
                            <a:schemeClr val="tx1"/>
                          </a:solidFill>
                          <a:effectLst/>
                          <a:latin typeface="Times New Roman" panose="02020603050405020304" pitchFamily="18" charset="0"/>
                          <a:cs typeface="Times New Roman" panose="02020603050405020304" pitchFamily="18" charset="0"/>
                        </a:rPr>
                        <a:t>providers</a:t>
                      </a:r>
                      <a:r>
                        <a:rPr lang="lv-LV" sz="1300" dirty="0">
                          <a:solidFill>
                            <a:schemeClr val="tx1"/>
                          </a:solidFill>
                          <a:effectLst/>
                          <a:latin typeface="Times New Roman" panose="02020603050405020304" pitchFamily="18" charset="0"/>
                          <a:cs typeface="Times New Roman" panose="02020603050405020304" pitchFamily="18" charset="0"/>
                        </a:rPr>
                        <a:t> </a:t>
                      </a:r>
                      <a:r>
                        <a:rPr lang="lv-LV" sz="1300" dirty="0" err="1">
                          <a:solidFill>
                            <a:schemeClr val="tx1"/>
                          </a:solidFill>
                          <a:effectLst/>
                          <a:latin typeface="Times New Roman" panose="02020603050405020304" pitchFamily="18" charset="0"/>
                          <a:cs typeface="Times New Roman" panose="02020603050405020304" pitchFamily="18" charset="0"/>
                        </a:rPr>
                        <a:t>for</a:t>
                      </a:r>
                      <a:r>
                        <a:rPr lang="lv-LV" sz="1300" dirty="0">
                          <a:solidFill>
                            <a:schemeClr val="tx1"/>
                          </a:solidFill>
                          <a:effectLst/>
                          <a:latin typeface="Times New Roman" panose="02020603050405020304" pitchFamily="18" charset="0"/>
                          <a:cs typeface="Times New Roman" panose="02020603050405020304" pitchFamily="18" charset="0"/>
                        </a:rPr>
                        <a:t> </a:t>
                      </a:r>
                      <a:r>
                        <a:rPr lang="lv-LV" sz="1300" dirty="0" err="1">
                          <a:solidFill>
                            <a:schemeClr val="tx1"/>
                          </a:solidFill>
                          <a:effectLst/>
                          <a:latin typeface="Times New Roman" panose="02020603050405020304" pitchFamily="18" charset="0"/>
                          <a:cs typeface="Times New Roman" panose="02020603050405020304" pitchFamily="18" charset="0"/>
                        </a:rPr>
                        <a:t>business</a:t>
                      </a:r>
                      <a:r>
                        <a:rPr lang="lv-LV" sz="1300" dirty="0">
                          <a:solidFill>
                            <a:schemeClr val="tx1"/>
                          </a:solidFill>
                          <a:effectLst/>
                          <a:latin typeface="Times New Roman" panose="02020603050405020304" pitchFamily="18" charset="0"/>
                          <a:cs typeface="Times New Roman" panose="02020603050405020304" pitchFamily="18" charset="0"/>
                        </a:rPr>
                        <a:t>  </a:t>
                      </a:r>
                      <a:endParaRPr lang="en-GB" sz="1300" dirty="0">
                        <a:solidFill>
                          <a:schemeClr val="tx1"/>
                        </a:solidFill>
                        <a:effectLst/>
                        <a:latin typeface="Times New Roman" panose="02020603050405020304" pitchFamily="18" charset="0"/>
                        <a:cs typeface="Times New Roman" panose="02020603050405020304" pitchFamily="18" charset="0"/>
                      </a:endParaRPr>
                    </a:p>
                    <a:p>
                      <a:pPr marL="228600" indent="-228600" algn="ctr">
                        <a:lnSpc>
                          <a:spcPts val="1200"/>
                        </a:lnSpc>
                        <a:spcBef>
                          <a:spcPts val="1200"/>
                        </a:spcBef>
                        <a:spcAft>
                          <a:spcPts val="0"/>
                        </a:spcAft>
                        <a:tabLst>
                          <a:tab pos="228600" algn="l"/>
                          <a:tab pos="457200" algn="l"/>
                        </a:tabLst>
                      </a:pPr>
                      <a:r>
                        <a:rPr lang="lv-LV" sz="1300" dirty="0">
                          <a:solidFill>
                            <a:schemeClr val="tx1"/>
                          </a:solidFill>
                          <a:effectLst/>
                          <a:latin typeface="Times New Roman" panose="02020603050405020304" pitchFamily="18" charset="0"/>
                          <a:cs typeface="Times New Roman" panose="02020603050405020304" pitchFamily="18" charset="0"/>
                        </a:rPr>
                        <a:t> </a:t>
                      </a:r>
                      <a:endParaRPr lang="en-GB" sz="1300" b="1" dirty="0">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tc>
              </a:tr>
              <a:tr h="3323703">
                <a:tc>
                  <a:txBody>
                    <a:bodyPr/>
                    <a:lstStyle/>
                    <a:p>
                      <a:pPr marL="228600" indent="-228600">
                        <a:lnSpc>
                          <a:spcPts val="1200"/>
                        </a:lnSpc>
                        <a:spcBef>
                          <a:spcPts val="1200"/>
                        </a:spcBef>
                        <a:spcAft>
                          <a:spcPts val="0"/>
                        </a:spcAft>
                        <a:tabLst>
                          <a:tab pos="228600" algn="l"/>
                          <a:tab pos="457200" algn="l"/>
                        </a:tabLst>
                      </a:pPr>
                      <a:r>
                        <a:rPr lang="lv-LV" sz="1300" dirty="0" err="1">
                          <a:solidFill>
                            <a:schemeClr val="tx1"/>
                          </a:solidFill>
                          <a:effectLst/>
                          <a:latin typeface="Times New Roman" panose="02020603050405020304" pitchFamily="18" charset="0"/>
                          <a:cs typeface="Times New Roman" panose="02020603050405020304" pitchFamily="18" charset="0"/>
                        </a:rPr>
                        <a:t>Scope</a:t>
                      </a:r>
                      <a:r>
                        <a:rPr lang="lv-LV" sz="1300" dirty="0">
                          <a:solidFill>
                            <a:schemeClr val="tx1"/>
                          </a:solidFill>
                          <a:effectLst/>
                          <a:latin typeface="Times New Roman" panose="02020603050405020304" pitchFamily="18" charset="0"/>
                          <a:cs typeface="Times New Roman" panose="02020603050405020304" pitchFamily="18" charset="0"/>
                        </a:rPr>
                        <a:t> / </a:t>
                      </a:r>
                      <a:r>
                        <a:rPr lang="lv-LV" sz="1300" dirty="0" err="1">
                          <a:solidFill>
                            <a:schemeClr val="tx1"/>
                          </a:solidFill>
                          <a:effectLst/>
                          <a:latin typeface="Times New Roman" panose="02020603050405020304" pitchFamily="18" charset="0"/>
                          <a:cs typeface="Times New Roman" panose="02020603050405020304" pitchFamily="18" charset="0"/>
                        </a:rPr>
                        <a:t>Financial</a:t>
                      </a:r>
                      <a:r>
                        <a:rPr lang="lv-LV" sz="1300" dirty="0">
                          <a:solidFill>
                            <a:schemeClr val="tx1"/>
                          </a:solidFill>
                          <a:effectLst/>
                          <a:latin typeface="Times New Roman" panose="02020603050405020304" pitchFamily="18" charset="0"/>
                          <a:cs typeface="Times New Roman" panose="02020603050405020304" pitchFamily="18" charset="0"/>
                        </a:rPr>
                        <a:t> instruments</a:t>
                      </a:r>
                      <a:endParaRPr lang="en-GB" sz="1300" b="1" dirty="0">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tc>
                <a:tc>
                  <a:txBody>
                    <a:bodyPr/>
                    <a:lstStyle/>
                    <a:p>
                      <a:pPr algn="just">
                        <a:spcAft>
                          <a:spcPts val="0"/>
                        </a:spcAft>
                      </a:pPr>
                      <a:r>
                        <a:rPr lang="lv-LV" sz="1300" dirty="0" err="1">
                          <a:solidFill>
                            <a:schemeClr val="tx1"/>
                          </a:solidFill>
                          <a:effectLst/>
                          <a:latin typeface="Times New Roman" panose="02020603050405020304" pitchFamily="18" charset="0"/>
                          <a:cs typeface="Times New Roman" panose="02020603050405020304" pitchFamily="18" charset="0"/>
                        </a:rPr>
                        <a:t>Transferable</a:t>
                      </a:r>
                      <a:r>
                        <a:rPr lang="lv-LV" sz="1300" dirty="0">
                          <a:solidFill>
                            <a:schemeClr val="tx1"/>
                          </a:solidFill>
                          <a:effectLst/>
                          <a:latin typeface="Times New Roman" panose="02020603050405020304" pitchFamily="18" charset="0"/>
                          <a:cs typeface="Times New Roman" panose="02020603050405020304" pitchFamily="18" charset="0"/>
                        </a:rPr>
                        <a:t> </a:t>
                      </a:r>
                      <a:r>
                        <a:rPr lang="lv-LV" sz="1300" dirty="0" err="1">
                          <a:solidFill>
                            <a:schemeClr val="tx1"/>
                          </a:solidFill>
                          <a:effectLst/>
                          <a:latin typeface="Times New Roman" panose="02020603050405020304" pitchFamily="18" charset="0"/>
                          <a:cs typeface="Times New Roman" panose="02020603050405020304" pitchFamily="18" charset="0"/>
                        </a:rPr>
                        <a:t>securities</a:t>
                      </a:r>
                      <a:r>
                        <a:rPr lang="lv-LV" sz="1300" dirty="0">
                          <a:solidFill>
                            <a:schemeClr val="tx1"/>
                          </a:solidFill>
                          <a:effectLst/>
                          <a:latin typeface="Times New Roman" panose="02020603050405020304" pitchFamily="18" charset="0"/>
                          <a:cs typeface="Times New Roman" panose="02020603050405020304" pitchFamily="18" charset="0"/>
                        </a:rPr>
                        <a:t>, </a:t>
                      </a:r>
                      <a:r>
                        <a:rPr lang="lv-LV" sz="1300" dirty="0" err="1">
                          <a:solidFill>
                            <a:schemeClr val="tx1"/>
                          </a:solidFill>
                          <a:effectLst/>
                          <a:latin typeface="Times New Roman" panose="02020603050405020304" pitchFamily="18" charset="0"/>
                          <a:cs typeface="Times New Roman" panose="02020603050405020304" pitchFamily="18" charset="0"/>
                        </a:rPr>
                        <a:t>inter</a:t>
                      </a:r>
                      <a:r>
                        <a:rPr lang="lv-LV" sz="1300" dirty="0">
                          <a:solidFill>
                            <a:schemeClr val="tx1"/>
                          </a:solidFill>
                          <a:effectLst/>
                          <a:latin typeface="Times New Roman" panose="02020603050405020304" pitchFamily="18" charset="0"/>
                          <a:cs typeface="Times New Roman" panose="02020603050405020304" pitchFamily="18" charset="0"/>
                        </a:rPr>
                        <a:t> </a:t>
                      </a:r>
                      <a:r>
                        <a:rPr lang="lv-LV" sz="1300" dirty="0" err="1">
                          <a:solidFill>
                            <a:schemeClr val="tx1"/>
                          </a:solidFill>
                          <a:effectLst/>
                          <a:latin typeface="Times New Roman" panose="02020603050405020304" pitchFamily="18" charset="0"/>
                          <a:cs typeface="Times New Roman" panose="02020603050405020304" pitchFamily="18" charset="0"/>
                        </a:rPr>
                        <a:t>alia</a:t>
                      </a:r>
                      <a:r>
                        <a:rPr lang="lv-LV" sz="1300" dirty="0">
                          <a:solidFill>
                            <a:schemeClr val="tx1"/>
                          </a:solidFill>
                          <a:effectLst/>
                          <a:latin typeface="Times New Roman" panose="02020603050405020304" pitchFamily="18" charset="0"/>
                          <a:cs typeface="Times New Roman" panose="02020603050405020304" pitchFamily="18" charset="0"/>
                        </a:rPr>
                        <a:t>, (a) </a:t>
                      </a:r>
                      <a:r>
                        <a:rPr lang="lv-LV" sz="1300" dirty="0" err="1">
                          <a:solidFill>
                            <a:schemeClr val="tx1"/>
                          </a:solidFill>
                          <a:effectLst/>
                          <a:latin typeface="Times New Roman" panose="02020603050405020304" pitchFamily="18" charset="0"/>
                          <a:cs typeface="Times New Roman" panose="02020603050405020304" pitchFamily="18" charset="0"/>
                        </a:rPr>
                        <a:t>shares</a:t>
                      </a:r>
                      <a:r>
                        <a:rPr lang="lv-LV" sz="1300" dirty="0">
                          <a:solidFill>
                            <a:schemeClr val="tx1"/>
                          </a:solidFill>
                          <a:effectLst/>
                          <a:latin typeface="Times New Roman" panose="02020603050405020304" pitchFamily="18" charset="0"/>
                          <a:cs typeface="Times New Roman" panose="02020603050405020304" pitchFamily="18" charset="0"/>
                        </a:rPr>
                        <a:t> </a:t>
                      </a:r>
                      <a:r>
                        <a:rPr lang="lv-LV" sz="1300" dirty="0" err="1">
                          <a:solidFill>
                            <a:schemeClr val="tx1"/>
                          </a:solidFill>
                          <a:effectLst/>
                          <a:latin typeface="Times New Roman" panose="02020603050405020304" pitchFamily="18" charset="0"/>
                          <a:cs typeface="Times New Roman" panose="02020603050405020304" pitchFamily="18" charset="0"/>
                        </a:rPr>
                        <a:t>in</a:t>
                      </a:r>
                      <a:r>
                        <a:rPr lang="lv-LV" sz="1300" dirty="0">
                          <a:solidFill>
                            <a:schemeClr val="tx1"/>
                          </a:solidFill>
                          <a:effectLst/>
                          <a:latin typeface="Times New Roman" panose="02020603050405020304" pitchFamily="18" charset="0"/>
                          <a:cs typeface="Times New Roman" panose="02020603050405020304" pitchFamily="18" charset="0"/>
                        </a:rPr>
                        <a:t> </a:t>
                      </a:r>
                      <a:r>
                        <a:rPr lang="lv-LV" sz="1300" dirty="0" err="1">
                          <a:solidFill>
                            <a:schemeClr val="tx1"/>
                          </a:solidFill>
                          <a:effectLst/>
                          <a:latin typeface="Times New Roman" panose="02020603050405020304" pitchFamily="18" charset="0"/>
                          <a:cs typeface="Times New Roman" panose="02020603050405020304" pitchFamily="18" charset="0"/>
                        </a:rPr>
                        <a:t>joint</a:t>
                      </a:r>
                      <a:r>
                        <a:rPr lang="lv-LV" sz="1300" dirty="0">
                          <a:solidFill>
                            <a:schemeClr val="tx1"/>
                          </a:solidFill>
                          <a:effectLst/>
                          <a:latin typeface="Times New Roman" panose="02020603050405020304" pitchFamily="18" charset="0"/>
                          <a:cs typeface="Times New Roman" panose="02020603050405020304" pitchFamily="18" charset="0"/>
                        </a:rPr>
                        <a:t> </a:t>
                      </a:r>
                      <a:r>
                        <a:rPr lang="lv-LV" sz="1300" dirty="0" err="1">
                          <a:solidFill>
                            <a:schemeClr val="tx1"/>
                          </a:solidFill>
                          <a:effectLst/>
                          <a:latin typeface="Times New Roman" panose="02020603050405020304" pitchFamily="18" charset="0"/>
                          <a:cs typeface="Times New Roman" panose="02020603050405020304" pitchFamily="18" charset="0"/>
                        </a:rPr>
                        <a:t>stock</a:t>
                      </a:r>
                      <a:r>
                        <a:rPr lang="lv-LV" sz="1300" dirty="0">
                          <a:solidFill>
                            <a:schemeClr val="tx1"/>
                          </a:solidFill>
                          <a:effectLst/>
                          <a:latin typeface="Times New Roman" panose="02020603050405020304" pitchFamily="18" charset="0"/>
                          <a:cs typeface="Times New Roman" panose="02020603050405020304" pitchFamily="18" charset="0"/>
                        </a:rPr>
                        <a:t> </a:t>
                      </a:r>
                      <a:r>
                        <a:rPr lang="lv-LV" sz="1300" dirty="0" err="1">
                          <a:solidFill>
                            <a:schemeClr val="tx1"/>
                          </a:solidFill>
                          <a:effectLst/>
                          <a:latin typeface="Times New Roman" panose="02020603050405020304" pitchFamily="18" charset="0"/>
                          <a:cs typeface="Times New Roman" panose="02020603050405020304" pitchFamily="18" charset="0"/>
                        </a:rPr>
                        <a:t>companies</a:t>
                      </a:r>
                      <a:r>
                        <a:rPr lang="lv-LV" sz="1300" dirty="0">
                          <a:solidFill>
                            <a:schemeClr val="tx1"/>
                          </a:solidFill>
                          <a:effectLst/>
                          <a:latin typeface="Times New Roman" panose="02020603050405020304" pitchFamily="18" charset="0"/>
                          <a:cs typeface="Times New Roman" panose="02020603050405020304" pitchFamily="18" charset="0"/>
                        </a:rPr>
                        <a:t> </a:t>
                      </a:r>
                      <a:r>
                        <a:rPr lang="lv-LV" sz="1300" dirty="0" err="1">
                          <a:solidFill>
                            <a:schemeClr val="tx1"/>
                          </a:solidFill>
                          <a:effectLst/>
                          <a:latin typeface="Times New Roman" panose="02020603050405020304" pitchFamily="18" charset="0"/>
                          <a:cs typeface="Times New Roman" panose="02020603050405020304" pitchFamily="18" charset="0"/>
                        </a:rPr>
                        <a:t>and</a:t>
                      </a:r>
                      <a:r>
                        <a:rPr lang="lv-LV" sz="1300" dirty="0">
                          <a:solidFill>
                            <a:schemeClr val="tx1"/>
                          </a:solidFill>
                          <a:effectLst/>
                          <a:latin typeface="Times New Roman" panose="02020603050405020304" pitchFamily="18" charset="0"/>
                          <a:cs typeface="Times New Roman" panose="02020603050405020304" pitchFamily="18" charset="0"/>
                        </a:rPr>
                        <a:t> </a:t>
                      </a:r>
                      <a:r>
                        <a:rPr lang="lv-LV" sz="1300" dirty="0" err="1">
                          <a:solidFill>
                            <a:schemeClr val="tx1"/>
                          </a:solidFill>
                          <a:effectLst/>
                          <a:latin typeface="Times New Roman" panose="02020603050405020304" pitchFamily="18" charset="0"/>
                          <a:cs typeface="Times New Roman" panose="02020603050405020304" pitchFamily="18" charset="0"/>
                        </a:rPr>
                        <a:t>other</a:t>
                      </a:r>
                      <a:r>
                        <a:rPr lang="lv-LV" sz="1300" dirty="0">
                          <a:solidFill>
                            <a:schemeClr val="tx1"/>
                          </a:solidFill>
                          <a:effectLst/>
                          <a:latin typeface="Times New Roman" panose="02020603050405020304" pitchFamily="18" charset="0"/>
                          <a:cs typeface="Times New Roman" panose="02020603050405020304" pitchFamily="18" charset="0"/>
                        </a:rPr>
                        <a:t> </a:t>
                      </a:r>
                      <a:r>
                        <a:rPr lang="lv-LV" sz="1300" dirty="0" err="1">
                          <a:solidFill>
                            <a:schemeClr val="tx1"/>
                          </a:solidFill>
                          <a:effectLst/>
                          <a:latin typeface="Times New Roman" panose="02020603050405020304" pitchFamily="18" charset="0"/>
                          <a:cs typeface="Times New Roman" panose="02020603050405020304" pitchFamily="18" charset="0"/>
                        </a:rPr>
                        <a:t>securities</a:t>
                      </a:r>
                      <a:r>
                        <a:rPr lang="lv-LV" sz="1300" dirty="0">
                          <a:solidFill>
                            <a:schemeClr val="tx1"/>
                          </a:solidFill>
                          <a:effectLst/>
                          <a:latin typeface="Times New Roman" panose="02020603050405020304" pitchFamily="18" charset="0"/>
                          <a:cs typeface="Times New Roman" panose="02020603050405020304" pitchFamily="18" charset="0"/>
                        </a:rPr>
                        <a:t> </a:t>
                      </a:r>
                      <a:r>
                        <a:rPr lang="lv-LV" sz="1300" dirty="0" err="1">
                          <a:solidFill>
                            <a:schemeClr val="tx1"/>
                          </a:solidFill>
                          <a:effectLst/>
                          <a:latin typeface="Times New Roman" panose="02020603050405020304" pitchFamily="18" charset="0"/>
                          <a:cs typeface="Times New Roman" panose="02020603050405020304" pitchFamily="18" charset="0"/>
                        </a:rPr>
                        <a:t>equivalent</a:t>
                      </a:r>
                      <a:r>
                        <a:rPr lang="lv-LV" sz="1300" dirty="0">
                          <a:solidFill>
                            <a:schemeClr val="tx1"/>
                          </a:solidFill>
                          <a:effectLst/>
                          <a:latin typeface="Times New Roman" panose="02020603050405020304" pitchFamily="18" charset="0"/>
                          <a:cs typeface="Times New Roman" panose="02020603050405020304" pitchFamily="18" charset="0"/>
                        </a:rPr>
                        <a:t> to </a:t>
                      </a:r>
                      <a:r>
                        <a:rPr lang="lv-LV" sz="1300" dirty="0" err="1">
                          <a:solidFill>
                            <a:schemeClr val="tx1"/>
                          </a:solidFill>
                          <a:effectLst/>
                          <a:latin typeface="Times New Roman" panose="02020603050405020304" pitchFamily="18" charset="0"/>
                          <a:cs typeface="Times New Roman" panose="02020603050405020304" pitchFamily="18" charset="0"/>
                        </a:rPr>
                        <a:t>shares</a:t>
                      </a:r>
                      <a:r>
                        <a:rPr lang="lv-LV" sz="1300" dirty="0">
                          <a:solidFill>
                            <a:schemeClr val="tx1"/>
                          </a:solidFill>
                          <a:effectLst/>
                          <a:latin typeface="Times New Roman" panose="02020603050405020304" pitchFamily="18" charset="0"/>
                          <a:cs typeface="Times New Roman" panose="02020603050405020304" pitchFamily="18" charset="0"/>
                        </a:rPr>
                        <a:t> </a:t>
                      </a:r>
                      <a:r>
                        <a:rPr lang="lv-LV" sz="1300" dirty="0" err="1">
                          <a:solidFill>
                            <a:schemeClr val="tx1"/>
                          </a:solidFill>
                          <a:effectLst/>
                          <a:latin typeface="Times New Roman" panose="02020603050405020304" pitchFamily="18" charset="0"/>
                          <a:cs typeface="Times New Roman" panose="02020603050405020304" pitchFamily="18" charset="0"/>
                        </a:rPr>
                        <a:t>in</a:t>
                      </a:r>
                      <a:r>
                        <a:rPr lang="lv-LV" sz="1300" dirty="0">
                          <a:solidFill>
                            <a:schemeClr val="tx1"/>
                          </a:solidFill>
                          <a:effectLst/>
                          <a:latin typeface="Times New Roman" panose="02020603050405020304" pitchFamily="18" charset="0"/>
                          <a:cs typeface="Times New Roman" panose="02020603050405020304" pitchFamily="18" charset="0"/>
                        </a:rPr>
                        <a:t> </a:t>
                      </a:r>
                      <a:r>
                        <a:rPr lang="lv-LV" sz="1300" dirty="0" err="1">
                          <a:solidFill>
                            <a:schemeClr val="tx1"/>
                          </a:solidFill>
                          <a:effectLst/>
                          <a:latin typeface="Times New Roman" panose="02020603050405020304" pitchFamily="18" charset="0"/>
                          <a:cs typeface="Times New Roman" panose="02020603050405020304" pitchFamily="18" charset="0"/>
                        </a:rPr>
                        <a:t>companies</a:t>
                      </a:r>
                      <a:r>
                        <a:rPr lang="lv-LV" sz="1300" dirty="0">
                          <a:solidFill>
                            <a:schemeClr val="tx1"/>
                          </a:solidFill>
                          <a:effectLst/>
                          <a:latin typeface="Times New Roman" panose="02020603050405020304" pitchFamily="18" charset="0"/>
                          <a:cs typeface="Times New Roman" panose="02020603050405020304" pitchFamily="18" charset="0"/>
                        </a:rPr>
                        <a:t> (</a:t>
                      </a:r>
                      <a:r>
                        <a:rPr lang="lv-LV" sz="1300" dirty="0" err="1">
                          <a:solidFill>
                            <a:schemeClr val="tx1"/>
                          </a:solidFill>
                          <a:effectLst/>
                          <a:latin typeface="Times New Roman" panose="02020603050405020304" pitchFamily="18" charset="0"/>
                          <a:cs typeface="Times New Roman" panose="02020603050405020304" pitchFamily="18" charset="0"/>
                        </a:rPr>
                        <a:t>excl.shares</a:t>
                      </a:r>
                      <a:r>
                        <a:rPr lang="lv-LV" sz="1300" dirty="0">
                          <a:solidFill>
                            <a:schemeClr val="tx1"/>
                          </a:solidFill>
                          <a:effectLst/>
                          <a:latin typeface="Times New Roman" panose="02020603050405020304" pitchFamily="18" charset="0"/>
                          <a:cs typeface="Times New Roman" panose="02020603050405020304" pitchFamily="18" charset="0"/>
                        </a:rPr>
                        <a:t> </a:t>
                      </a:r>
                      <a:r>
                        <a:rPr lang="lv-LV" sz="1300" dirty="0" err="1">
                          <a:solidFill>
                            <a:schemeClr val="tx1"/>
                          </a:solidFill>
                          <a:effectLst/>
                          <a:latin typeface="Times New Roman" panose="02020603050405020304" pitchFamily="18" charset="0"/>
                          <a:cs typeface="Times New Roman" panose="02020603050405020304" pitchFamily="18" charset="0"/>
                        </a:rPr>
                        <a:t>in</a:t>
                      </a:r>
                      <a:r>
                        <a:rPr lang="lv-LV" sz="1300" dirty="0">
                          <a:solidFill>
                            <a:schemeClr val="tx1"/>
                          </a:solidFill>
                          <a:effectLst/>
                          <a:latin typeface="Times New Roman" panose="02020603050405020304" pitchFamily="18" charset="0"/>
                          <a:cs typeface="Times New Roman" panose="02020603050405020304" pitchFamily="18" charset="0"/>
                        </a:rPr>
                        <a:t> </a:t>
                      </a:r>
                      <a:r>
                        <a:rPr lang="lv-LV" sz="1300" dirty="0" err="1">
                          <a:solidFill>
                            <a:schemeClr val="tx1"/>
                          </a:solidFill>
                          <a:effectLst/>
                          <a:latin typeface="Times New Roman" panose="02020603050405020304" pitchFamily="18" charset="0"/>
                          <a:cs typeface="Times New Roman" panose="02020603050405020304" pitchFamily="18" charset="0"/>
                        </a:rPr>
                        <a:t>private</a:t>
                      </a:r>
                      <a:r>
                        <a:rPr lang="lv-LV" sz="1300" dirty="0">
                          <a:solidFill>
                            <a:schemeClr val="tx1"/>
                          </a:solidFill>
                          <a:effectLst/>
                          <a:latin typeface="Times New Roman" panose="02020603050405020304" pitchFamily="18" charset="0"/>
                          <a:cs typeface="Times New Roman" panose="02020603050405020304" pitchFamily="18" charset="0"/>
                        </a:rPr>
                        <a:t> </a:t>
                      </a:r>
                      <a:r>
                        <a:rPr lang="lv-LV" sz="1300" dirty="0" err="1">
                          <a:solidFill>
                            <a:schemeClr val="tx1"/>
                          </a:solidFill>
                          <a:effectLst/>
                          <a:latin typeface="Times New Roman" panose="02020603050405020304" pitchFamily="18" charset="0"/>
                          <a:cs typeface="Times New Roman" panose="02020603050405020304" pitchFamily="18" charset="0"/>
                        </a:rPr>
                        <a:t>limited</a:t>
                      </a:r>
                      <a:r>
                        <a:rPr lang="lv-LV" sz="1300" dirty="0">
                          <a:solidFill>
                            <a:schemeClr val="tx1"/>
                          </a:solidFill>
                          <a:effectLst/>
                          <a:latin typeface="Times New Roman" panose="02020603050405020304" pitchFamily="18" charset="0"/>
                          <a:cs typeface="Times New Roman" panose="02020603050405020304" pitchFamily="18" charset="0"/>
                        </a:rPr>
                        <a:t> </a:t>
                      </a:r>
                      <a:r>
                        <a:rPr lang="lv-LV" sz="1300" dirty="0" err="1">
                          <a:solidFill>
                            <a:schemeClr val="tx1"/>
                          </a:solidFill>
                          <a:effectLst/>
                          <a:latin typeface="Times New Roman" panose="02020603050405020304" pitchFamily="18" charset="0"/>
                          <a:cs typeface="Times New Roman" panose="02020603050405020304" pitchFamily="18" charset="0"/>
                        </a:rPr>
                        <a:t>liability</a:t>
                      </a:r>
                      <a:r>
                        <a:rPr lang="lv-LV" sz="1300" dirty="0">
                          <a:solidFill>
                            <a:schemeClr val="tx1"/>
                          </a:solidFill>
                          <a:effectLst/>
                          <a:latin typeface="Times New Roman" panose="02020603050405020304" pitchFamily="18" charset="0"/>
                          <a:cs typeface="Times New Roman" panose="02020603050405020304" pitchFamily="18" charset="0"/>
                        </a:rPr>
                        <a:t> </a:t>
                      </a:r>
                      <a:r>
                        <a:rPr lang="lv-LV" sz="1300" dirty="0" err="1">
                          <a:solidFill>
                            <a:schemeClr val="tx1"/>
                          </a:solidFill>
                          <a:effectLst/>
                          <a:latin typeface="Times New Roman" panose="02020603050405020304" pitchFamily="18" charset="0"/>
                          <a:cs typeface="Times New Roman" panose="02020603050405020304" pitchFamily="18" charset="0"/>
                        </a:rPr>
                        <a:t>companies</a:t>
                      </a:r>
                      <a:r>
                        <a:rPr lang="lv-LV" sz="1300" dirty="0">
                          <a:solidFill>
                            <a:schemeClr val="tx1"/>
                          </a:solidFill>
                          <a:effectLst/>
                          <a:latin typeface="Times New Roman" panose="02020603050405020304" pitchFamily="18" charset="0"/>
                          <a:cs typeface="Times New Roman" panose="02020603050405020304" pitchFamily="18" charset="0"/>
                        </a:rPr>
                        <a:t>), </a:t>
                      </a:r>
                      <a:r>
                        <a:rPr lang="lv-LV" sz="1300" dirty="0" err="1">
                          <a:solidFill>
                            <a:schemeClr val="tx1"/>
                          </a:solidFill>
                          <a:effectLst/>
                          <a:latin typeface="Times New Roman" panose="02020603050405020304" pitchFamily="18" charset="0"/>
                          <a:cs typeface="Times New Roman" panose="02020603050405020304" pitchFamily="18" charset="0"/>
                        </a:rPr>
                        <a:t>including</a:t>
                      </a:r>
                      <a:r>
                        <a:rPr lang="lv-LV" sz="1300" dirty="0">
                          <a:solidFill>
                            <a:schemeClr val="tx1"/>
                          </a:solidFill>
                          <a:effectLst/>
                          <a:latin typeface="Times New Roman" panose="02020603050405020304" pitchFamily="18" charset="0"/>
                          <a:cs typeface="Times New Roman" panose="02020603050405020304" pitchFamily="18" charset="0"/>
                        </a:rPr>
                        <a:t> </a:t>
                      </a:r>
                      <a:r>
                        <a:rPr lang="lv-LV" sz="1300" dirty="0" err="1">
                          <a:solidFill>
                            <a:schemeClr val="tx1"/>
                          </a:solidFill>
                          <a:effectLst/>
                          <a:latin typeface="Times New Roman" panose="02020603050405020304" pitchFamily="18" charset="0"/>
                          <a:cs typeface="Times New Roman" panose="02020603050405020304" pitchFamily="18" charset="0"/>
                        </a:rPr>
                        <a:t>convertible</a:t>
                      </a:r>
                      <a:r>
                        <a:rPr lang="lv-LV" sz="1300" dirty="0">
                          <a:solidFill>
                            <a:schemeClr val="tx1"/>
                          </a:solidFill>
                          <a:effectLst/>
                          <a:latin typeface="Times New Roman" panose="02020603050405020304" pitchFamily="18" charset="0"/>
                          <a:cs typeface="Times New Roman" panose="02020603050405020304" pitchFamily="18" charset="0"/>
                        </a:rPr>
                        <a:t> </a:t>
                      </a:r>
                      <a:r>
                        <a:rPr lang="lv-LV" sz="1300" dirty="0" err="1">
                          <a:solidFill>
                            <a:schemeClr val="tx1"/>
                          </a:solidFill>
                          <a:effectLst/>
                          <a:latin typeface="Times New Roman" panose="02020603050405020304" pitchFamily="18" charset="0"/>
                          <a:cs typeface="Times New Roman" panose="02020603050405020304" pitchFamily="18" charset="0"/>
                        </a:rPr>
                        <a:t>securities</a:t>
                      </a:r>
                      <a:r>
                        <a:rPr lang="lv-LV" sz="1300" dirty="0">
                          <a:solidFill>
                            <a:schemeClr val="tx1"/>
                          </a:solidFill>
                          <a:effectLst/>
                          <a:latin typeface="Times New Roman" panose="02020603050405020304" pitchFamily="18" charset="0"/>
                          <a:cs typeface="Times New Roman" panose="02020603050405020304" pitchFamily="18" charset="0"/>
                        </a:rPr>
                        <a:t>; (b) </a:t>
                      </a:r>
                      <a:r>
                        <a:rPr lang="lv-LV" sz="1300" dirty="0" err="1">
                          <a:solidFill>
                            <a:schemeClr val="tx1"/>
                          </a:solidFill>
                          <a:effectLst/>
                          <a:latin typeface="Times New Roman" panose="02020603050405020304" pitchFamily="18" charset="0"/>
                          <a:cs typeface="Times New Roman" panose="02020603050405020304" pitchFamily="18" charset="0"/>
                        </a:rPr>
                        <a:t>bonds</a:t>
                      </a:r>
                      <a:r>
                        <a:rPr lang="lv-LV" sz="1300" dirty="0">
                          <a:solidFill>
                            <a:schemeClr val="tx1"/>
                          </a:solidFill>
                          <a:effectLst/>
                          <a:latin typeface="Times New Roman" panose="02020603050405020304" pitchFamily="18" charset="0"/>
                          <a:cs typeface="Times New Roman" panose="02020603050405020304" pitchFamily="18" charset="0"/>
                        </a:rPr>
                        <a:t> </a:t>
                      </a:r>
                      <a:r>
                        <a:rPr lang="lv-LV" sz="1300" dirty="0" err="1">
                          <a:solidFill>
                            <a:schemeClr val="tx1"/>
                          </a:solidFill>
                          <a:effectLst/>
                          <a:latin typeface="Times New Roman" panose="02020603050405020304" pitchFamily="18" charset="0"/>
                          <a:cs typeface="Times New Roman" panose="02020603050405020304" pitchFamily="18" charset="0"/>
                        </a:rPr>
                        <a:t>or</a:t>
                      </a:r>
                      <a:r>
                        <a:rPr lang="lv-LV" sz="1300" dirty="0">
                          <a:solidFill>
                            <a:schemeClr val="tx1"/>
                          </a:solidFill>
                          <a:effectLst/>
                          <a:latin typeface="Times New Roman" panose="02020603050405020304" pitchFamily="18" charset="0"/>
                          <a:cs typeface="Times New Roman" panose="02020603050405020304" pitchFamily="18" charset="0"/>
                        </a:rPr>
                        <a:t> </a:t>
                      </a:r>
                      <a:r>
                        <a:rPr lang="lv-LV" sz="1300" dirty="0" err="1">
                          <a:solidFill>
                            <a:schemeClr val="tx1"/>
                          </a:solidFill>
                          <a:effectLst/>
                          <a:latin typeface="Times New Roman" panose="02020603050405020304" pitchFamily="18" charset="0"/>
                          <a:cs typeface="Times New Roman" panose="02020603050405020304" pitchFamily="18" charset="0"/>
                        </a:rPr>
                        <a:t>other</a:t>
                      </a:r>
                      <a:r>
                        <a:rPr lang="lv-LV" sz="1300" dirty="0">
                          <a:solidFill>
                            <a:schemeClr val="tx1"/>
                          </a:solidFill>
                          <a:effectLst/>
                          <a:latin typeface="Times New Roman" panose="02020603050405020304" pitchFamily="18" charset="0"/>
                          <a:cs typeface="Times New Roman" panose="02020603050405020304" pitchFamily="18" charset="0"/>
                        </a:rPr>
                        <a:t> </a:t>
                      </a:r>
                      <a:r>
                        <a:rPr lang="lv-LV" sz="1300" dirty="0" err="1">
                          <a:solidFill>
                            <a:schemeClr val="tx1"/>
                          </a:solidFill>
                          <a:effectLst/>
                          <a:latin typeface="Times New Roman" panose="02020603050405020304" pitchFamily="18" charset="0"/>
                          <a:cs typeface="Times New Roman" panose="02020603050405020304" pitchFamily="18" charset="0"/>
                        </a:rPr>
                        <a:t>forms</a:t>
                      </a:r>
                      <a:r>
                        <a:rPr lang="lv-LV" sz="1300" dirty="0">
                          <a:solidFill>
                            <a:schemeClr val="tx1"/>
                          </a:solidFill>
                          <a:effectLst/>
                          <a:latin typeface="Times New Roman" panose="02020603050405020304" pitchFamily="18" charset="0"/>
                          <a:cs typeface="Times New Roman" panose="02020603050405020304" pitchFamily="18" charset="0"/>
                        </a:rPr>
                        <a:t> </a:t>
                      </a:r>
                      <a:r>
                        <a:rPr lang="lv-LV" sz="1300" dirty="0" err="1">
                          <a:solidFill>
                            <a:schemeClr val="tx1"/>
                          </a:solidFill>
                          <a:effectLst/>
                          <a:latin typeface="Times New Roman" panose="02020603050405020304" pitchFamily="18" charset="0"/>
                          <a:cs typeface="Times New Roman" panose="02020603050405020304" pitchFamily="18" charset="0"/>
                        </a:rPr>
                        <a:t>of</a:t>
                      </a:r>
                      <a:r>
                        <a:rPr lang="lv-LV" sz="1300" dirty="0">
                          <a:solidFill>
                            <a:schemeClr val="tx1"/>
                          </a:solidFill>
                          <a:effectLst/>
                          <a:latin typeface="Times New Roman" panose="02020603050405020304" pitchFamily="18" charset="0"/>
                          <a:cs typeface="Times New Roman" panose="02020603050405020304" pitchFamily="18" charset="0"/>
                        </a:rPr>
                        <a:t> </a:t>
                      </a:r>
                      <a:r>
                        <a:rPr lang="lv-LV" sz="1300" dirty="0" err="1">
                          <a:solidFill>
                            <a:schemeClr val="tx1"/>
                          </a:solidFill>
                          <a:effectLst/>
                          <a:latin typeface="Times New Roman" panose="02020603050405020304" pitchFamily="18" charset="0"/>
                          <a:cs typeface="Times New Roman" panose="02020603050405020304" pitchFamily="18" charset="0"/>
                        </a:rPr>
                        <a:t>securitised</a:t>
                      </a:r>
                      <a:r>
                        <a:rPr lang="lv-LV" sz="1300" dirty="0">
                          <a:solidFill>
                            <a:schemeClr val="tx1"/>
                          </a:solidFill>
                          <a:effectLst/>
                          <a:latin typeface="Times New Roman" panose="02020603050405020304" pitchFamily="18" charset="0"/>
                          <a:cs typeface="Times New Roman" panose="02020603050405020304" pitchFamily="18" charset="0"/>
                        </a:rPr>
                        <a:t> </a:t>
                      </a:r>
                      <a:r>
                        <a:rPr lang="lv-LV" sz="1300" dirty="0" err="1">
                          <a:solidFill>
                            <a:schemeClr val="tx1"/>
                          </a:solidFill>
                          <a:effectLst/>
                          <a:latin typeface="Times New Roman" panose="02020603050405020304" pitchFamily="18" charset="0"/>
                          <a:cs typeface="Times New Roman" panose="02020603050405020304" pitchFamily="18" charset="0"/>
                        </a:rPr>
                        <a:t>debt</a:t>
                      </a:r>
                      <a:r>
                        <a:rPr lang="lv-LV" sz="1300" dirty="0">
                          <a:solidFill>
                            <a:schemeClr val="tx1"/>
                          </a:solidFill>
                          <a:effectLst/>
                          <a:latin typeface="Times New Roman" panose="02020603050405020304" pitchFamily="18" charset="0"/>
                          <a:cs typeface="Times New Roman" panose="02020603050405020304" pitchFamily="18" charset="0"/>
                        </a:rPr>
                        <a:t>; </a:t>
                      </a:r>
                      <a:r>
                        <a:rPr lang="lv-LV" sz="1300" dirty="0" err="1">
                          <a:solidFill>
                            <a:schemeClr val="tx1"/>
                          </a:solidFill>
                          <a:effectLst/>
                          <a:latin typeface="Times New Roman" panose="02020603050405020304" pitchFamily="18" charset="0"/>
                          <a:cs typeface="Times New Roman" panose="02020603050405020304" pitchFamily="18" charset="0"/>
                        </a:rPr>
                        <a:t>or</a:t>
                      </a:r>
                      <a:r>
                        <a:rPr lang="lv-LV" sz="1300" dirty="0">
                          <a:solidFill>
                            <a:schemeClr val="tx1"/>
                          </a:solidFill>
                          <a:effectLst/>
                          <a:latin typeface="Times New Roman" panose="02020603050405020304" pitchFamily="18" charset="0"/>
                          <a:cs typeface="Times New Roman" panose="02020603050405020304" pitchFamily="18" charset="0"/>
                        </a:rPr>
                        <a:t> (c) </a:t>
                      </a:r>
                      <a:r>
                        <a:rPr lang="lv-LV" sz="1300" dirty="0" err="1">
                          <a:solidFill>
                            <a:schemeClr val="tx1"/>
                          </a:solidFill>
                          <a:effectLst/>
                          <a:latin typeface="Times New Roman" panose="02020603050405020304" pitchFamily="18" charset="0"/>
                          <a:cs typeface="Times New Roman" panose="02020603050405020304" pitchFamily="18" charset="0"/>
                        </a:rPr>
                        <a:t>any</a:t>
                      </a:r>
                      <a:r>
                        <a:rPr lang="lv-LV" sz="1300" dirty="0">
                          <a:solidFill>
                            <a:schemeClr val="tx1"/>
                          </a:solidFill>
                          <a:effectLst/>
                          <a:latin typeface="Times New Roman" panose="02020603050405020304" pitchFamily="18" charset="0"/>
                          <a:cs typeface="Times New Roman" panose="02020603050405020304" pitchFamily="18" charset="0"/>
                        </a:rPr>
                        <a:t> </a:t>
                      </a:r>
                      <a:r>
                        <a:rPr lang="lv-LV" sz="1300" dirty="0" err="1">
                          <a:solidFill>
                            <a:schemeClr val="tx1"/>
                          </a:solidFill>
                          <a:effectLst/>
                          <a:latin typeface="Times New Roman" panose="02020603050405020304" pitchFamily="18" charset="0"/>
                          <a:cs typeface="Times New Roman" panose="02020603050405020304" pitchFamily="18" charset="0"/>
                        </a:rPr>
                        <a:t>other</a:t>
                      </a:r>
                      <a:r>
                        <a:rPr lang="lv-LV" sz="1300" dirty="0">
                          <a:solidFill>
                            <a:schemeClr val="tx1"/>
                          </a:solidFill>
                          <a:effectLst/>
                          <a:latin typeface="Times New Roman" panose="02020603050405020304" pitchFamily="18" charset="0"/>
                          <a:cs typeface="Times New Roman" panose="02020603050405020304" pitchFamily="18" charset="0"/>
                        </a:rPr>
                        <a:t> </a:t>
                      </a:r>
                      <a:r>
                        <a:rPr lang="lv-LV" sz="1300" dirty="0" err="1">
                          <a:solidFill>
                            <a:schemeClr val="tx1"/>
                          </a:solidFill>
                          <a:effectLst/>
                          <a:latin typeface="Times New Roman" panose="02020603050405020304" pitchFamily="18" charset="0"/>
                          <a:cs typeface="Times New Roman" panose="02020603050405020304" pitchFamily="18" charset="0"/>
                        </a:rPr>
                        <a:t>securities</a:t>
                      </a:r>
                      <a:r>
                        <a:rPr lang="lv-LV" sz="1300" dirty="0">
                          <a:solidFill>
                            <a:schemeClr val="tx1"/>
                          </a:solidFill>
                          <a:effectLst/>
                          <a:latin typeface="Times New Roman" panose="02020603050405020304" pitchFamily="18" charset="0"/>
                          <a:cs typeface="Times New Roman" panose="02020603050405020304" pitchFamily="18" charset="0"/>
                        </a:rPr>
                        <a:t> </a:t>
                      </a:r>
                      <a:r>
                        <a:rPr lang="lv-LV" sz="1300" dirty="0" err="1">
                          <a:solidFill>
                            <a:schemeClr val="tx1"/>
                          </a:solidFill>
                          <a:effectLst/>
                          <a:latin typeface="Times New Roman" panose="02020603050405020304" pitchFamily="18" charset="0"/>
                          <a:cs typeface="Times New Roman" panose="02020603050405020304" pitchFamily="18" charset="0"/>
                        </a:rPr>
                        <a:t>giving</a:t>
                      </a:r>
                      <a:r>
                        <a:rPr lang="lv-LV" sz="1300" dirty="0">
                          <a:solidFill>
                            <a:schemeClr val="tx1"/>
                          </a:solidFill>
                          <a:effectLst/>
                          <a:latin typeface="Times New Roman" panose="02020603050405020304" pitchFamily="18" charset="0"/>
                          <a:cs typeface="Times New Roman" panose="02020603050405020304" pitchFamily="18" charset="0"/>
                        </a:rPr>
                        <a:t> </a:t>
                      </a:r>
                      <a:r>
                        <a:rPr lang="lv-LV" sz="1300" dirty="0" err="1">
                          <a:solidFill>
                            <a:schemeClr val="tx1"/>
                          </a:solidFill>
                          <a:effectLst/>
                          <a:latin typeface="Times New Roman" panose="02020603050405020304" pitchFamily="18" charset="0"/>
                          <a:cs typeface="Times New Roman" panose="02020603050405020304" pitchFamily="18" charset="0"/>
                        </a:rPr>
                        <a:t>the</a:t>
                      </a:r>
                      <a:r>
                        <a:rPr lang="lv-LV" sz="1300" dirty="0">
                          <a:solidFill>
                            <a:schemeClr val="tx1"/>
                          </a:solidFill>
                          <a:effectLst/>
                          <a:latin typeface="Times New Roman" panose="02020603050405020304" pitchFamily="18" charset="0"/>
                          <a:cs typeface="Times New Roman" panose="02020603050405020304" pitchFamily="18" charset="0"/>
                        </a:rPr>
                        <a:t> </a:t>
                      </a:r>
                      <a:r>
                        <a:rPr lang="lv-LV" sz="1300" dirty="0" err="1">
                          <a:solidFill>
                            <a:schemeClr val="tx1"/>
                          </a:solidFill>
                          <a:effectLst/>
                          <a:latin typeface="Times New Roman" panose="02020603050405020304" pitchFamily="18" charset="0"/>
                          <a:cs typeface="Times New Roman" panose="02020603050405020304" pitchFamily="18" charset="0"/>
                        </a:rPr>
                        <a:t>right</a:t>
                      </a:r>
                      <a:r>
                        <a:rPr lang="lv-LV" sz="1300" dirty="0">
                          <a:solidFill>
                            <a:schemeClr val="tx1"/>
                          </a:solidFill>
                          <a:effectLst/>
                          <a:latin typeface="Times New Roman" panose="02020603050405020304" pitchFamily="18" charset="0"/>
                          <a:cs typeface="Times New Roman" panose="02020603050405020304" pitchFamily="18" charset="0"/>
                        </a:rPr>
                        <a:t> to </a:t>
                      </a:r>
                      <a:r>
                        <a:rPr lang="lv-LV" sz="1300" dirty="0" err="1">
                          <a:solidFill>
                            <a:schemeClr val="tx1"/>
                          </a:solidFill>
                          <a:effectLst/>
                          <a:latin typeface="Times New Roman" panose="02020603050405020304" pitchFamily="18" charset="0"/>
                          <a:cs typeface="Times New Roman" panose="02020603050405020304" pitchFamily="18" charset="0"/>
                        </a:rPr>
                        <a:t>acquire</a:t>
                      </a:r>
                      <a:r>
                        <a:rPr lang="lv-LV" sz="1300" dirty="0">
                          <a:solidFill>
                            <a:schemeClr val="tx1"/>
                          </a:solidFill>
                          <a:effectLst/>
                          <a:latin typeface="Times New Roman" panose="02020603050405020304" pitchFamily="18" charset="0"/>
                          <a:cs typeface="Times New Roman" panose="02020603050405020304" pitchFamily="18" charset="0"/>
                        </a:rPr>
                        <a:t> </a:t>
                      </a:r>
                      <a:r>
                        <a:rPr lang="lv-LV" sz="1300" dirty="0" err="1">
                          <a:solidFill>
                            <a:schemeClr val="tx1"/>
                          </a:solidFill>
                          <a:effectLst/>
                          <a:latin typeface="Times New Roman" panose="02020603050405020304" pitchFamily="18" charset="0"/>
                          <a:cs typeface="Times New Roman" panose="02020603050405020304" pitchFamily="18" charset="0"/>
                        </a:rPr>
                        <a:t>or</a:t>
                      </a:r>
                      <a:r>
                        <a:rPr lang="lv-LV" sz="1300" dirty="0">
                          <a:solidFill>
                            <a:schemeClr val="tx1"/>
                          </a:solidFill>
                          <a:effectLst/>
                          <a:latin typeface="Times New Roman" panose="02020603050405020304" pitchFamily="18" charset="0"/>
                          <a:cs typeface="Times New Roman" panose="02020603050405020304" pitchFamily="18" charset="0"/>
                        </a:rPr>
                        <a:t> </a:t>
                      </a:r>
                      <a:r>
                        <a:rPr lang="lv-LV" sz="1300" dirty="0" err="1">
                          <a:solidFill>
                            <a:schemeClr val="tx1"/>
                          </a:solidFill>
                          <a:effectLst/>
                          <a:latin typeface="Times New Roman" panose="02020603050405020304" pitchFamily="18" charset="0"/>
                          <a:cs typeface="Times New Roman" panose="02020603050405020304" pitchFamily="18" charset="0"/>
                        </a:rPr>
                        <a:t>sell</a:t>
                      </a:r>
                      <a:r>
                        <a:rPr lang="lv-LV" sz="1300" dirty="0">
                          <a:solidFill>
                            <a:schemeClr val="tx1"/>
                          </a:solidFill>
                          <a:effectLst/>
                          <a:latin typeface="Times New Roman" panose="02020603050405020304" pitchFamily="18" charset="0"/>
                          <a:cs typeface="Times New Roman" panose="02020603050405020304" pitchFamily="18" charset="0"/>
                        </a:rPr>
                        <a:t> </a:t>
                      </a:r>
                      <a:r>
                        <a:rPr lang="lv-LV" sz="1300" dirty="0" err="1">
                          <a:solidFill>
                            <a:schemeClr val="tx1"/>
                          </a:solidFill>
                          <a:effectLst/>
                          <a:latin typeface="Times New Roman" panose="02020603050405020304" pitchFamily="18" charset="0"/>
                          <a:cs typeface="Times New Roman" panose="02020603050405020304" pitchFamily="18" charset="0"/>
                        </a:rPr>
                        <a:t>any</a:t>
                      </a:r>
                      <a:r>
                        <a:rPr lang="lv-LV" sz="1300" dirty="0">
                          <a:solidFill>
                            <a:schemeClr val="tx1"/>
                          </a:solidFill>
                          <a:effectLst/>
                          <a:latin typeface="Times New Roman" panose="02020603050405020304" pitchFamily="18" charset="0"/>
                          <a:cs typeface="Times New Roman" panose="02020603050405020304" pitchFamily="18" charset="0"/>
                        </a:rPr>
                        <a:t> </a:t>
                      </a:r>
                      <a:r>
                        <a:rPr lang="lv-LV" sz="1300" dirty="0" err="1">
                          <a:solidFill>
                            <a:schemeClr val="tx1"/>
                          </a:solidFill>
                          <a:effectLst/>
                          <a:latin typeface="Times New Roman" panose="02020603050405020304" pitchFamily="18" charset="0"/>
                          <a:cs typeface="Times New Roman" panose="02020603050405020304" pitchFamily="18" charset="0"/>
                        </a:rPr>
                        <a:t>such</a:t>
                      </a:r>
                      <a:r>
                        <a:rPr lang="lv-LV" sz="1300" dirty="0">
                          <a:solidFill>
                            <a:schemeClr val="tx1"/>
                          </a:solidFill>
                          <a:effectLst/>
                          <a:latin typeface="Times New Roman" panose="02020603050405020304" pitchFamily="18" charset="0"/>
                          <a:cs typeface="Times New Roman" panose="02020603050405020304" pitchFamily="18" charset="0"/>
                        </a:rPr>
                        <a:t> </a:t>
                      </a:r>
                      <a:r>
                        <a:rPr lang="lv-LV" sz="1300" dirty="0" err="1">
                          <a:solidFill>
                            <a:schemeClr val="tx1"/>
                          </a:solidFill>
                          <a:effectLst/>
                          <a:latin typeface="Times New Roman" panose="02020603050405020304" pitchFamily="18" charset="0"/>
                          <a:cs typeface="Times New Roman" panose="02020603050405020304" pitchFamily="18" charset="0"/>
                        </a:rPr>
                        <a:t>transferable</a:t>
                      </a:r>
                      <a:r>
                        <a:rPr lang="lv-LV" sz="1300" dirty="0">
                          <a:solidFill>
                            <a:schemeClr val="tx1"/>
                          </a:solidFill>
                          <a:effectLst/>
                          <a:latin typeface="Times New Roman" panose="02020603050405020304" pitchFamily="18" charset="0"/>
                          <a:cs typeface="Times New Roman" panose="02020603050405020304" pitchFamily="18" charset="0"/>
                        </a:rPr>
                        <a:t> </a:t>
                      </a:r>
                      <a:r>
                        <a:rPr lang="lv-LV" sz="1300" dirty="0" err="1">
                          <a:solidFill>
                            <a:schemeClr val="tx1"/>
                          </a:solidFill>
                          <a:effectLst/>
                          <a:latin typeface="Times New Roman" panose="02020603050405020304" pitchFamily="18" charset="0"/>
                          <a:cs typeface="Times New Roman" panose="02020603050405020304" pitchFamily="18" charset="0"/>
                        </a:rPr>
                        <a:t>securities</a:t>
                      </a:r>
                      <a:r>
                        <a:rPr lang="lv-LV" sz="1300" dirty="0">
                          <a:solidFill>
                            <a:schemeClr val="tx1"/>
                          </a:solidFill>
                          <a:effectLst/>
                          <a:latin typeface="Times New Roman" panose="02020603050405020304" pitchFamily="18" charset="0"/>
                          <a:cs typeface="Times New Roman" panose="02020603050405020304" pitchFamily="18" charset="0"/>
                        </a:rPr>
                        <a:t> </a:t>
                      </a:r>
                      <a:r>
                        <a:rPr lang="lv-LV" sz="1300" dirty="0" err="1">
                          <a:solidFill>
                            <a:schemeClr val="tx1"/>
                          </a:solidFill>
                          <a:effectLst/>
                          <a:latin typeface="Times New Roman" panose="02020603050405020304" pitchFamily="18" charset="0"/>
                          <a:cs typeface="Times New Roman" panose="02020603050405020304" pitchFamily="18" charset="0"/>
                        </a:rPr>
                        <a:t>or</a:t>
                      </a:r>
                      <a:r>
                        <a:rPr lang="lv-LV" sz="1300" dirty="0">
                          <a:solidFill>
                            <a:schemeClr val="tx1"/>
                          </a:solidFill>
                          <a:effectLst/>
                          <a:latin typeface="Times New Roman" panose="02020603050405020304" pitchFamily="18" charset="0"/>
                          <a:cs typeface="Times New Roman" panose="02020603050405020304" pitchFamily="18" charset="0"/>
                        </a:rPr>
                        <a:t> </a:t>
                      </a:r>
                      <a:r>
                        <a:rPr lang="lv-LV" sz="1300" dirty="0" err="1">
                          <a:solidFill>
                            <a:schemeClr val="tx1"/>
                          </a:solidFill>
                          <a:effectLst/>
                          <a:latin typeface="Times New Roman" panose="02020603050405020304" pitchFamily="18" charset="0"/>
                          <a:cs typeface="Times New Roman" panose="02020603050405020304" pitchFamily="18" charset="0"/>
                        </a:rPr>
                        <a:t>giving</a:t>
                      </a:r>
                      <a:r>
                        <a:rPr lang="lv-LV" sz="1300" dirty="0">
                          <a:solidFill>
                            <a:schemeClr val="tx1"/>
                          </a:solidFill>
                          <a:effectLst/>
                          <a:latin typeface="Times New Roman" panose="02020603050405020304" pitchFamily="18" charset="0"/>
                          <a:cs typeface="Times New Roman" panose="02020603050405020304" pitchFamily="18" charset="0"/>
                        </a:rPr>
                        <a:t> </a:t>
                      </a:r>
                      <a:r>
                        <a:rPr lang="lv-LV" sz="1300" dirty="0" err="1">
                          <a:solidFill>
                            <a:schemeClr val="tx1"/>
                          </a:solidFill>
                          <a:effectLst/>
                          <a:latin typeface="Times New Roman" panose="02020603050405020304" pitchFamily="18" charset="0"/>
                          <a:cs typeface="Times New Roman" panose="02020603050405020304" pitchFamily="18" charset="0"/>
                        </a:rPr>
                        <a:t>rise</a:t>
                      </a:r>
                      <a:r>
                        <a:rPr lang="lv-LV" sz="1300" dirty="0">
                          <a:solidFill>
                            <a:schemeClr val="tx1"/>
                          </a:solidFill>
                          <a:effectLst/>
                          <a:latin typeface="Times New Roman" panose="02020603050405020304" pitchFamily="18" charset="0"/>
                          <a:cs typeface="Times New Roman" panose="02020603050405020304" pitchFamily="18" charset="0"/>
                        </a:rPr>
                        <a:t> to a </a:t>
                      </a:r>
                      <a:r>
                        <a:rPr lang="lv-LV" sz="1300" dirty="0" err="1">
                          <a:solidFill>
                            <a:schemeClr val="tx1"/>
                          </a:solidFill>
                          <a:effectLst/>
                          <a:latin typeface="Times New Roman" panose="02020603050405020304" pitchFamily="18" charset="0"/>
                          <a:cs typeface="Times New Roman" panose="02020603050405020304" pitchFamily="18" charset="0"/>
                        </a:rPr>
                        <a:t>cash</a:t>
                      </a:r>
                      <a:r>
                        <a:rPr lang="lv-LV" sz="1300" dirty="0">
                          <a:solidFill>
                            <a:schemeClr val="tx1"/>
                          </a:solidFill>
                          <a:effectLst/>
                          <a:latin typeface="Times New Roman" panose="02020603050405020304" pitchFamily="18" charset="0"/>
                          <a:cs typeface="Times New Roman" panose="02020603050405020304" pitchFamily="18" charset="0"/>
                        </a:rPr>
                        <a:t> </a:t>
                      </a:r>
                      <a:r>
                        <a:rPr lang="lv-LV" sz="1300" dirty="0" err="1">
                          <a:solidFill>
                            <a:schemeClr val="tx1"/>
                          </a:solidFill>
                          <a:effectLst/>
                          <a:latin typeface="Times New Roman" panose="02020603050405020304" pitchFamily="18" charset="0"/>
                          <a:cs typeface="Times New Roman" panose="02020603050405020304" pitchFamily="18" charset="0"/>
                        </a:rPr>
                        <a:t>settlement</a:t>
                      </a:r>
                      <a:r>
                        <a:rPr lang="lv-LV" sz="1300" dirty="0">
                          <a:solidFill>
                            <a:schemeClr val="tx1"/>
                          </a:solidFill>
                          <a:effectLst/>
                          <a:latin typeface="Times New Roman" panose="02020603050405020304" pitchFamily="18" charset="0"/>
                          <a:cs typeface="Times New Roman" panose="02020603050405020304" pitchFamily="18" charset="0"/>
                        </a:rPr>
                        <a:t> </a:t>
                      </a:r>
                      <a:r>
                        <a:rPr lang="lv-LV" sz="1300" dirty="0" err="1">
                          <a:solidFill>
                            <a:schemeClr val="tx1"/>
                          </a:solidFill>
                          <a:effectLst/>
                          <a:latin typeface="Times New Roman" panose="02020603050405020304" pitchFamily="18" charset="0"/>
                          <a:cs typeface="Times New Roman" panose="02020603050405020304" pitchFamily="18" charset="0"/>
                        </a:rPr>
                        <a:t>determined</a:t>
                      </a:r>
                      <a:r>
                        <a:rPr lang="lv-LV" sz="1300" dirty="0">
                          <a:solidFill>
                            <a:schemeClr val="tx1"/>
                          </a:solidFill>
                          <a:effectLst/>
                          <a:latin typeface="Times New Roman" panose="02020603050405020304" pitchFamily="18" charset="0"/>
                          <a:cs typeface="Times New Roman" panose="02020603050405020304" pitchFamily="18" charset="0"/>
                        </a:rPr>
                        <a:t> </a:t>
                      </a:r>
                      <a:r>
                        <a:rPr lang="lv-LV" sz="1300" dirty="0" err="1">
                          <a:solidFill>
                            <a:schemeClr val="tx1"/>
                          </a:solidFill>
                          <a:effectLst/>
                          <a:latin typeface="Times New Roman" panose="02020603050405020304" pitchFamily="18" charset="0"/>
                          <a:cs typeface="Times New Roman" panose="02020603050405020304" pitchFamily="18" charset="0"/>
                        </a:rPr>
                        <a:t>by</a:t>
                      </a:r>
                      <a:r>
                        <a:rPr lang="lv-LV" sz="1300" dirty="0">
                          <a:solidFill>
                            <a:schemeClr val="tx1"/>
                          </a:solidFill>
                          <a:effectLst/>
                          <a:latin typeface="Times New Roman" panose="02020603050405020304" pitchFamily="18" charset="0"/>
                          <a:cs typeface="Times New Roman" panose="02020603050405020304" pitchFamily="18" charset="0"/>
                        </a:rPr>
                        <a:t> reference to </a:t>
                      </a:r>
                      <a:r>
                        <a:rPr lang="lv-LV" sz="1300" dirty="0" err="1">
                          <a:solidFill>
                            <a:schemeClr val="tx1"/>
                          </a:solidFill>
                          <a:effectLst/>
                          <a:latin typeface="Times New Roman" panose="02020603050405020304" pitchFamily="18" charset="0"/>
                          <a:cs typeface="Times New Roman" panose="02020603050405020304" pitchFamily="18" charset="0"/>
                        </a:rPr>
                        <a:t>transferable</a:t>
                      </a:r>
                      <a:r>
                        <a:rPr lang="lv-LV" sz="1300" dirty="0">
                          <a:solidFill>
                            <a:schemeClr val="tx1"/>
                          </a:solidFill>
                          <a:effectLst/>
                          <a:latin typeface="Times New Roman" panose="02020603050405020304" pitchFamily="18" charset="0"/>
                          <a:cs typeface="Times New Roman" panose="02020603050405020304" pitchFamily="18" charset="0"/>
                        </a:rPr>
                        <a:t> </a:t>
                      </a:r>
                      <a:r>
                        <a:rPr lang="lv-LV" sz="1300" dirty="0" err="1">
                          <a:solidFill>
                            <a:schemeClr val="tx1"/>
                          </a:solidFill>
                          <a:effectLst/>
                          <a:latin typeface="Times New Roman" panose="02020603050405020304" pitchFamily="18" charset="0"/>
                          <a:cs typeface="Times New Roman" panose="02020603050405020304" pitchFamily="18" charset="0"/>
                        </a:rPr>
                        <a:t>securities</a:t>
                      </a:r>
                      <a:r>
                        <a:rPr lang="lv-LV" sz="1300" dirty="0">
                          <a:solidFill>
                            <a:schemeClr val="tx1"/>
                          </a:solidFill>
                          <a:effectLst/>
                          <a:latin typeface="Times New Roman" panose="02020603050405020304" pitchFamily="18" charset="0"/>
                          <a:cs typeface="Times New Roman" panose="02020603050405020304" pitchFamily="18" charset="0"/>
                        </a:rPr>
                        <a:t>, </a:t>
                      </a:r>
                      <a:r>
                        <a:rPr lang="lv-LV" sz="1300" dirty="0" err="1">
                          <a:solidFill>
                            <a:schemeClr val="tx1"/>
                          </a:solidFill>
                          <a:effectLst/>
                          <a:latin typeface="Times New Roman" panose="02020603050405020304" pitchFamily="18" charset="0"/>
                          <a:cs typeface="Times New Roman" panose="02020603050405020304" pitchFamily="18" charset="0"/>
                        </a:rPr>
                        <a:t>currencies</a:t>
                      </a:r>
                      <a:r>
                        <a:rPr lang="lv-LV" sz="1300" dirty="0">
                          <a:solidFill>
                            <a:schemeClr val="tx1"/>
                          </a:solidFill>
                          <a:effectLst/>
                          <a:latin typeface="Times New Roman" panose="02020603050405020304" pitchFamily="18" charset="0"/>
                          <a:cs typeface="Times New Roman" panose="02020603050405020304" pitchFamily="18" charset="0"/>
                        </a:rPr>
                        <a:t>, </a:t>
                      </a:r>
                      <a:r>
                        <a:rPr lang="lv-LV" sz="1300" dirty="0" err="1">
                          <a:solidFill>
                            <a:schemeClr val="tx1"/>
                          </a:solidFill>
                          <a:effectLst/>
                          <a:latin typeface="Times New Roman" panose="02020603050405020304" pitchFamily="18" charset="0"/>
                          <a:cs typeface="Times New Roman" panose="02020603050405020304" pitchFamily="18" charset="0"/>
                        </a:rPr>
                        <a:t>interest</a:t>
                      </a:r>
                      <a:r>
                        <a:rPr lang="lv-LV" sz="1300" dirty="0">
                          <a:solidFill>
                            <a:schemeClr val="tx1"/>
                          </a:solidFill>
                          <a:effectLst/>
                          <a:latin typeface="Times New Roman" panose="02020603050405020304" pitchFamily="18" charset="0"/>
                          <a:cs typeface="Times New Roman" panose="02020603050405020304" pitchFamily="18" charset="0"/>
                        </a:rPr>
                        <a:t> </a:t>
                      </a:r>
                      <a:r>
                        <a:rPr lang="lv-LV" sz="1300" dirty="0" err="1">
                          <a:solidFill>
                            <a:schemeClr val="tx1"/>
                          </a:solidFill>
                          <a:effectLst/>
                          <a:latin typeface="Times New Roman" panose="02020603050405020304" pitchFamily="18" charset="0"/>
                          <a:cs typeface="Times New Roman" panose="02020603050405020304" pitchFamily="18" charset="0"/>
                        </a:rPr>
                        <a:t>rates</a:t>
                      </a:r>
                      <a:r>
                        <a:rPr lang="lv-LV" sz="1300" dirty="0">
                          <a:solidFill>
                            <a:schemeClr val="tx1"/>
                          </a:solidFill>
                          <a:effectLst/>
                          <a:latin typeface="Times New Roman" panose="02020603050405020304" pitchFamily="18" charset="0"/>
                          <a:cs typeface="Times New Roman" panose="02020603050405020304" pitchFamily="18" charset="0"/>
                        </a:rPr>
                        <a:t> </a:t>
                      </a:r>
                      <a:r>
                        <a:rPr lang="lv-LV" sz="1300" dirty="0" err="1">
                          <a:solidFill>
                            <a:schemeClr val="tx1"/>
                          </a:solidFill>
                          <a:effectLst/>
                          <a:latin typeface="Times New Roman" panose="02020603050405020304" pitchFamily="18" charset="0"/>
                          <a:cs typeface="Times New Roman" panose="02020603050405020304" pitchFamily="18" charset="0"/>
                        </a:rPr>
                        <a:t>or</a:t>
                      </a:r>
                      <a:r>
                        <a:rPr lang="lv-LV" sz="1300" dirty="0">
                          <a:solidFill>
                            <a:schemeClr val="tx1"/>
                          </a:solidFill>
                          <a:effectLst/>
                          <a:latin typeface="Times New Roman" panose="02020603050405020304" pitchFamily="18" charset="0"/>
                          <a:cs typeface="Times New Roman" panose="02020603050405020304" pitchFamily="18" charset="0"/>
                        </a:rPr>
                        <a:t> </a:t>
                      </a:r>
                      <a:r>
                        <a:rPr lang="lv-LV" sz="1300" dirty="0" err="1">
                          <a:solidFill>
                            <a:schemeClr val="tx1"/>
                          </a:solidFill>
                          <a:effectLst/>
                          <a:latin typeface="Times New Roman" panose="02020603050405020304" pitchFamily="18" charset="0"/>
                          <a:cs typeface="Times New Roman" panose="02020603050405020304" pitchFamily="18" charset="0"/>
                        </a:rPr>
                        <a:t>yields</a:t>
                      </a:r>
                      <a:r>
                        <a:rPr lang="lv-LV" sz="1300" dirty="0">
                          <a:solidFill>
                            <a:schemeClr val="tx1"/>
                          </a:solidFill>
                          <a:effectLst/>
                          <a:latin typeface="Times New Roman" panose="02020603050405020304" pitchFamily="18" charset="0"/>
                          <a:cs typeface="Times New Roman" panose="02020603050405020304" pitchFamily="18" charset="0"/>
                        </a:rPr>
                        <a:t>, </a:t>
                      </a:r>
                      <a:r>
                        <a:rPr lang="lv-LV" sz="1300" dirty="0" err="1">
                          <a:solidFill>
                            <a:schemeClr val="tx1"/>
                          </a:solidFill>
                          <a:effectLst/>
                          <a:latin typeface="Times New Roman" panose="02020603050405020304" pitchFamily="18" charset="0"/>
                          <a:cs typeface="Times New Roman" panose="02020603050405020304" pitchFamily="18" charset="0"/>
                        </a:rPr>
                        <a:t>commodities</a:t>
                      </a:r>
                      <a:r>
                        <a:rPr lang="lv-LV" sz="1300" dirty="0">
                          <a:solidFill>
                            <a:schemeClr val="tx1"/>
                          </a:solidFill>
                          <a:effectLst/>
                          <a:latin typeface="Times New Roman" panose="02020603050405020304" pitchFamily="18" charset="0"/>
                          <a:cs typeface="Times New Roman" panose="02020603050405020304" pitchFamily="18" charset="0"/>
                        </a:rPr>
                        <a:t> </a:t>
                      </a:r>
                      <a:r>
                        <a:rPr lang="lv-LV" sz="1300" dirty="0" err="1">
                          <a:solidFill>
                            <a:schemeClr val="tx1"/>
                          </a:solidFill>
                          <a:effectLst/>
                          <a:latin typeface="Times New Roman" panose="02020603050405020304" pitchFamily="18" charset="0"/>
                          <a:cs typeface="Times New Roman" panose="02020603050405020304" pitchFamily="18" charset="0"/>
                        </a:rPr>
                        <a:t>or</a:t>
                      </a:r>
                      <a:r>
                        <a:rPr lang="lv-LV" sz="1300" dirty="0">
                          <a:solidFill>
                            <a:schemeClr val="tx1"/>
                          </a:solidFill>
                          <a:effectLst/>
                          <a:latin typeface="Times New Roman" panose="02020603050405020304" pitchFamily="18" charset="0"/>
                          <a:cs typeface="Times New Roman" panose="02020603050405020304" pitchFamily="18" charset="0"/>
                        </a:rPr>
                        <a:t> </a:t>
                      </a:r>
                      <a:r>
                        <a:rPr lang="lv-LV" sz="1300" dirty="0" err="1">
                          <a:solidFill>
                            <a:schemeClr val="tx1"/>
                          </a:solidFill>
                          <a:effectLst/>
                          <a:latin typeface="Times New Roman" panose="02020603050405020304" pitchFamily="18" charset="0"/>
                          <a:cs typeface="Times New Roman" panose="02020603050405020304" pitchFamily="18" charset="0"/>
                        </a:rPr>
                        <a:t>other</a:t>
                      </a:r>
                      <a:r>
                        <a:rPr lang="lv-LV" sz="1300" dirty="0">
                          <a:solidFill>
                            <a:schemeClr val="tx1"/>
                          </a:solidFill>
                          <a:effectLst/>
                          <a:latin typeface="Times New Roman" panose="02020603050405020304" pitchFamily="18" charset="0"/>
                          <a:cs typeface="Times New Roman" panose="02020603050405020304" pitchFamily="18" charset="0"/>
                        </a:rPr>
                        <a:t> </a:t>
                      </a:r>
                      <a:r>
                        <a:rPr lang="lv-LV" sz="1300" dirty="0" err="1">
                          <a:solidFill>
                            <a:schemeClr val="tx1"/>
                          </a:solidFill>
                          <a:effectLst/>
                          <a:latin typeface="Times New Roman" panose="02020603050405020304" pitchFamily="18" charset="0"/>
                          <a:cs typeface="Times New Roman" panose="02020603050405020304" pitchFamily="18" charset="0"/>
                        </a:rPr>
                        <a:t>indices</a:t>
                      </a:r>
                      <a:r>
                        <a:rPr lang="lv-LV" sz="1300" dirty="0">
                          <a:solidFill>
                            <a:schemeClr val="tx1"/>
                          </a:solidFill>
                          <a:effectLst/>
                          <a:latin typeface="Times New Roman" panose="02020603050405020304" pitchFamily="18" charset="0"/>
                          <a:cs typeface="Times New Roman" panose="02020603050405020304" pitchFamily="18" charset="0"/>
                        </a:rPr>
                        <a:t> </a:t>
                      </a:r>
                      <a:r>
                        <a:rPr lang="lv-LV" sz="1300" dirty="0" err="1">
                          <a:solidFill>
                            <a:schemeClr val="tx1"/>
                          </a:solidFill>
                          <a:effectLst/>
                          <a:latin typeface="Times New Roman" panose="02020603050405020304" pitchFamily="18" charset="0"/>
                          <a:cs typeface="Times New Roman" panose="02020603050405020304" pitchFamily="18" charset="0"/>
                        </a:rPr>
                        <a:t>or</a:t>
                      </a:r>
                      <a:r>
                        <a:rPr lang="lv-LV" sz="1300" dirty="0">
                          <a:solidFill>
                            <a:schemeClr val="tx1"/>
                          </a:solidFill>
                          <a:effectLst/>
                          <a:latin typeface="Times New Roman" panose="02020603050405020304" pitchFamily="18" charset="0"/>
                          <a:cs typeface="Times New Roman" panose="02020603050405020304" pitchFamily="18" charset="0"/>
                        </a:rPr>
                        <a:t> </a:t>
                      </a:r>
                      <a:r>
                        <a:rPr lang="lv-LV" sz="1300" dirty="0" err="1">
                          <a:solidFill>
                            <a:schemeClr val="tx1"/>
                          </a:solidFill>
                          <a:effectLst/>
                          <a:latin typeface="Times New Roman" panose="02020603050405020304" pitchFamily="18" charset="0"/>
                          <a:cs typeface="Times New Roman" panose="02020603050405020304" pitchFamily="18" charset="0"/>
                        </a:rPr>
                        <a:t>measures</a:t>
                      </a:r>
                      <a:r>
                        <a:rPr lang="lv-LV" sz="1300" dirty="0">
                          <a:solidFill>
                            <a:schemeClr val="tx1"/>
                          </a:solidFill>
                          <a:effectLst/>
                          <a:latin typeface="Times New Roman" panose="02020603050405020304" pitchFamily="18" charset="0"/>
                          <a:cs typeface="Times New Roman" panose="02020603050405020304" pitchFamily="18" charset="0"/>
                        </a:rPr>
                        <a:t>.</a:t>
                      </a:r>
                      <a:endParaRPr lang="en-GB" sz="1300" dirty="0">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tc>
                <a:tc>
                  <a:txBody>
                    <a:bodyPr/>
                    <a:lstStyle/>
                    <a:p>
                      <a:pPr marL="228600" indent="-228600" algn="just">
                        <a:lnSpc>
                          <a:spcPts val="1200"/>
                        </a:lnSpc>
                        <a:spcBef>
                          <a:spcPts val="1200"/>
                        </a:spcBef>
                        <a:spcAft>
                          <a:spcPts val="0"/>
                        </a:spcAft>
                        <a:tabLst>
                          <a:tab pos="228600" algn="l"/>
                          <a:tab pos="457200" algn="l"/>
                        </a:tabLst>
                      </a:pPr>
                      <a:r>
                        <a:rPr lang="lv-LV" sz="1300">
                          <a:solidFill>
                            <a:schemeClr val="tx1"/>
                          </a:solidFill>
                          <a:effectLst/>
                          <a:latin typeface="Times New Roman" panose="02020603050405020304" pitchFamily="18" charset="0"/>
                          <a:cs typeface="Times New Roman" panose="02020603050405020304" pitchFamily="18" charset="0"/>
                        </a:rPr>
                        <a:t>1) Investing and lending crowdfunding. (Equity model can be used only by public limited liability companies with share capital of € 50 000).</a:t>
                      </a:r>
                      <a:endParaRPr lang="en-GB" sz="1300">
                        <a:solidFill>
                          <a:schemeClr val="tx1"/>
                        </a:solidFill>
                        <a:effectLst/>
                        <a:latin typeface="Times New Roman" panose="02020603050405020304" pitchFamily="18" charset="0"/>
                        <a:cs typeface="Times New Roman" panose="02020603050405020304" pitchFamily="18" charset="0"/>
                      </a:endParaRPr>
                    </a:p>
                    <a:p>
                      <a:pPr marL="228600" indent="-228600" algn="just">
                        <a:lnSpc>
                          <a:spcPts val="1200"/>
                        </a:lnSpc>
                        <a:spcBef>
                          <a:spcPts val="1200"/>
                        </a:spcBef>
                        <a:spcAft>
                          <a:spcPts val="0"/>
                        </a:spcAft>
                        <a:tabLst>
                          <a:tab pos="228600" algn="l"/>
                          <a:tab pos="457200" algn="l"/>
                        </a:tabLst>
                      </a:pPr>
                      <a:r>
                        <a:rPr lang="lv-LV" sz="1300">
                          <a:solidFill>
                            <a:schemeClr val="tx1"/>
                          </a:solidFill>
                          <a:effectLst/>
                          <a:latin typeface="Times New Roman" panose="02020603050405020304" pitchFamily="18" charset="0"/>
                          <a:cs typeface="Times New Roman" panose="02020603050405020304" pitchFamily="18" charset="0"/>
                        </a:rPr>
                        <a:t> </a:t>
                      </a:r>
                      <a:endParaRPr lang="en-GB" sz="1300">
                        <a:solidFill>
                          <a:schemeClr val="tx1"/>
                        </a:solidFill>
                        <a:effectLst/>
                        <a:latin typeface="Times New Roman" panose="02020603050405020304" pitchFamily="18" charset="0"/>
                        <a:cs typeface="Times New Roman" panose="02020603050405020304" pitchFamily="18" charset="0"/>
                      </a:endParaRPr>
                    </a:p>
                    <a:p>
                      <a:pPr marL="228600" indent="-228600" algn="just">
                        <a:lnSpc>
                          <a:spcPts val="1200"/>
                        </a:lnSpc>
                        <a:spcBef>
                          <a:spcPts val="1200"/>
                        </a:spcBef>
                        <a:spcAft>
                          <a:spcPts val="0"/>
                        </a:spcAft>
                        <a:tabLst>
                          <a:tab pos="228600" algn="l"/>
                          <a:tab pos="457200" algn="l"/>
                        </a:tabLst>
                      </a:pPr>
                      <a:r>
                        <a:rPr lang="lv-LV" sz="1300">
                          <a:solidFill>
                            <a:schemeClr val="tx1"/>
                          </a:solidFill>
                          <a:effectLst/>
                          <a:latin typeface="Times New Roman" panose="02020603050405020304" pitchFamily="18" charset="0"/>
                          <a:cs typeface="Times New Roman" panose="02020603050405020304" pitchFamily="18" charset="0"/>
                        </a:rPr>
                        <a:t> </a:t>
                      </a:r>
                      <a:endParaRPr lang="en-GB" sz="1300">
                        <a:solidFill>
                          <a:schemeClr val="tx1"/>
                        </a:solidFill>
                        <a:effectLst/>
                        <a:latin typeface="Times New Roman" panose="02020603050405020304" pitchFamily="18" charset="0"/>
                        <a:cs typeface="Times New Roman" panose="02020603050405020304" pitchFamily="18" charset="0"/>
                      </a:endParaRPr>
                    </a:p>
                    <a:p>
                      <a:pPr marL="228600" indent="-228600" algn="just">
                        <a:lnSpc>
                          <a:spcPts val="1200"/>
                        </a:lnSpc>
                        <a:spcBef>
                          <a:spcPts val="1200"/>
                        </a:spcBef>
                        <a:spcAft>
                          <a:spcPts val="0"/>
                        </a:spcAft>
                        <a:tabLst>
                          <a:tab pos="228600" algn="l"/>
                          <a:tab pos="457200" algn="l"/>
                        </a:tabLst>
                      </a:pPr>
                      <a:r>
                        <a:rPr lang="lv-LV" sz="1300">
                          <a:solidFill>
                            <a:schemeClr val="tx1"/>
                          </a:solidFill>
                          <a:effectLst/>
                          <a:latin typeface="Times New Roman" panose="02020603050405020304" pitchFamily="18" charset="0"/>
                          <a:cs typeface="Times New Roman" panose="02020603050405020304" pitchFamily="18" charset="0"/>
                        </a:rPr>
                        <a:t> </a:t>
                      </a:r>
                      <a:endParaRPr lang="en-GB" sz="1300" b="1">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tc>
                <a:tc>
                  <a:txBody>
                    <a:bodyPr/>
                    <a:lstStyle/>
                    <a:p>
                      <a:pPr algn="just">
                        <a:spcAft>
                          <a:spcPts val="0"/>
                        </a:spcAft>
                      </a:pPr>
                      <a:r>
                        <a:rPr lang="lv-LV" sz="1300" dirty="0" err="1">
                          <a:solidFill>
                            <a:schemeClr val="tx1"/>
                          </a:solidFill>
                          <a:effectLst/>
                          <a:latin typeface="Times New Roman" panose="02020603050405020304" pitchFamily="18" charset="0"/>
                          <a:cs typeface="Times New Roman" panose="02020603050405020304" pitchFamily="18" charset="0"/>
                        </a:rPr>
                        <a:t>Provision</a:t>
                      </a:r>
                      <a:r>
                        <a:rPr lang="lv-LV" sz="1300" dirty="0">
                          <a:solidFill>
                            <a:schemeClr val="tx1"/>
                          </a:solidFill>
                          <a:effectLst/>
                          <a:latin typeface="Times New Roman" panose="02020603050405020304" pitchFamily="18" charset="0"/>
                          <a:cs typeface="Times New Roman" panose="02020603050405020304" pitchFamily="18" charset="0"/>
                        </a:rPr>
                        <a:t> </a:t>
                      </a:r>
                      <a:r>
                        <a:rPr lang="lv-LV" sz="1300" dirty="0" err="1">
                          <a:solidFill>
                            <a:schemeClr val="tx1"/>
                          </a:solidFill>
                          <a:effectLst/>
                          <a:latin typeface="Times New Roman" panose="02020603050405020304" pitchFamily="18" charset="0"/>
                          <a:cs typeface="Times New Roman" panose="02020603050405020304" pitchFamily="18" charset="0"/>
                        </a:rPr>
                        <a:t>of</a:t>
                      </a:r>
                      <a:r>
                        <a:rPr lang="lv-LV" sz="1300" dirty="0">
                          <a:solidFill>
                            <a:schemeClr val="tx1"/>
                          </a:solidFill>
                          <a:effectLst/>
                          <a:latin typeface="Times New Roman" panose="02020603050405020304" pitchFamily="18" charset="0"/>
                          <a:cs typeface="Times New Roman" panose="02020603050405020304" pitchFamily="18" charset="0"/>
                        </a:rPr>
                        <a:t> </a:t>
                      </a:r>
                      <a:r>
                        <a:rPr lang="lv-LV" sz="1300" dirty="0" err="1">
                          <a:solidFill>
                            <a:schemeClr val="tx1"/>
                          </a:solidFill>
                          <a:effectLst/>
                          <a:latin typeface="Times New Roman" panose="02020603050405020304" pitchFamily="18" charset="0"/>
                          <a:cs typeface="Times New Roman" panose="02020603050405020304" pitchFamily="18" charset="0"/>
                        </a:rPr>
                        <a:t>crowdfunding</a:t>
                      </a:r>
                      <a:r>
                        <a:rPr lang="lv-LV" sz="1300" dirty="0">
                          <a:solidFill>
                            <a:schemeClr val="tx1"/>
                          </a:solidFill>
                          <a:effectLst/>
                          <a:latin typeface="Times New Roman" panose="02020603050405020304" pitchFamily="18" charset="0"/>
                          <a:cs typeface="Times New Roman" panose="02020603050405020304" pitchFamily="18" charset="0"/>
                        </a:rPr>
                        <a:t> </a:t>
                      </a:r>
                      <a:r>
                        <a:rPr lang="lv-LV" sz="1300" dirty="0" err="1">
                          <a:solidFill>
                            <a:schemeClr val="tx1"/>
                          </a:solidFill>
                          <a:effectLst/>
                          <a:latin typeface="Times New Roman" panose="02020603050405020304" pitchFamily="18" charset="0"/>
                          <a:cs typeface="Times New Roman" panose="02020603050405020304" pitchFamily="18" charset="0"/>
                        </a:rPr>
                        <a:t>services</a:t>
                      </a:r>
                      <a:r>
                        <a:rPr lang="lv-LV" sz="1300" dirty="0">
                          <a:solidFill>
                            <a:schemeClr val="tx1"/>
                          </a:solidFill>
                          <a:effectLst/>
                          <a:latin typeface="Times New Roman" panose="02020603050405020304" pitchFamily="18" charset="0"/>
                          <a:cs typeface="Times New Roman" panose="02020603050405020304" pitchFamily="18" charset="0"/>
                        </a:rPr>
                        <a:t> (</a:t>
                      </a:r>
                      <a:r>
                        <a:rPr lang="lv-LV" sz="1300" dirty="0" err="1">
                          <a:solidFill>
                            <a:schemeClr val="tx1"/>
                          </a:solidFill>
                          <a:effectLst/>
                          <a:latin typeface="Times New Roman" panose="02020603050405020304" pitchFamily="18" charset="0"/>
                          <a:cs typeface="Times New Roman" panose="02020603050405020304" pitchFamily="18" charset="0"/>
                        </a:rPr>
                        <a:t>investing</a:t>
                      </a:r>
                      <a:r>
                        <a:rPr lang="lv-LV" sz="1300" dirty="0">
                          <a:solidFill>
                            <a:schemeClr val="tx1"/>
                          </a:solidFill>
                          <a:effectLst/>
                          <a:latin typeface="Times New Roman" panose="02020603050405020304" pitchFamily="18" charset="0"/>
                          <a:cs typeface="Times New Roman" panose="02020603050405020304" pitchFamily="18" charset="0"/>
                        </a:rPr>
                        <a:t> </a:t>
                      </a:r>
                      <a:r>
                        <a:rPr lang="lv-LV" sz="1300" dirty="0" err="1">
                          <a:solidFill>
                            <a:schemeClr val="tx1"/>
                          </a:solidFill>
                          <a:effectLst/>
                          <a:latin typeface="Times New Roman" panose="02020603050405020304" pitchFamily="18" charset="0"/>
                          <a:cs typeface="Times New Roman" panose="02020603050405020304" pitchFamily="18" charset="0"/>
                        </a:rPr>
                        <a:t>and</a:t>
                      </a:r>
                      <a:r>
                        <a:rPr lang="lv-LV" sz="1300" dirty="0">
                          <a:solidFill>
                            <a:schemeClr val="tx1"/>
                          </a:solidFill>
                          <a:effectLst/>
                          <a:latin typeface="Times New Roman" panose="02020603050405020304" pitchFamily="18" charset="0"/>
                          <a:cs typeface="Times New Roman" panose="02020603050405020304" pitchFamily="18" charset="0"/>
                        </a:rPr>
                        <a:t> </a:t>
                      </a:r>
                      <a:r>
                        <a:rPr lang="lv-LV" sz="1300" dirty="0" err="1">
                          <a:solidFill>
                            <a:schemeClr val="tx1"/>
                          </a:solidFill>
                          <a:effectLst/>
                          <a:latin typeface="Times New Roman" panose="02020603050405020304" pitchFamily="18" charset="0"/>
                          <a:cs typeface="Times New Roman" panose="02020603050405020304" pitchFamily="18" charset="0"/>
                        </a:rPr>
                        <a:t>lending</a:t>
                      </a:r>
                      <a:r>
                        <a:rPr lang="lv-LV" sz="1300" dirty="0">
                          <a:solidFill>
                            <a:schemeClr val="tx1"/>
                          </a:solidFill>
                          <a:effectLst/>
                          <a:latin typeface="Times New Roman" panose="02020603050405020304" pitchFamily="18" charset="0"/>
                          <a:cs typeface="Times New Roman" panose="02020603050405020304" pitchFamily="18" charset="0"/>
                        </a:rPr>
                        <a:t> </a:t>
                      </a:r>
                      <a:r>
                        <a:rPr lang="lv-LV" sz="1300" dirty="0" err="1">
                          <a:solidFill>
                            <a:schemeClr val="tx1"/>
                          </a:solidFill>
                          <a:effectLst/>
                          <a:latin typeface="Times New Roman" panose="02020603050405020304" pitchFamily="18" charset="0"/>
                          <a:cs typeface="Times New Roman" panose="02020603050405020304" pitchFamily="18" charset="0"/>
                        </a:rPr>
                        <a:t>crowdfunding</a:t>
                      </a:r>
                      <a:r>
                        <a:rPr lang="lv-LV" sz="1300" dirty="0">
                          <a:solidFill>
                            <a:schemeClr val="tx1"/>
                          </a:solidFill>
                          <a:effectLst/>
                          <a:latin typeface="Times New Roman" panose="02020603050405020304" pitchFamily="18" charset="0"/>
                          <a:cs typeface="Times New Roman" panose="02020603050405020304" pitchFamily="18" charset="0"/>
                        </a:rPr>
                        <a:t> </a:t>
                      </a:r>
                      <a:r>
                        <a:rPr lang="lv-LV" sz="1300" dirty="0" err="1">
                          <a:solidFill>
                            <a:schemeClr val="tx1"/>
                          </a:solidFill>
                          <a:effectLst/>
                          <a:latin typeface="Times New Roman" panose="02020603050405020304" pitchFamily="18" charset="0"/>
                          <a:cs typeface="Times New Roman" panose="02020603050405020304" pitchFamily="18" charset="0"/>
                        </a:rPr>
                        <a:t>models</a:t>
                      </a:r>
                      <a:r>
                        <a:rPr lang="lv-LV" sz="1300" dirty="0">
                          <a:solidFill>
                            <a:schemeClr val="tx1"/>
                          </a:solidFill>
                          <a:effectLst/>
                          <a:latin typeface="Times New Roman" panose="02020603050405020304" pitchFamily="18" charset="0"/>
                          <a:cs typeface="Times New Roman" panose="02020603050405020304" pitchFamily="18" charset="0"/>
                        </a:rPr>
                        <a:t>) </a:t>
                      </a:r>
                      <a:r>
                        <a:rPr lang="lv-LV" sz="1300" dirty="0" err="1">
                          <a:solidFill>
                            <a:schemeClr val="tx1"/>
                          </a:solidFill>
                          <a:effectLst/>
                          <a:latin typeface="Times New Roman" panose="02020603050405020304" pitchFamily="18" charset="0"/>
                          <a:cs typeface="Times New Roman" panose="02020603050405020304" pitchFamily="18" charset="0"/>
                        </a:rPr>
                        <a:t>for</a:t>
                      </a:r>
                      <a:r>
                        <a:rPr lang="lv-LV" sz="1300" dirty="0">
                          <a:solidFill>
                            <a:schemeClr val="tx1"/>
                          </a:solidFill>
                          <a:effectLst/>
                          <a:latin typeface="Times New Roman" panose="02020603050405020304" pitchFamily="18" charset="0"/>
                          <a:cs typeface="Times New Roman" panose="02020603050405020304" pitchFamily="18" charset="0"/>
                        </a:rPr>
                        <a:t> </a:t>
                      </a:r>
                      <a:r>
                        <a:rPr lang="lv-LV" sz="1300" dirty="0" err="1">
                          <a:solidFill>
                            <a:schemeClr val="tx1"/>
                          </a:solidFill>
                          <a:effectLst/>
                          <a:latin typeface="Times New Roman" panose="02020603050405020304" pitchFamily="18" charset="0"/>
                          <a:cs typeface="Times New Roman" panose="02020603050405020304" pitchFamily="18" charset="0"/>
                        </a:rPr>
                        <a:t>business</a:t>
                      </a:r>
                      <a:r>
                        <a:rPr lang="lv-LV" sz="1300" dirty="0">
                          <a:solidFill>
                            <a:schemeClr val="tx1"/>
                          </a:solidFill>
                          <a:effectLst/>
                          <a:latin typeface="Times New Roman" panose="02020603050405020304" pitchFamily="18" charset="0"/>
                          <a:cs typeface="Times New Roman" panose="02020603050405020304" pitchFamily="18" charset="0"/>
                        </a:rPr>
                        <a:t> </a:t>
                      </a:r>
                      <a:r>
                        <a:rPr lang="lv-LV" sz="1300" dirty="0" err="1">
                          <a:solidFill>
                            <a:schemeClr val="tx1"/>
                          </a:solidFill>
                          <a:effectLst/>
                          <a:latin typeface="Times New Roman" panose="02020603050405020304" pitchFamily="18" charset="0"/>
                          <a:cs typeface="Times New Roman" panose="02020603050405020304" pitchFamily="18" charset="0"/>
                        </a:rPr>
                        <a:t>in</a:t>
                      </a:r>
                      <a:r>
                        <a:rPr lang="lv-LV" sz="1300" dirty="0">
                          <a:solidFill>
                            <a:schemeClr val="tx1"/>
                          </a:solidFill>
                          <a:effectLst/>
                          <a:latin typeface="Times New Roman" panose="02020603050405020304" pitchFamily="18" charset="0"/>
                          <a:cs typeface="Times New Roman" panose="02020603050405020304" pitchFamily="18" charset="0"/>
                        </a:rPr>
                        <a:t> </a:t>
                      </a:r>
                      <a:r>
                        <a:rPr lang="lv-LV" sz="1300" dirty="0" err="1">
                          <a:solidFill>
                            <a:schemeClr val="tx1"/>
                          </a:solidFill>
                          <a:effectLst/>
                          <a:latin typeface="Times New Roman" panose="02020603050405020304" pitchFamily="18" charset="0"/>
                          <a:cs typeface="Times New Roman" panose="02020603050405020304" pitchFamily="18" charset="0"/>
                        </a:rPr>
                        <a:t>the</a:t>
                      </a:r>
                      <a:r>
                        <a:rPr lang="lv-LV" sz="1300" dirty="0">
                          <a:solidFill>
                            <a:schemeClr val="tx1"/>
                          </a:solidFill>
                          <a:effectLst/>
                          <a:latin typeface="Times New Roman" panose="02020603050405020304" pitchFamily="18" charset="0"/>
                          <a:cs typeface="Times New Roman" panose="02020603050405020304" pitchFamily="18" charset="0"/>
                        </a:rPr>
                        <a:t> EU</a:t>
                      </a:r>
                      <a:endParaRPr lang="en-GB" sz="1300" dirty="0">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tc>
              </a:tr>
              <a:tr h="1169836">
                <a:tc>
                  <a:txBody>
                    <a:bodyPr/>
                    <a:lstStyle/>
                    <a:p>
                      <a:pPr marL="228600" indent="-228600">
                        <a:lnSpc>
                          <a:spcPts val="1200"/>
                        </a:lnSpc>
                        <a:spcBef>
                          <a:spcPts val="1200"/>
                        </a:spcBef>
                        <a:spcAft>
                          <a:spcPts val="0"/>
                        </a:spcAft>
                        <a:tabLst>
                          <a:tab pos="228600" algn="l"/>
                          <a:tab pos="457200" algn="l"/>
                        </a:tabLst>
                      </a:pPr>
                      <a:r>
                        <a:rPr lang="lv-LV" sz="1300" dirty="0" err="1">
                          <a:solidFill>
                            <a:schemeClr val="tx1"/>
                          </a:solidFill>
                          <a:effectLst/>
                          <a:latin typeface="Times New Roman" panose="02020603050405020304" pitchFamily="18" charset="0"/>
                          <a:cs typeface="Times New Roman" panose="02020603050405020304" pitchFamily="18" charset="0"/>
                        </a:rPr>
                        <a:t>Authorisation</a:t>
                      </a:r>
                      <a:r>
                        <a:rPr lang="lv-LV" sz="1300" dirty="0">
                          <a:solidFill>
                            <a:schemeClr val="tx1"/>
                          </a:solidFill>
                          <a:effectLst/>
                          <a:latin typeface="Times New Roman" panose="02020603050405020304" pitchFamily="18" charset="0"/>
                          <a:cs typeface="Times New Roman" panose="02020603050405020304" pitchFamily="18" charset="0"/>
                        </a:rPr>
                        <a:t> </a:t>
                      </a:r>
                      <a:r>
                        <a:rPr lang="lv-LV" sz="1300" dirty="0" err="1">
                          <a:solidFill>
                            <a:schemeClr val="tx1"/>
                          </a:solidFill>
                          <a:effectLst/>
                          <a:latin typeface="Times New Roman" panose="02020603050405020304" pitchFamily="18" charset="0"/>
                          <a:cs typeface="Times New Roman" panose="02020603050405020304" pitchFamily="18" charset="0"/>
                        </a:rPr>
                        <a:t>and</a:t>
                      </a:r>
                      <a:r>
                        <a:rPr lang="lv-LV" sz="1300" dirty="0">
                          <a:solidFill>
                            <a:schemeClr val="tx1"/>
                          </a:solidFill>
                          <a:effectLst/>
                          <a:latin typeface="Times New Roman" panose="02020603050405020304" pitchFamily="18" charset="0"/>
                          <a:cs typeface="Times New Roman" panose="02020603050405020304" pitchFamily="18" charset="0"/>
                        </a:rPr>
                        <a:t> </a:t>
                      </a:r>
                      <a:r>
                        <a:rPr lang="lv-LV" sz="1300" dirty="0" err="1">
                          <a:solidFill>
                            <a:schemeClr val="tx1"/>
                          </a:solidFill>
                          <a:effectLst/>
                          <a:latin typeface="Times New Roman" panose="02020603050405020304" pitchFamily="18" charset="0"/>
                          <a:cs typeface="Times New Roman" panose="02020603050405020304" pitchFamily="18" charset="0"/>
                        </a:rPr>
                        <a:t>registration</a:t>
                      </a:r>
                      <a:r>
                        <a:rPr lang="lv-LV" sz="1300" dirty="0">
                          <a:solidFill>
                            <a:schemeClr val="tx1"/>
                          </a:solidFill>
                          <a:effectLst/>
                          <a:latin typeface="Times New Roman" panose="02020603050405020304" pitchFamily="18" charset="0"/>
                          <a:cs typeface="Times New Roman" panose="02020603050405020304" pitchFamily="18" charset="0"/>
                        </a:rPr>
                        <a:t> </a:t>
                      </a:r>
                      <a:r>
                        <a:rPr lang="lv-LV" sz="1300" dirty="0" err="1">
                          <a:solidFill>
                            <a:schemeClr val="tx1"/>
                          </a:solidFill>
                          <a:effectLst/>
                          <a:latin typeface="Times New Roman" panose="02020603050405020304" pitchFamily="18" charset="0"/>
                          <a:cs typeface="Times New Roman" panose="02020603050405020304" pitchFamily="18" charset="0"/>
                        </a:rPr>
                        <a:t>required</a:t>
                      </a:r>
                      <a:r>
                        <a:rPr lang="lv-LV" sz="1300" dirty="0">
                          <a:solidFill>
                            <a:schemeClr val="tx1"/>
                          </a:solidFill>
                          <a:effectLst/>
                          <a:latin typeface="Times New Roman" panose="02020603050405020304" pitchFamily="18" charset="0"/>
                          <a:cs typeface="Times New Roman" panose="02020603050405020304" pitchFamily="18" charset="0"/>
                        </a:rPr>
                        <a:t> </a:t>
                      </a:r>
                      <a:r>
                        <a:rPr lang="lv-LV" sz="1300" dirty="0" err="1">
                          <a:solidFill>
                            <a:schemeClr val="tx1"/>
                          </a:solidFill>
                          <a:effectLst/>
                          <a:latin typeface="Times New Roman" panose="02020603050405020304" pitchFamily="18" charset="0"/>
                          <a:cs typeface="Times New Roman" panose="02020603050405020304" pitchFamily="18" charset="0"/>
                        </a:rPr>
                        <a:t>for</a:t>
                      </a:r>
                      <a:r>
                        <a:rPr lang="lv-LV" sz="1300" dirty="0">
                          <a:solidFill>
                            <a:schemeClr val="tx1"/>
                          </a:solidFill>
                          <a:effectLst/>
                          <a:latin typeface="Times New Roman" panose="02020603050405020304" pitchFamily="18" charset="0"/>
                          <a:cs typeface="Times New Roman" panose="02020603050405020304" pitchFamily="18" charset="0"/>
                        </a:rPr>
                        <a:t> </a:t>
                      </a:r>
                      <a:r>
                        <a:rPr lang="lv-LV" sz="1300" dirty="0" err="1">
                          <a:solidFill>
                            <a:schemeClr val="tx1"/>
                          </a:solidFill>
                          <a:effectLst/>
                          <a:latin typeface="Times New Roman" panose="02020603050405020304" pitchFamily="18" charset="0"/>
                          <a:cs typeface="Times New Roman" panose="02020603050405020304" pitchFamily="18" charset="0"/>
                        </a:rPr>
                        <a:t>providers</a:t>
                      </a:r>
                      <a:r>
                        <a:rPr lang="lv-LV" sz="1300" dirty="0">
                          <a:solidFill>
                            <a:schemeClr val="tx1"/>
                          </a:solidFill>
                          <a:effectLst/>
                          <a:latin typeface="Times New Roman" panose="02020603050405020304" pitchFamily="18" charset="0"/>
                          <a:cs typeface="Times New Roman" panose="02020603050405020304" pitchFamily="18" charset="0"/>
                        </a:rPr>
                        <a:t> </a:t>
                      </a:r>
                      <a:r>
                        <a:rPr lang="lv-LV" sz="1300" dirty="0" err="1">
                          <a:solidFill>
                            <a:schemeClr val="tx1"/>
                          </a:solidFill>
                          <a:effectLst/>
                          <a:latin typeface="Times New Roman" panose="02020603050405020304" pitchFamily="18" charset="0"/>
                          <a:cs typeface="Times New Roman" panose="02020603050405020304" pitchFamily="18" charset="0"/>
                        </a:rPr>
                        <a:t>of</a:t>
                      </a:r>
                      <a:r>
                        <a:rPr lang="lv-LV" sz="1300" dirty="0">
                          <a:solidFill>
                            <a:schemeClr val="tx1"/>
                          </a:solidFill>
                          <a:effectLst/>
                          <a:latin typeface="Times New Roman" panose="02020603050405020304" pitchFamily="18" charset="0"/>
                          <a:cs typeface="Times New Roman" panose="02020603050405020304" pitchFamily="18" charset="0"/>
                        </a:rPr>
                        <a:t> </a:t>
                      </a:r>
                      <a:r>
                        <a:rPr lang="lv-LV" sz="1300" dirty="0" err="1">
                          <a:solidFill>
                            <a:schemeClr val="tx1"/>
                          </a:solidFill>
                          <a:effectLst/>
                          <a:latin typeface="Times New Roman" panose="02020603050405020304" pitchFamily="18" charset="0"/>
                          <a:cs typeface="Times New Roman" panose="02020603050405020304" pitchFamily="18" charset="0"/>
                        </a:rPr>
                        <a:t>the</a:t>
                      </a:r>
                      <a:r>
                        <a:rPr lang="lv-LV" sz="1300" dirty="0">
                          <a:solidFill>
                            <a:schemeClr val="tx1"/>
                          </a:solidFill>
                          <a:effectLst/>
                          <a:latin typeface="Times New Roman" panose="02020603050405020304" pitchFamily="18" charset="0"/>
                          <a:cs typeface="Times New Roman" panose="02020603050405020304" pitchFamily="18" charset="0"/>
                        </a:rPr>
                        <a:t> </a:t>
                      </a:r>
                      <a:r>
                        <a:rPr lang="lv-LV" sz="1300" dirty="0" err="1">
                          <a:solidFill>
                            <a:schemeClr val="tx1"/>
                          </a:solidFill>
                          <a:effectLst/>
                          <a:latin typeface="Times New Roman" panose="02020603050405020304" pitchFamily="18" charset="0"/>
                          <a:cs typeface="Times New Roman" panose="02020603050405020304" pitchFamily="18" charset="0"/>
                        </a:rPr>
                        <a:t>services</a:t>
                      </a:r>
                      <a:endParaRPr lang="en-GB" sz="1300" b="1" dirty="0">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tc>
                <a:tc>
                  <a:txBody>
                    <a:bodyPr/>
                    <a:lstStyle/>
                    <a:p>
                      <a:pPr algn="just">
                        <a:spcAft>
                          <a:spcPts val="0"/>
                        </a:spcAft>
                      </a:pPr>
                      <a:r>
                        <a:rPr lang="lv-LV" sz="1300" dirty="0" err="1">
                          <a:solidFill>
                            <a:schemeClr val="tx1"/>
                          </a:solidFill>
                          <a:effectLst/>
                          <a:latin typeface="Times New Roman" panose="02020603050405020304" pitchFamily="18" charset="0"/>
                          <a:cs typeface="Times New Roman" panose="02020603050405020304" pitchFamily="18" charset="0"/>
                        </a:rPr>
                        <a:t>For</a:t>
                      </a:r>
                      <a:r>
                        <a:rPr lang="lv-LV" sz="1300" dirty="0">
                          <a:solidFill>
                            <a:schemeClr val="tx1"/>
                          </a:solidFill>
                          <a:effectLst/>
                          <a:latin typeface="Times New Roman" panose="02020603050405020304" pitchFamily="18" charset="0"/>
                          <a:cs typeface="Times New Roman" panose="02020603050405020304" pitchFamily="18" charset="0"/>
                        </a:rPr>
                        <a:t> </a:t>
                      </a:r>
                      <a:r>
                        <a:rPr lang="lv-LV" sz="1300" dirty="0" err="1">
                          <a:solidFill>
                            <a:schemeClr val="tx1"/>
                          </a:solidFill>
                          <a:effectLst/>
                          <a:latin typeface="Times New Roman" panose="02020603050405020304" pitchFamily="18" charset="0"/>
                          <a:cs typeface="Times New Roman" panose="02020603050405020304" pitchFamily="18" charset="0"/>
                        </a:rPr>
                        <a:t>investment</a:t>
                      </a:r>
                      <a:r>
                        <a:rPr lang="lv-LV" sz="1300" dirty="0">
                          <a:solidFill>
                            <a:schemeClr val="tx1"/>
                          </a:solidFill>
                          <a:effectLst/>
                          <a:latin typeface="Times New Roman" panose="02020603050405020304" pitchFamily="18" charset="0"/>
                          <a:cs typeface="Times New Roman" panose="02020603050405020304" pitchFamily="18" charset="0"/>
                        </a:rPr>
                        <a:t> </a:t>
                      </a:r>
                      <a:r>
                        <a:rPr lang="lv-LV" sz="1300" dirty="0" err="1">
                          <a:solidFill>
                            <a:schemeClr val="tx1"/>
                          </a:solidFill>
                          <a:effectLst/>
                          <a:latin typeface="Times New Roman" panose="02020603050405020304" pitchFamily="18" charset="0"/>
                          <a:cs typeface="Times New Roman" panose="02020603050405020304" pitchFamily="18" charset="0"/>
                        </a:rPr>
                        <a:t>service</a:t>
                      </a:r>
                      <a:r>
                        <a:rPr lang="lv-LV" sz="1300" dirty="0">
                          <a:solidFill>
                            <a:schemeClr val="tx1"/>
                          </a:solidFill>
                          <a:effectLst/>
                          <a:latin typeface="Times New Roman" panose="02020603050405020304" pitchFamily="18" charset="0"/>
                          <a:cs typeface="Times New Roman" panose="02020603050405020304" pitchFamily="18" charset="0"/>
                        </a:rPr>
                        <a:t> </a:t>
                      </a:r>
                      <a:r>
                        <a:rPr lang="lv-LV" sz="1300" dirty="0" err="1">
                          <a:solidFill>
                            <a:schemeClr val="tx1"/>
                          </a:solidFill>
                          <a:effectLst/>
                          <a:latin typeface="Times New Roman" panose="02020603050405020304" pitchFamily="18" charset="0"/>
                          <a:cs typeface="Times New Roman" panose="02020603050405020304" pitchFamily="18" charset="0"/>
                        </a:rPr>
                        <a:t>providers</a:t>
                      </a:r>
                      <a:r>
                        <a:rPr lang="lv-LV" sz="1300" dirty="0">
                          <a:solidFill>
                            <a:schemeClr val="tx1"/>
                          </a:solidFill>
                          <a:effectLst/>
                          <a:latin typeface="Times New Roman" panose="02020603050405020304" pitchFamily="18" charset="0"/>
                          <a:cs typeface="Times New Roman" panose="02020603050405020304" pitchFamily="18" charset="0"/>
                        </a:rPr>
                        <a:t> </a:t>
                      </a:r>
                      <a:r>
                        <a:rPr lang="lv-LV" sz="1300" dirty="0" err="1">
                          <a:solidFill>
                            <a:schemeClr val="tx1"/>
                          </a:solidFill>
                          <a:effectLst/>
                          <a:latin typeface="Times New Roman" panose="02020603050405020304" pitchFamily="18" charset="0"/>
                          <a:cs typeface="Times New Roman" panose="02020603050405020304" pitchFamily="18" charset="0"/>
                        </a:rPr>
                        <a:t>authorisation</a:t>
                      </a:r>
                      <a:r>
                        <a:rPr lang="lv-LV" sz="1300" dirty="0">
                          <a:solidFill>
                            <a:schemeClr val="tx1"/>
                          </a:solidFill>
                          <a:effectLst/>
                          <a:latin typeface="Times New Roman" panose="02020603050405020304" pitchFamily="18" charset="0"/>
                          <a:cs typeface="Times New Roman" panose="02020603050405020304" pitchFamily="18" charset="0"/>
                        </a:rPr>
                        <a:t> </a:t>
                      </a:r>
                      <a:r>
                        <a:rPr lang="lv-LV" sz="1300" dirty="0" err="1">
                          <a:solidFill>
                            <a:schemeClr val="tx1"/>
                          </a:solidFill>
                          <a:effectLst/>
                          <a:latin typeface="Times New Roman" panose="02020603050405020304" pitchFamily="18" charset="0"/>
                          <a:cs typeface="Times New Roman" panose="02020603050405020304" pitchFamily="18" charset="0"/>
                        </a:rPr>
                        <a:t>under</a:t>
                      </a:r>
                      <a:r>
                        <a:rPr lang="lv-LV" sz="1300" dirty="0">
                          <a:solidFill>
                            <a:schemeClr val="tx1"/>
                          </a:solidFill>
                          <a:effectLst/>
                          <a:latin typeface="Times New Roman" panose="02020603050405020304" pitchFamily="18" charset="0"/>
                          <a:cs typeface="Times New Roman" panose="02020603050405020304" pitchFamily="18" charset="0"/>
                        </a:rPr>
                        <a:t> </a:t>
                      </a:r>
                      <a:r>
                        <a:rPr lang="lv-LV" sz="1300" dirty="0" err="1">
                          <a:solidFill>
                            <a:schemeClr val="tx1"/>
                          </a:solidFill>
                          <a:effectLst/>
                          <a:latin typeface="Times New Roman" panose="02020603050405020304" pitchFamily="18" charset="0"/>
                          <a:cs typeface="Times New Roman" panose="02020603050405020304" pitchFamily="18" charset="0"/>
                        </a:rPr>
                        <a:t>the</a:t>
                      </a:r>
                      <a:r>
                        <a:rPr lang="lv-LV" sz="1300" dirty="0">
                          <a:solidFill>
                            <a:schemeClr val="tx1"/>
                          </a:solidFill>
                          <a:effectLst/>
                          <a:latin typeface="Times New Roman" panose="02020603050405020304" pitchFamily="18" charset="0"/>
                          <a:cs typeface="Times New Roman" panose="02020603050405020304" pitchFamily="18" charset="0"/>
                        </a:rPr>
                        <a:t> FIML </a:t>
                      </a:r>
                      <a:r>
                        <a:rPr lang="lv-LV" sz="1300" dirty="0" err="1">
                          <a:solidFill>
                            <a:schemeClr val="tx1"/>
                          </a:solidFill>
                          <a:effectLst/>
                          <a:latin typeface="Times New Roman" panose="02020603050405020304" pitchFamily="18" charset="0"/>
                          <a:cs typeface="Times New Roman" panose="02020603050405020304" pitchFamily="18" charset="0"/>
                        </a:rPr>
                        <a:t>in</a:t>
                      </a:r>
                      <a:r>
                        <a:rPr lang="lv-LV" sz="1300" dirty="0">
                          <a:solidFill>
                            <a:schemeClr val="tx1"/>
                          </a:solidFill>
                          <a:effectLst/>
                          <a:latin typeface="Times New Roman" panose="02020603050405020304" pitchFamily="18" charset="0"/>
                          <a:cs typeface="Times New Roman" panose="02020603050405020304" pitchFamily="18" charset="0"/>
                        </a:rPr>
                        <a:t> </a:t>
                      </a:r>
                      <a:r>
                        <a:rPr lang="lv-LV" sz="1300" dirty="0" err="1">
                          <a:solidFill>
                            <a:schemeClr val="tx1"/>
                          </a:solidFill>
                          <a:effectLst/>
                          <a:latin typeface="Times New Roman" panose="02020603050405020304" pitchFamily="18" charset="0"/>
                          <a:cs typeface="Times New Roman" panose="02020603050405020304" pitchFamily="18" charset="0"/>
                        </a:rPr>
                        <a:t>Latvian</a:t>
                      </a:r>
                      <a:r>
                        <a:rPr lang="lv-LV" sz="1300" dirty="0">
                          <a:solidFill>
                            <a:schemeClr val="tx1"/>
                          </a:solidFill>
                          <a:effectLst/>
                          <a:latin typeface="Times New Roman" panose="02020603050405020304" pitchFamily="18" charset="0"/>
                          <a:cs typeface="Times New Roman" panose="02020603050405020304" pitchFamily="18" charset="0"/>
                        </a:rPr>
                        <a:t> </a:t>
                      </a:r>
                      <a:r>
                        <a:rPr lang="lv-LV" sz="1300" dirty="0" err="1">
                          <a:solidFill>
                            <a:schemeClr val="tx1"/>
                          </a:solidFill>
                          <a:effectLst/>
                          <a:latin typeface="Times New Roman" panose="02020603050405020304" pitchFamily="18" charset="0"/>
                          <a:cs typeface="Times New Roman" panose="02020603050405020304" pitchFamily="18" charset="0"/>
                        </a:rPr>
                        <a:t>Finance</a:t>
                      </a:r>
                      <a:r>
                        <a:rPr lang="lv-LV" sz="1300" dirty="0">
                          <a:solidFill>
                            <a:schemeClr val="tx1"/>
                          </a:solidFill>
                          <a:effectLst/>
                          <a:latin typeface="Times New Roman" panose="02020603050405020304" pitchFamily="18" charset="0"/>
                          <a:cs typeface="Times New Roman" panose="02020603050405020304" pitchFamily="18" charset="0"/>
                        </a:rPr>
                        <a:t> </a:t>
                      </a:r>
                      <a:r>
                        <a:rPr lang="lv-LV" sz="1300" dirty="0" err="1">
                          <a:solidFill>
                            <a:schemeClr val="tx1"/>
                          </a:solidFill>
                          <a:effectLst/>
                          <a:latin typeface="Times New Roman" panose="02020603050405020304" pitchFamily="18" charset="0"/>
                          <a:cs typeface="Times New Roman" panose="02020603050405020304" pitchFamily="18" charset="0"/>
                        </a:rPr>
                        <a:t>and</a:t>
                      </a:r>
                      <a:r>
                        <a:rPr lang="lv-LV" sz="1300" dirty="0">
                          <a:solidFill>
                            <a:schemeClr val="tx1"/>
                          </a:solidFill>
                          <a:effectLst/>
                          <a:latin typeface="Times New Roman" panose="02020603050405020304" pitchFamily="18" charset="0"/>
                          <a:cs typeface="Times New Roman" panose="02020603050405020304" pitchFamily="18" charset="0"/>
                        </a:rPr>
                        <a:t> </a:t>
                      </a:r>
                      <a:r>
                        <a:rPr lang="lv-LV" sz="1300" dirty="0" err="1">
                          <a:solidFill>
                            <a:schemeClr val="tx1"/>
                          </a:solidFill>
                          <a:effectLst/>
                          <a:latin typeface="Times New Roman" panose="02020603050405020304" pitchFamily="18" charset="0"/>
                          <a:cs typeface="Times New Roman" panose="02020603050405020304" pitchFamily="18" charset="0"/>
                        </a:rPr>
                        <a:t>Capital</a:t>
                      </a:r>
                      <a:r>
                        <a:rPr lang="lv-LV" sz="1300" dirty="0">
                          <a:solidFill>
                            <a:schemeClr val="tx1"/>
                          </a:solidFill>
                          <a:effectLst/>
                          <a:latin typeface="Times New Roman" panose="02020603050405020304" pitchFamily="18" charset="0"/>
                          <a:cs typeface="Times New Roman" panose="02020603050405020304" pitchFamily="18" charset="0"/>
                        </a:rPr>
                        <a:t> </a:t>
                      </a:r>
                      <a:r>
                        <a:rPr lang="lv-LV" sz="1300" dirty="0" err="1">
                          <a:solidFill>
                            <a:schemeClr val="tx1"/>
                          </a:solidFill>
                          <a:effectLst/>
                          <a:latin typeface="Times New Roman" panose="02020603050405020304" pitchFamily="18" charset="0"/>
                          <a:cs typeface="Times New Roman" panose="02020603050405020304" pitchFamily="18" charset="0"/>
                        </a:rPr>
                        <a:t>Market</a:t>
                      </a:r>
                      <a:r>
                        <a:rPr lang="lv-LV" sz="1300" dirty="0">
                          <a:solidFill>
                            <a:schemeClr val="tx1"/>
                          </a:solidFill>
                          <a:effectLst/>
                          <a:latin typeface="Times New Roman" panose="02020603050405020304" pitchFamily="18" charset="0"/>
                          <a:cs typeface="Times New Roman" panose="02020603050405020304" pitchFamily="18" charset="0"/>
                        </a:rPr>
                        <a:t> </a:t>
                      </a:r>
                      <a:r>
                        <a:rPr lang="lv-LV" sz="1300" dirty="0" err="1">
                          <a:solidFill>
                            <a:schemeClr val="tx1"/>
                          </a:solidFill>
                          <a:effectLst/>
                          <a:latin typeface="Times New Roman" panose="02020603050405020304" pitchFamily="18" charset="0"/>
                          <a:cs typeface="Times New Roman" panose="02020603050405020304" pitchFamily="18" charset="0"/>
                        </a:rPr>
                        <a:t>Commission</a:t>
                      </a:r>
                      <a:r>
                        <a:rPr lang="lv-LV" sz="1300" dirty="0">
                          <a:solidFill>
                            <a:schemeClr val="tx1"/>
                          </a:solidFill>
                          <a:effectLst/>
                          <a:latin typeface="Times New Roman" panose="02020603050405020304" pitchFamily="18" charset="0"/>
                          <a:cs typeface="Times New Roman" panose="02020603050405020304" pitchFamily="18" charset="0"/>
                        </a:rPr>
                        <a:t> (FCMC)*</a:t>
                      </a:r>
                      <a:endParaRPr lang="en-GB" sz="1300" dirty="0">
                        <a:solidFill>
                          <a:schemeClr val="tx1"/>
                        </a:solidFill>
                        <a:effectLst/>
                        <a:latin typeface="Times New Roman" panose="02020603050405020304" pitchFamily="18" charset="0"/>
                        <a:cs typeface="Times New Roman" panose="02020603050405020304" pitchFamily="18" charset="0"/>
                      </a:endParaRPr>
                    </a:p>
                    <a:p>
                      <a:pPr algn="just">
                        <a:spcAft>
                          <a:spcPts val="0"/>
                        </a:spcAft>
                      </a:pPr>
                      <a:r>
                        <a:rPr lang="lv-LV" sz="1300" dirty="0">
                          <a:solidFill>
                            <a:schemeClr val="tx1"/>
                          </a:solidFill>
                          <a:effectLst/>
                          <a:latin typeface="Times New Roman" panose="02020603050405020304" pitchFamily="18" charset="0"/>
                          <a:cs typeface="Times New Roman" panose="02020603050405020304" pitchFamily="18" charset="0"/>
                        </a:rPr>
                        <a:t> </a:t>
                      </a:r>
                      <a:endParaRPr lang="en-GB" sz="1300" dirty="0">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tc>
                <a:tc>
                  <a:txBody>
                    <a:bodyPr/>
                    <a:lstStyle/>
                    <a:p>
                      <a:pPr marL="228600" indent="-228600" algn="just">
                        <a:lnSpc>
                          <a:spcPts val="1200"/>
                        </a:lnSpc>
                        <a:spcBef>
                          <a:spcPts val="1200"/>
                        </a:spcBef>
                        <a:spcAft>
                          <a:spcPts val="0"/>
                        </a:spcAft>
                        <a:tabLst>
                          <a:tab pos="228600" algn="l"/>
                          <a:tab pos="457200" algn="l"/>
                        </a:tabLst>
                      </a:pPr>
                      <a:r>
                        <a:rPr lang="lv-LV" sz="1300" dirty="0">
                          <a:solidFill>
                            <a:schemeClr val="tx1"/>
                          </a:solidFill>
                          <a:effectLst/>
                          <a:latin typeface="Times New Roman" panose="02020603050405020304" pitchFamily="18" charset="0"/>
                          <a:cs typeface="Times New Roman" panose="02020603050405020304" pitchFamily="18" charset="0"/>
                        </a:rPr>
                        <a:t>1) </a:t>
                      </a:r>
                      <a:r>
                        <a:rPr lang="lv-LV" sz="1300" dirty="0" err="1">
                          <a:solidFill>
                            <a:schemeClr val="tx1"/>
                          </a:solidFill>
                          <a:effectLst/>
                          <a:latin typeface="Times New Roman" panose="02020603050405020304" pitchFamily="18" charset="0"/>
                          <a:cs typeface="Times New Roman" panose="02020603050405020304" pitchFamily="18" charset="0"/>
                        </a:rPr>
                        <a:t>Authorisation</a:t>
                      </a:r>
                      <a:r>
                        <a:rPr lang="lv-LV" sz="1300" dirty="0">
                          <a:solidFill>
                            <a:schemeClr val="tx1"/>
                          </a:solidFill>
                          <a:effectLst/>
                          <a:latin typeface="Times New Roman" panose="02020603050405020304" pitchFamily="18" charset="0"/>
                          <a:cs typeface="Times New Roman" panose="02020603050405020304" pitchFamily="18" charset="0"/>
                        </a:rPr>
                        <a:t> </a:t>
                      </a:r>
                      <a:r>
                        <a:rPr lang="lv-LV" sz="1300" dirty="0" err="1">
                          <a:solidFill>
                            <a:schemeClr val="tx1"/>
                          </a:solidFill>
                          <a:effectLst/>
                          <a:latin typeface="Times New Roman" panose="02020603050405020304" pitchFamily="18" charset="0"/>
                          <a:cs typeface="Times New Roman" panose="02020603050405020304" pitchFamily="18" charset="0"/>
                        </a:rPr>
                        <a:t>and</a:t>
                      </a:r>
                      <a:r>
                        <a:rPr lang="lv-LV" sz="1300" dirty="0">
                          <a:solidFill>
                            <a:schemeClr val="tx1"/>
                          </a:solidFill>
                          <a:effectLst/>
                          <a:latin typeface="Times New Roman" panose="02020603050405020304" pitchFamily="18" charset="0"/>
                          <a:cs typeface="Times New Roman" panose="02020603050405020304" pitchFamily="18" charset="0"/>
                        </a:rPr>
                        <a:t> </a:t>
                      </a:r>
                      <a:r>
                        <a:rPr lang="lv-LV" sz="1300" dirty="0" err="1">
                          <a:solidFill>
                            <a:schemeClr val="tx1"/>
                          </a:solidFill>
                          <a:effectLst/>
                          <a:latin typeface="Times New Roman" panose="02020603050405020304" pitchFamily="18" charset="0"/>
                          <a:cs typeface="Times New Roman" panose="02020603050405020304" pitchFamily="18" charset="0"/>
                        </a:rPr>
                        <a:t>registration</a:t>
                      </a:r>
                      <a:r>
                        <a:rPr lang="lv-LV" sz="1300" dirty="0">
                          <a:solidFill>
                            <a:schemeClr val="tx1"/>
                          </a:solidFill>
                          <a:effectLst/>
                          <a:latin typeface="Times New Roman" panose="02020603050405020304" pitchFamily="18" charset="0"/>
                          <a:cs typeface="Times New Roman" panose="02020603050405020304" pitchFamily="18" charset="0"/>
                        </a:rPr>
                        <a:t> </a:t>
                      </a:r>
                      <a:r>
                        <a:rPr lang="lv-LV" sz="1300" dirty="0" err="1">
                          <a:solidFill>
                            <a:schemeClr val="tx1"/>
                          </a:solidFill>
                          <a:effectLst/>
                          <a:latin typeface="Times New Roman" panose="02020603050405020304" pitchFamily="18" charset="0"/>
                          <a:cs typeface="Times New Roman" panose="02020603050405020304" pitchFamily="18" charset="0"/>
                        </a:rPr>
                        <a:t>in</a:t>
                      </a:r>
                      <a:r>
                        <a:rPr lang="lv-LV" sz="1300" dirty="0">
                          <a:solidFill>
                            <a:schemeClr val="tx1"/>
                          </a:solidFill>
                          <a:effectLst/>
                          <a:latin typeface="Times New Roman" panose="02020603050405020304" pitchFamily="18" charset="0"/>
                          <a:cs typeface="Times New Roman" panose="02020603050405020304" pitchFamily="18" charset="0"/>
                        </a:rPr>
                        <a:t> </a:t>
                      </a:r>
                      <a:r>
                        <a:rPr lang="lv-LV" sz="1300" dirty="0" err="1">
                          <a:solidFill>
                            <a:schemeClr val="tx1"/>
                          </a:solidFill>
                          <a:effectLst/>
                          <a:latin typeface="Times New Roman" panose="02020603050405020304" pitchFamily="18" charset="0"/>
                          <a:cs typeface="Times New Roman" panose="02020603050405020304" pitchFamily="18" charset="0"/>
                        </a:rPr>
                        <a:t>the</a:t>
                      </a:r>
                      <a:r>
                        <a:rPr lang="lv-LV" sz="1300" dirty="0">
                          <a:solidFill>
                            <a:schemeClr val="tx1"/>
                          </a:solidFill>
                          <a:effectLst/>
                          <a:latin typeface="Times New Roman" panose="02020603050405020304" pitchFamily="18" charset="0"/>
                          <a:cs typeface="Times New Roman" panose="02020603050405020304" pitchFamily="18" charset="0"/>
                        </a:rPr>
                        <a:t> List </a:t>
                      </a:r>
                      <a:r>
                        <a:rPr lang="lv-LV" sz="1300" dirty="0" err="1">
                          <a:solidFill>
                            <a:schemeClr val="tx1"/>
                          </a:solidFill>
                          <a:effectLst/>
                          <a:latin typeface="Times New Roman" panose="02020603050405020304" pitchFamily="18" charset="0"/>
                          <a:cs typeface="Times New Roman" panose="02020603050405020304" pitchFamily="18" charset="0"/>
                        </a:rPr>
                        <a:t>of</a:t>
                      </a:r>
                      <a:r>
                        <a:rPr lang="lv-LV" sz="1300" dirty="0">
                          <a:solidFill>
                            <a:schemeClr val="tx1"/>
                          </a:solidFill>
                          <a:effectLst/>
                          <a:latin typeface="Times New Roman" panose="02020603050405020304" pitchFamily="18" charset="0"/>
                          <a:cs typeface="Times New Roman" panose="02020603050405020304" pitchFamily="18" charset="0"/>
                        </a:rPr>
                        <a:t> </a:t>
                      </a:r>
                      <a:r>
                        <a:rPr lang="lv-LV" sz="1300" dirty="0" err="1">
                          <a:solidFill>
                            <a:schemeClr val="tx1"/>
                          </a:solidFill>
                          <a:effectLst/>
                          <a:latin typeface="Times New Roman" panose="02020603050405020304" pitchFamily="18" charset="0"/>
                          <a:cs typeface="Times New Roman" panose="02020603050405020304" pitchFamily="18" charset="0"/>
                        </a:rPr>
                        <a:t>crowdfunding</a:t>
                      </a:r>
                      <a:r>
                        <a:rPr lang="lv-LV" sz="1300" dirty="0">
                          <a:solidFill>
                            <a:schemeClr val="tx1"/>
                          </a:solidFill>
                          <a:effectLst/>
                          <a:latin typeface="Times New Roman" panose="02020603050405020304" pitchFamily="18" charset="0"/>
                          <a:cs typeface="Times New Roman" panose="02020603050405020304" pitchFamily="18" charset="0"/>
                        </a:rPr>
                        <a:t> </a:t>
                      </a:r>
                      <a:r>
                        <a:rPr lang="lv-LV" sz="1300" dirty="0" err="1">
                          <a:solidFill>
                            <a:schemeClr val="tx1"/>
                          </a:solidFill>
                          <a:effectLst/>
                          <a:latin typeface="Times New Roman" panose="02020603050405020304" pitchFamily="18" charset="0"/>
                          <a:cs typeface="Times New Roman" panose="02020603050405020304" pitchFamily="18" charset="0"/>
                        </a:rPr>
                        <a:t>providers</a:t>
                      </a:r>
                      <a:r>
                        <a:rPr lang="lv-LV" sz="1300" dirty="0">
                          <a:solidFill>
                            <a:schemeClr val="tx1"/>
                          </a:solidFill>
                          <a:effectLst/>
                          <a:latin typeface="Times New Roman" panose="02020603050405020304" pitchFamily="18" charset="0"/>
                          <a:cs typeface="Times New Roman" panose="02020603050405020304" pitchFamily="18" charset="0"/>
                        </a:rPr>
                        <a:t> </a:t>
                      </a:r>
                      <a:r>
                        <a:rPr lang="lv-LV" sz="1300" dirty="0" err="1">
                          <a:solidFill>
                            <a:schemeClr val="tx1"/>
                          </a:solidFill>
                          <a:effectLst/>
                          <a:latin typeface="Times New Roman" panose="02020603050405020304" pitchFamily="18" charset="0"/>
                          <a:cs typeface="Times New Roman" panose="02020603050405020304" pitchFamily="18" charset="0"/>
                        </a:rPr>
                        <a:t>managed</a:t>
                      </a:r>
                      <a:r>
                        <a:rPr lang="lv-LV" sz="1300" dirty="0">
                          <a:solidFill>
                            <a:schemeClr val="tx1"/>
                          </a:solidFill>
                          <a:effectLst/>
                          <a:latin typeface="Times New Roman" panose="02020603050405020304" pitchFamily="18" charset="0"/>
                          <a:cs typeface="Times New Roman" panose="02020603050405020304" pitchFamily="18" charset="0"/>
                        </a:rPr>
                        <a:t> </a:t>
                      </a:r>
                      <a:r>
                        <a:rPr lang="lv-LV" sz="1300" dirty="0" err="1">
                          <a:solidFill>
                            <a:schemeClr val="tx1"/>
                          </a:solidFill>
                          <a:effectLst/>
                          <a:latin typeface="Times New Roman" panose="02020603050405020304" pitchFamily="18" charset="0"/>
                          <a:cs typeface="Times New Roman" panose="02020603050405020304" pitchFamily="18" charset="0"/>
                        </a:rPr>
                        <a:t>by</a:t>
                      </a:r>
                      <a:r>
                        <a:rPr lang="lv-LV" sz="1300" dirty="0">
                          <a:solidFill>
                            <a:schemeClr val="tx1"/>
                          </a:solidFill>
                          <a:effectLst/>
                          <a:latin typeface="Times New Roman" panose="02020603050405020304" pitchFamily="18" charset="0"/>
                          <a:cs typeface="Times New Roman" panose="02020603050405020304" pitchFamily="18" charset="0"/>
                        </a:rPr>
                        <a:t> </a:t>
                      </a:r>
                      <a:r>
                        <a:rPr lang="lv-LV" sz="1300" dirty="0" err="1">
                          <a:solidFill>
                            <a:schemeClr val="tx1"/>
                          </a:solidFill>
                          <a:effectLst/>
                          <a:latin typeface="Times New Roman" panose="02020603050405020304" pitchFamily="18" charset="0"/>
                          <a:cs typeface="Times New Roman" panose="02020603050405020304" pitchFamily="18" charset="0"/>
                        </a:rPr>
                        <a:t>the</a:t>
                      </a:r>
                      <a:r>
                        <a:rPr lang="lv-LV" sz="1300" dirty="0">
                          <a:solidFill>
                            <a:schemeClr val="tx1"/>
                          </a:solidFill>
                          <a:effectLst/>
                          <a:latin typeface="Times New Roman" panose="02020603050405020304" pitchFamily="18" charset="0"/>
                          <a:cs typeface="Times New Roman" panose="02020603050405020304" pitchFamily="18" charset="0"/>
                        </a:rPr>
                        <a:t> </a:t>
                      </a:r>
                      <a:r>
                        <a:rPr lang="lv-LV" sz="1300" dirty="0" err="1">
                          <a:solidFill>
                            <a:schemeClr val="tx1"/>
                          </a:solidFill>
                          <a:effectLst/>
                          <a:latin typeface="Times New Roman" panose="02020603050405020304" pitchFamily="18" charset="0"/>
                          <a:cs typeface="Times New Roman" panose="02020603050405020304" pitchFamily="18" charset="0"/>
                        </a:rPr>
                        <a:t>Bank</a:t>
                      </a:r>
                      <a:r>
                        <a:rPr lang="lv-LV" sz="1300" dirty="0">
                          <a:solidFill>
                            <a:schemeClr val="tx1"/>
                          </a:solidFill>
                          <a:effectLst/>
                          <a:latin typeface="Times New Roman" panose="02020603050405020304" pitchFamily="18" charset="0"/>
                          <a:cs typeface="Times New Roman" panose="02020603050405020304" pitchFamily="18" charset="0"/>
                        </a:rPr>
                        <a:t> </a:t>
                      </a:r>
                      <a:r>
                        <a:rPr lang="lv-LV" sz="1300" dirty="0" err="1">
                          <a:solidFill>
                            <a:schemeClr val="tx1"/>
                          </a:solidFill>
                          <a:effectLst/>
                          <a:latin typeface="Times New Roman" panose="02020603050405020304" pitchFamily="18" charset="0"/>
                          <a:cs typeface="Times New Roman" panose="02020603050405020304" pitchFamily="18" charset="0"/>
                        </a:rPr>
                        <a:t>of</a:t>
                      </a:r>
                      <a:r>
                        <a:rPr lang="lv-LV" sz="1300" dirty="0">
                          <a:solidFill>
                            <a:schemeClr val="tx1"/>
                          </a:solidFill>
                          <a:effectLst/>
                          <a:latin typeface="Times New Roman" panose="02020603050405020304" pitchFamily="18" charset="0"/>
                          <a:cs typeface="Times New Roman" panose="02020603050405020304" pitchFamily="18" charset="0"/>
                        </a:rPr>
                        <a:t> </a:t>
                      </a:r>
                      <a:r>
                        <a:rPr lang="lv-LV" sz="1300" dirty="0" err="1">
                          <a:solidFill>
                            <a:schemeClr val="tx1"/>
                          </a:solidFill>
                          <a:effectLst/>
                          <a:latin typeface="Times New Roman" panose="02020603050405020304" pitchFamily="18" charset="0"/>
                          <a:cs typeface="Times New Roman" panose="02020603050405020304" pitchFamily="18" charset="0"/>
                        </a:rPr>
                        <a:t>Lithuania</a:t>
                      </a:r>
                      <a:r>
                        <a:rPr lang="lv-LV" sz="1300" dirty="0">
                          <a:solidFill>
                            <a:schemeClr val="tx1"/>
                          </a:solidFill>
                          <a:effectLst/>
                          <a:latin typeface="Times New Roman" panose="02020603050405020304" pitchFamily="18" charset="0"/>
                          <a:cs typeface="Times New Roman" panose="02020603050405020304" pitchFamily="18" charset="0"/>
                        </a:rPr>
                        <a:t> (</a:t>
                      </a:r>
                      <a:r>
                        <a:rPr lang="lv-LV" sz="1300" dirty="0" err="1">
                          <a:solidFill>
                            <a:schemeClr val="tx1"/>
                          </a:solidFill>
                          <a:effectLst/>
                          <a:latin typeface="Times New Roman" panose="02020603050405020304" pitchFamily="18" charset="0"/>
                          <a:cs typeface="Times New Roman" panose="02020603050405020304" pitchFamily="18" charset="0"/>
                        </a:rPr>
                        <a:t>Bank</a:t>
                      </a:r>
                      <a:r>
                        <a:rPr lang="lv-LV" sz="1300" dirty="0">
                          <a:solidFill>
                            <a:schemeClr val="tx1"/>
                          </a:solidFill>
                          <a:effectLst/>
                          <a:latin typeface="Times New Roman" panose="02020603050405020304" pitchFamily="18" charset="0"/>
                          <a:cs typeface="Times New Roman" panose="02020603050405020304" pitchFamily="18" charset="0"/>
                        </a:rPr>
                        <a:t> </a:t>
                      </a:r>
                      <a:r>
                        <a:rPr lang="lv-LV" sz="1300" dirty="0" err="1">
                          <a:solidFill>
                            <a:schemeClr val="tx1"/>
                          </a:solidFill>
                          <a:effectLst/>
                          <a:latin typeface="Times New Roman" panose="02020603050405020304" pitchFamily="18" charset="0"/>
                          <a:cs typeface="Times New Roman" panose="02020603050405020304" pitchFamily="18" charset="0"/>
                        </a:rPr>
                        <a:t>of</a:t>
                      </a:r>
                      <a:r>
                        <a:rPr lang="lv-LV" sz="1300" dirty="0">
                          <a:solidFill>
                            <a:schemeClr val="tx1"/>
                          </a:solidFill>
                          <a:effectLst/>
                          <a:latin typeface="Times New Roman" panose="02020603050405020304" pitchFamily="18" charset="0"/>
                          <a:cs typeface="Times New Roman" panose="02020603050405020304" pitchFamily="18" charset="0"/>
                        </a:rPr>
                        <a:t> </a:t>
                      </a:r>
                      <a:r>
                        <a:rPr lang="lv-LV" sz="1300" dirty="0" err="1">
                          <a:solidFill>
                            <a:schemeClr val="tx1"/>
                          </a:solidFill>
                          <a:effectLst/>
                          <a:latin typeface="Times New Roman" panose="02020603050405020304" pitchFamily="18" charset="0"/>
                          <a:cs typeface="Times New Roman" panose="02020603050405020304" pitchFamily="18" charset="0"/>
                        </a:rPr>
                        <a:t>Lithuania</a:t>
                      </a:r>
                      <a:r>
                        <a:rPr lang="lv-LV" sz="1300" dirty="0">
                          <a:solidFill>
                            <a:schemeClr val="tx1"/>
                          </a:solidFill>
                          <a:effectLst/>
                          <a:latin typeface="Times New Roman" panose="02020603050405020304" pitchFamily="18" charset="0"/>
                          <a:cs typeface="Times New Roman" panose="02020603050405020304" pitchFamily="18" charset="0"/>
                        </a:rPr>
                        <a:t>, 2020 (1)</a:t>
                      </a:r>
                      <a:endParaRPr lang="en-GB" sz="1300" dirty="0">
                        <a:solidFill>
                          <a:schemeClr val="tx1"/>
                        </a:solidFill>
                        <a:effectLst/>
                        <a:latin typeface="Times New Roman" panose="02020603050405020304" pitchFamily="18" charset="0"/>
                        <a:cs typeface="Times New Roman" panose="02020603050405020304" pitchFamily="18" charset="0"/>
                      </a:endParaRPr>
                    </a:p>
                    <a:p>
                      <a:pPr marL="228600" indent="-228600" algn="just">
                        <a:lnSpc>
                          <a:spcPts val="1200"/>
                        </a:lnSpc>
                        <a:spcBef>
                          <a:spcPts val="1200"/>
                        </a:spcBef>
                        <a:spcAft>
                          <a:spcPts val="0"/>
                        </a:spcAft>
                        <a:tabLst>
                          <a:tab pos="228600" algn="l"/>
                          <a:tab pos="457200" algn="l"/>
                        </a:tabLst>
                      </a:pPr>
                      <a:r>
                        <a:rPr lang="lv-LV" sz="1300" dirty="0">
                          <a:solidFill>
                            <a:schemeClr val="tx1"/>
                          </a:solidFill>
                          <a:effectLst/>
                          <a:latin typeface="Times New Roman" panose="02020603050405020304" pitchFamily="18" charset="0"/>
                          <a:cs typeface="Times New Roman" panose="02020603050405020304" pitchFamily="18" charset="0"/>
                        </a:rPr>
                        <a:t> </a:t>
                      </a:r>
                      <a:endParaRPr lang="en-GB" sz="1300" b="1" dirty="0">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tc>
                <a:tc>
                  <a:txBody>
                    <a:bodyPr/>
                    <a:lstStyle/>
                    <a:p>
                      <a:pPr algn="just">
                        <a:spcAft>
                          <a:spcPts val="0"/>
                        </a:spcAft>
                      </a:pPr>
                      <a:r>
                        <a:rPr lang="lv-LV" sz="1300" dirty="0" err="1">
                          <a:solidFill>
                            <a:schemeClr val="tx1"/>
                          </a:solidFill>
                          <a:effectLst/>
                          <a:latin typeface="Times New Roman" panose="02020603050405020304" pitchFamily="18" charset="0"/>
                          <a:cs typeface="Times New Roman" panose="02020603050405020304" pitchFamily="18" charset="0"/>
                        </a:rPr>
                        <a:t>Authorisation</a:t>
                      </a:r>
                      <a:r>
                        <a:rPr lang="lv-LV" sz="1300" dirty="0">
                          <a:solidFill>
                            <a:schemeClr val="tx1"/>
                          </a:solidFill>
                          <a:effectLst/>
                          <a:latin typeface="Times New Roman" panose="02020603050405020304" pitchFamily="18" charset="0"/>
                          <a:cs typeface="Times New Roman" panose="02020603050405020304" pitchFamily="18" charset="0"/>
                        </a:rPr>
                        <a:t> as a </a:t>
                      </a:r>
                      <a:r>
                        <a:rPr lang="lv-LV" sz="1300" dirty="0" err="1">
                          <a:solidFill>
                            <a:schemeClr val="tx1"/>
                          </a:solidFill>
                          <a:effectLst/>
                          <a:latin typeface="Times New Roman" panose="02020603050405020304" pitchFamily="18" charset="0"/>
                          <a:cs typeface="Times New Roman" panose="02020603050405020304" pitchFamily="18" charset="0"/>
                        </a:rPr>
                        <a:t>crowdfunding</a:t>
                      </a:r>
                      <a:r>
                        <a:rPr lang="lv-LV" sz="1300" dirty="0">
                          <a:solidFill>
                            <a:schemeClr val="tx1"/>
                          </a:solidFill>
                          <a:effectLst/>
                          <a:latin typeface="Times New Roman" panose="02020603050405020304" pitchFamily="18" charset="0"/>
                          <a:cs typeface="Times New Roman" panose="02020603050405020304" pitchFamily="18" charset="0"/>
                        </a:rPr>
                        <a:t> </a:t>
                      </a:r>
                      <a:r>
                        <a:rPr lang="lv-LV" sz="1300" dirty="0" err="1">
                          <a:solidFill>
                            <a:schemeClr val="tx1"/>
                          </a:solidFill>
                          <a:effectLst/>
                          <a:latin typeface="Times New Roman" panose="02020603050405020304" pitchFamily="18" charset="0"/>
                          <a:cs typeface="Times New Roman" panose="02020603050405020304" pitchFamily="18" charset="0"/>
                        </a:rPr>
                        <a:t>service</a:t>
                      </a:r>
                      <a:r>
                        <a:rPr lang="lv-LV" sz="1300" dirty="0">
                          <a:solidFill>
                            <a:schemeClr val="tx1"/>
                          </a:solidFill>
                          <a:effectLst/>
                          <a:latin typeface="Times New Roman" panose="02020603050405020304" pitchFamily="18" charset="0"/>
                          <a:cs typeface="Times New Roman" panose="02020603050405020304" pitchFamily="18" charset="0"/>
                        </a:rPr>
                        <a:t> </a:t>
                      </a:r>
                      <a:r>
                        <a:rPr lang="lv-LV" sz="1300" dirty="0" err="1">
                          <a:solidFill>
                            <a:schemeClr val="tx1"/>
                          </a:solidFill>
                          <a:effectLst/>
                          <a:latin typeface="Times New Roman" panose="02020603050405020304" pitchFamily="18" charset="0"/>
                          <a:cs typeface="Times New Roman" panose="02020603050405020304" pitchFamily="18" charset="0"/>
                        </a:rPr>
                        <a:t>provider</a:t>
                      </a:r>
                      <a:r>
                        <a:rPr lang="lv-LV" sz="1300" dirty="0">
                          <a:solidFill>
                            <a:schemeClr val="tx1"/>
                          </a:solidFill>
                          <a:effectLst/>
                          <a:latin typeface="Times New Roman" panose="02020603050405020304" pitchFamily="18" charset="0"/>
                          <a:cs typeface="Times New Roman" panose="02020603050405020304" pitchFamily="18" charset="0"/>
                        </a:rPr>
                        <a:t> </a:t>
                      </a:r>
                      <a:r>
                        <a:rPr lang="lv-LV" sz="1300" dirty="0" err="1">
                          <a:solidFill>
                            <a:schemeClr val="tx1"/>
                          </a:solidFill>
                          <a:effectLst/>
                          <a:latin typeface="Times New Roman" panose="02020603050405020304" pitchFamily="18" charset="0"/>
                          <a:cs typeface="Times New Roman" panose="02020603050405020304" pitchFamily="18" charset="0"/>
                        </a:rPr>
                        <a:t>by</a:t>
                      </a:r>
                      <a:r>
                        <a:rPr lang="lv-LV" sz="1300" dirty="0">
                          <a:solidFill>
                            <a:schemeClr val="tx1"/>
                          </a:solidFill>
                          <a:effectLst/>
                          <a:latin typeface="Times New Roman" panose="02020603050405020304" pitchFamily="18" charset="0"/>
                          <a:cs typeface="Times New Roman" panose="02020603050405020304" pitchFamily="18" charset="0"/>
                        </a:rPr>
                        <a:t> </a:t>
                      </a:r>
                      <a:r>
                        <a:rPr lang="lv-LV" sz="1300" dirty="0" err="1">
                          <a:solidFill>
                            <a:schemeClr val="tx1"/>
                          </a:solidFill>
                          <a:effectLst/>
                          <a:latin typeface="Times New Roman" panose="02020603050405020304" pitchFamily="18" charset="0"/>
                          <a:cs typeface="Times New Roman" panose="02020603050405020304" pitchFamily="18" charset="0"/>
                        </a:rPr>
                        <a:t>competent</a:t>
                      </a:r>
                      <a:r>
                        <a:rPr lang="lv-LV" sz="1300" dirty="0">
                          <a:solidFill>
                            <a:schemeClr val="tx1"/>
                          </a:solidFill>
                          <a:effectLst/>
                          <a:latin typeface="Times New Roman" panose="02020603050405020304" pitchFamily="18" charset="0"/>
                          <a:cs typeface="Times New Roman" panose="02020603050405020304" pitchFamily="18" charset="0"/>
                        </a:rPr>
                        <a:t> </a:t>
                      </a:r>
                      <a:r>
                        <a:rPr lang="lv-LV" sz="1300" dirty="0" err="1">
                          <a:solidFill>
                            <a:schemeClr val="tx1"/>
                          </a:solidFill>
                          <a:effectLst/>
                          <a:latin typeface="Times New Roman" panose="02020603050405020304" pitchFamily="18" charset="0"/>
                          <a:cs typeface="Times New Roman" panose="02020603050405020304" pitchFamily="18" charset="0"/>
                        </a:rPr>
                        <a:t>authority</a:t>
                      </a:r>
                      <a:r>
                        <a:rPr lang="lv-LV" sz="1300" dirty="0">
                          <a:solidFill>
                            <a:schemeClr val="tx1"/>
                          </a:solidFill>
                          <a:effectLst/>
                          <a:latin typeface="Times New Roman" panose="02020603050405020304" pitchFamily="18" charset="0"/>
                          <a:cs typeface="Times New Roman" panose="02020603050405020304" pitchFamily="18" charset="0"/>
                        </a:rPr>
                        <a:t> </a:t>
                      </a:r>
                      <a:r>
                        <a:rPr lang="lv-LV" sz="1300" dirty="0" err="1">
                          <a:solidFill>
                            <a:schemeClr val="tx1"/>
                          </a:solidFill>
                          <a:effectLst/>
                          <a:latin typeface="Times New Roman" panose="02020603050405020304" pitchFamily="18" charset="0"/>
                          <a:cs typeface="Times New Roman" panose="02020603050405020304" pitchFamily="18" charset="0"/>
                        </a:rPr>
                        <a:t>of</a:t>
                      </a:r>
                      <a:r>
                        <a:rPr lang="lv-LV" sz="1300" dirty="0">
                          <a:solidFill>
                            <a:schemeClr val="tx1"/>
                          </a:solidFill>
                          <a:effectLst/>
                          <a:latin typeface="Times New Roman" panose="02020603050405020304" pitchFamily="18" charset="0"/>
                          <a:cs typeface="Times New Roman" panose="02020603050405020304" pitchFamily="18" charset="0"/>
                        </a:rPr>
                        <a:t> </a:t>
                      </a:r>
                      <a:r>
                        <a:rPr lang="lv-LV" sz="1300" dirty="0" err="1">
                          <a:solidFill>
                            <a:schemeClr val="tx1"/>
                          </a:solidFill>
                          <a:effectLst/>
                          <a:latin typeface="Times New Roman" panose="02020603050405020304" pitchFamily="18" charset="0"/>
                          <a:cs typeface="Times New Roman" panose="02020603050405020304" pitchFamily="18" charset="0"/>
                        </a:rPr>
                        <a:t>the</a:t>
                      </a:r>
                      <a:r>
                        <a:rPr lang="lv-LV" sz="1300" dirty="0">
                          <a:solidFill>
                            <a:schemeClr val="tx1"/>
                          </a:solidFill>
                          <a:effectLst/>
                          <a:latin typeface="Times New Roman" panose="02020603050405020304" pitchFamily="18" charset="0"/>
                          <a:cs typeface="Times New Roman" panose="02020603050405020304" pitchFamily="18" charset="0"/>
                        </a:rPr>
                        <a:t> </a:t>
                      </a:r>
                      <a:r>
                        <a:rPr lang="lv-LV" sz="1300" dirty="0" err="1">
                          <a:solidFill>
                            <a:schemeClr val="tx1"/>
                          </a:solidFill>
                          <a:effectLst/>
                          <a:latin typeface="Times New Roman" panose="02020603050405020304" pitchFamily="18" charset="0"/>
                          <a:cs typeface="Times New Roman" panose="02020603050405020304" pitchFamily="18" charset="0"/>
                        </a:rPr>
                        <a:t>Member</a:t>
                      </a:r>
                      <a:r>
                        <a:rPr lang="lv-LV" sz="1300" dirty="0">
                          <a:solidFill>
                            <a:schemeClr val="tx1"/>
                          </a:solidFill>
                          <a:effectLst/>
                          <a:latin typeface="Times New Roman" panose="02020603050405020304" pitchFamily="18" charset="0"/>
                          <a:cs typeface="Times New Roman" panose="02020603050405020304" pitchFamily="18" charset="0"/>
                        </a:rPr>
                        <a:t> </a:t>
                      </a:r>
                      <a:r>
                        <a:rPr lang="lv-LV" sz="1300" dirty="0" err="1">
                          <a:solidFill>
                            <a:schemeClr val="tx1"/>
                          </a:solidFill>
                          <a:effectLst/>
                          <a:latin typeface="Times New Roman" panose="02020603050405020304" pitchFamily="18" charset="0"/>
                          <a:cs typeface="Times New Roman" panose="02020603050405020304" pitchFamily="18" charset="0"/>
                        </a:rPr>
                        <a:t>State</a:t>
                      </a:r>
                      <a:r>
                        <a:rPr lang="lv-LV" sz="1300" dirty="0">
                          <a:solidFill>
                            <a:schemeClr val="tx1"/>
                          </a:solidFill>
                          <a:effectLst/>
                          <a:latin typeface="Times New Roman" panose="02020603050405020304" pitchFamily="18" charset="0"/>
                          <a:cs typeface="Times New Roman" panose="02020603050405020304" pitchFamily="18" charset="0"/>
                        </a:rPr>
                        <a:t> </a:t>
                      </a:r>
                      <a:endParaRPr lang="en-GB" sz="1300" dirty="0">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tc>
              </a:tr>
              <a:tr h="2150631">
                <a:tc>
                  <a:txBody>
                    <a:bodyPr/>
                    <a:lstStyle/>
                    <a:p>
                      <a:pPr marL="228600" indent="-228600">
                        <a:lnSpc>
                          <a:spcPts val="1200"/>
                        </a:lnSpc>
                        <a:spcBef>
                          <a:spcPts val="1200"/>
                        </a:spcBef>
                        <a:spcAft>
                          <a:spcPts val="0"/>
                        </a:spcAft>
                        <a:tabLst>
                          <a:tab pos="228600" algn="l"/>
                          <a:tab pos="457200" algn="l"/>
                        </a:tabLst>
                      </a:pPr>
                      <a:r>
                        <a:rPr lang="lv-LV" sz="1300" dirty="0" err="1">
                          <a:solidFill>
                            <a:schemeClr val="tx1"/>
                          </a:solidFill>
                          <a:effectLst/>
                          <a:latin typeface="Times New Roman" panose="02020603050405020304" pitchFamily="18" charset="0"/>
                          <a:cs typeface="Times New Roman" panose="02020603050405020304" pitchFamily="18" charset="0"/>
                        </a:rPr>
                        <a:t>Maximum</a:t>
                      </a:r>
                      <a:r>
                        <a:rPr lang="lv-LV" sz="1300" dirty="0">
                          <a:solidFill>
                            <a:schemeClr val="tx1"/>
                          </a:solidFill>
                          <a:effectLst/>
                          <a:latin typeface="Times New Roman" panose="02020603050405020304" pitchFamily="18" charset="0"/>
                          <a:cs typeface="Times New Roman" panose="02020603050405020304" pitchFamily="18" charset="0"/>
                        </a:rPr>
                        <a:t> </a:t>
                      </a:r>
                      <a:r>
                        <a:rPr lang="lv-LV" sz="1300" dirty="0" err="1">
                          <a:solidFill>
                            <a:schemeClr val="tx1"/>
                          </a:solidFill>
                          <a:effectLst/>
                          <a:latin typeface="Times New Roman" panose="02020603050405020304" pitchFamily="18" charset="0"/>
                          <a:cs typeface="Times New Roman" panose="02020603050405020304" pitchFamily="18" charset="0"/>
                        </a:rPr>
                        <a:t>offers</a:t>
                      </a:r>
                      <a:r>
                        <a:rPr lang="lv-LV" sz="1300" dirty="0">
                          <a:solidFill>
                            <a:schemeClr val="tx1"/>
                          </a:solidFill>
                          <a:effectLst/>
                          <a:latin typeface="Times New Roman" panose="02020603050405020304" pitchFamily="18" charset="0"/>
                          <a:cs typeface="Times New Roman" panose="02020603050405020304" pitchFamily="18" charset="0"/>
                        </a:rPr>
                        <a:t> (</a:t>
                      </a:r>
                      <a:r>
                        <a:rPr lang="lv-LV" sz="1300" dirty="0" err="1">
                          <a:solidFill>
                            <a:schemeClr val="tx1"/>
                          </a:solidFill>
                          <a:effectLst/>
                          <a:latin typeface="Times New Roman" panose="02020603050405020304" pitchFamily="18" charset="0"/>
                          <a:cs typeface="Times New Roman" panose="02020603050405020304" pitchFamily="18" charset="0"/>
                        </a:rPr>
                        <a:t>prospectus</a:t>
                      </a:r>
                      <a:r>
                        <a:rPr lang="lv-LV" sz="1300" dirty="0">
                          <a:solidFill>
                            <a:schemeClr val="tx1"/>
                          </a:solidFill>
                          <a:effectLst/>
                          <a:latin typeface="Times New Roman" panose="02020603050405020304" pitchFamily="18" charset="0"/>
                          <a:cs typeface="Times New Roman" panose="02020603050405020304" pitchFamily="18" charset="0"/>
                        </a:rPr>
                        <a:t> </a:t>
                      </a:r>
                      <a:r>
                        <a:rPr lang="lv-LV" sz="1300" dirty="0" err="1">
                          <a:solidFill>
                            <a:schemeClr val="tx1"/>
                          </a:solidFill>
                          <a:effectLst/>
                          <a:latin typeface="Times New Roman" panose="02020603050405020304" pitchFamily="18" charset="0"/>
                          <a:cs typeface="Times New Roman" panose="02020603050405020304" pitchFamily="18" charset="0"/>
                        </a:rPr>
                        <a:t>requirement</a:t>
                      </a:r>
                      <a:r>
                        <a:rPr lang="lv-LV" sz="1300" dirty="0">
                          <a:solidFill>
                            <a:schemeClr val="tx1"/>
                          </a:solidFill>
                          <a:effectLst/>
                          <a:latin typeface="Times New Roman" panose="02020603050405020304" pitchFamily="18" charset="0"/>
                          <a:cs typeface="Times New Roman" panose="02020603050405020304" pitchFamily="18" charset="0"/>
                        </a:rPr>
                        <a:t>)</a:t>
                      </a:r>
                      <a:endParaRPr lang="en-GB" sz="1300" b="1" dirty="0">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tc>
                <a:tc>
                  <a:txBody>
                    <a:bodyPr/>
                    <a:lstStyle/>
                    <a:p>
                      <a:pPr algn="just">
                        <a:spcAft>
                          <a:spcPts val="0"/>
                        </a:spcAft>
                      </a:pPr>
                      <a:r>
                        <a:rPr lang="lv-LV" sz="1300" dirty="0" err="1">
                          <a:solidFill>
                            <a:schemeClr val="tx1"/>
                          </a:solidFill>
                          <a:effectLst/>
                          <a:latin typeface="Times New Roman" panose="02020603050405020304" pitchFamily="18" charset="0"/>
                          <a:cs typeface="Times New Roman" panose="02020603050405020304" pitchFamily="18" charset="0"/>
                        </a:rPr>
                        <a:t>Where</a:t>
                      </a:r>
                      <a:r>
                        <a:rPr lang="lv-LV" sz="1300" dirty="0">
                          <a:solidFill>
                            <a:schemeClr val="tx1"/>
                          </a:solidFill>
                          <a:effectLst/>
                          <a:latin typeface="Times New Roman" panose="02020603050405020304" pitchFamily="18" charset="0"/>
                          <a:cs typeface="Times New Roman" panose="02020603050405020304" pitchFamily="18" charset="0"/>
                        </a:rPr>
                        <a:t> </a:t>
                      </a:r>
                      <a:r>
                        <a:rPr lang="lv-LV" sz="1300" dirty="0" err="1">
                          <a:solidFill>
                            <a:schemeClr val="tx1"/>
                          </a:solidFill>
                          <a:effectLst/>
                          <a:latin typeface="Times New Roman" panose="02020603050405020304" pitchFamily="18" charset="0"/>
                          <a:cs typeface="Times New Roman" panose="02020603050405020304" pitchFamily="18" charset="0"/>
                        </a:rPr>
                        <a:t>transferable</a:t>
                      </a:r>
                      <a:r>
                        <a:rPr lang="lv-LV" sz="1300" dirty="0">
                          <a:solidFill>
                            <a:schemeClr val="tx1"/>
                          </a:solidFill>
                          <a:effectLst/>
                          <a:latin typeface="Times New Roman" panose="02020603050405020304" pitchFamily="18" charset="0"/>
                          <a:cs typeface="Times New Roman" panose="02020603050405020304" pitchFamily="18" charset="0"/>
                        </a:rPr>
                        <a:t> </a:t>
                      </a:r>
                      <a:r>
                        <a:rPr lang="lv-LV" sz="1300" dirty="0" err="1">
                          <a:solidFill>
                            <a:schemeClr val="tx1"/>
                          </a:solidFill>
                          <a:effectLst/>
                          <a:latin typeface="Times New Roman" panose="02020603050405020304" pitchFamily="18" charset="0"/>
                          <a:cs typeface="Times New Roman" panose="02020603050405020304" pitchFamily="18" charset="0"/>
                        </a:rPr>
                        <a:t>securities</a:t>
                      </a:r>
                      <a:r>
                        <a:rPr lang="lv-LV" sz="1300" dirty="0">
                          <a:solidFill>
                            <a:schemeClr val="tx1"/>
                          </a:solidFill>
                          <a:effectLst/>
                          <a:latin typeface="Times New Roman" panose="02020603050405020304" pitchFamily="18" charset="0"/>
                          <a:cs typeface="Times New Roman" panose="02020603050405020304" pitchFamily="18" charset="0"/>
                        </a:rPr>
                        <a:t> </a:t>
                      </a:r>
                      <a:r>
                        <a:rPr lang="lv-LV" sz="1300" dirty="0" err="1">
                          <a:solidFill>
                            <a:schemeClr val="tx1"/>
                          </a:solidFill>
                          <a:effectLst/>
                          <a:latin typeface="Times New Roman" panose="02020603050405020304" pitchFamily="18" charset="0"/>
                          <a:cs typeface="Times New Roman" panose="02020603050405020304" pitchFamily="18" charset="0"/>
                        </a:rPr>
                        <a:t>are</a:t>
                      </a:r>
                      <a:r>
                        <a:rPr lang="lv-LV" sz="1300" dirty="0">
                          <a:solidFill>
                            <a:schemeClr val="tx1"/>
                          </a:solidFill>
                          <a:effectLst/>
                          <a:latin typeface="Times New Roman" panose="02020603050405020304" pitchFamily="18" charset="0"/>
                          <a:cs typeface="Times New Roman" panose="02020603050405020304" pitchFamily="18" charset="0"/>
                        </a:rPr>
                        <a:t> </a:t>
                      </a:r>
                      <a:r>
                        <a:rPr lang="lv-LV" sz="1300" dirty="0" err="1">
                          <a:solidFill>
                            <a:schemeClr val="tx1"/>
                          </a:solidFill>
                          <a:effectLst/>
                          <a:latin typeface="Times New Roman" panose="02020603050405020304" pitchFamily="18" charset="0"/>
                          <a:cs typeface="Times New Roman" panose="02020603050405020304" pitchFamily="18" charset="0"/>
                        </a:rPr>
                        <a:t>offered</a:t>
                      </a:r>
                      <a:r>
                        <a:rPr lang="lv-LV" sz="1300" dirty="0">
                          <a:solidFill>
                            <a:schemeClr val="tx1"/>
                          </a:solidFill>
                          <a:effectLst/>
                          <a:latin typeface="Times New Roman" panose="02020603050405020304" pitchFamily="18" charset="0"/>
                          <a:cs typeface="Times New Roman" panose="02020603050405020304" pitchFamily="18" charset="0"/>
                        </a:rPr>
                        <a:t> to </a:t>
                      </a:r>
                      <a:r>
                        <a:rPr lang="lv-LV" sz="1300" dirty="0" err="1">
                          <a:solidFill>
                            <a:schemeClr val="tx1"/>
                          </a:solidFill>
                          <a:effectLst/>
                          <a:latin typeface="Times New Roman" panose="02020603050405020304" pitchFamily="18" charset="0"/>
                          <a:cs typeface="Times New Roman" panose="02020603050405020304" pitchFamily="18" charset="0"/>
                        </a:rPr>
                        <a:t>public</a:t>
                      </a:r>
                      <a:r>
                        <a:rPr lang="lv-LV" sz="1300" dirty="0">
                          <a:solidFill>
                            <a:schemeClr val="tx1"/>
                          </a:solidFill>
                          <a:effectLst/>
                          <a:latin typeface="Times New Roman" panose="02020603050405020304" pitchFamily="18" charset="0"/>
                          <a:cs typeface="Times New Roman" panose="02020603050405020304" pitchFamily="18" charset="0"/>
                        </a:rPr>
                        <a:t>, </a:t>
                      </a:r>
                      <a:r>
                        <a:rPr lang="lv-LV" sz="1300" dirty="0" err="1">
                          <a:solidFill>
                            <a:schemeClr val="tx1"/>
                          </a:solidFill>
                          <a:effectLst/>
                          <a:latin typeface="Times New Roman" panose="02020603050405020304" pitchFamily="18" charset="0"/>
                          <a:cs typeface="Times New Roman" panose="02020603050405020304" pitchFamily="18" charset="0"/>
                        </a:rPr>
                        <a:t>and</a:t>
                      </a:r>
                      <a:r>
                        <a:rPr lang="lv-LV" sz="1300" dirty="0">
                          <a:solidFill>
                            <a:schemeClr val="tx1"/>
                          </a:solidFill>
                          <a:effectLst/>
                          <a:latin typeface="Times New Roman" panose="02020603050405020304" pitchFamily="18" charset="0"/>
                          <a:cs typeface="Times New Roman" panose="02020603050405020304" pitchFamily="18" charset="0"/>
                        </a:rPr>
                        <a:t> </a:t>
                      </a:r>
                      <a:r>
                        <a:rPr lang="lv-LV" sz="1300" dirty="0" err="1">
                          <a:solidFill>
                            <a:schemeClr val="tx1"/>
                          </a:solidFill>
                          <a:effectLst/>
                          <a:latin typeface="Times New Roman" panose="02020603050405020304" pitchFamily="18" charset="0"/>
                          <a:cs typeface="Times New Roman" panose="02020603050405020304" pitchFamily="18" charset="0"/>
                        </a:rPr>
                        <a:t>the</a:t>
                      </a:r>
                      <a:r>
                        <a:rPr lang="lv-LV" sz="1300" dirty="0">
                          <a:solidFill>
                            <a:schemeClr val="tx1"/>
                          </a:solidFill>
                          <a:effectLst/>
                          <a:latin typeface="Times New Roman" panose="02020603050405020304" pitchFamily="18" charset="0"/>
                          <a:cs typeface="Times New Roman" panose="02020603050405020304" pitchFamily="18" charset="0"/>
                        </a:rPr>
                        <a:t> </a:t>
                      </a:r>
                      <a:r>
                        <a:rPr lang="lv-LV" sz="1300" dirty="0" err="1">
                          <a:solidFill>
                            <a:schemeClr val="tx1"/>
                          </a:solidFill>
                          <a:effectLst/>
                          <a:latin typeface="Times New Roman" panose="02020603050405020304" pitchFamily="18" charset="0"/>
                          <a:cs typeface="Times New Roman" panose="02020603050405020304" pitchFamily="18" charset="0"/>
                        </a:rPr>
                        <a:t>offer</a:t>
                      </a:r>
                      <a:r>
                        <a:rPr lang="lv-LV" sz="1300" dirty="0">
                          <a:solidFill>
                            <a:schemeClr val="tx1"/>
                          </a:solidFill>
                          <a:effectLst/>
                          <a:latin typeface="Times New Roman" panose="02020603050405020304" pitchFamily="18" charset="0"/>
                          <a:cs typeface="Times New Roman" panose="02020603050405020304" pitchFamily="18" charset="0"/>
                        </a:rPr>
                        <a:t> </a:t>
                      </a:r>
                      <a:r>
                        <a:rPr lang="lv-LV" sz="1300" dirty="0" err="1">
                          <a:solidFill>
                            <a:schemeClr val="tx1"/>
                          </a:solidFill>
                          <a:effectLst/>
                          <a:latin typeface="Times New Roman" panose="02020603050405020304" pitchFamily="18" charset="0"/>
                          <a:cs typeface="Times New Roman" panose="02020603050405020304" pitchFamily="18" charset="0"/>
                        </a:rPr>
                        <a:t>is</a:t>
                      </a:r>
                      <a:r>
                        <a:rPr lang="lv-LV" sz="1300" dirty="0">
                          <a:solidFill>
                            <a:schemeClr val="tx1"/>
                          </a:solidFill>
                          <a:effectLst/>
                          <a:latin typeface="Times New Roman" panose="02020603050405020304" pitchFamily="18" charset="0"/>
                          <a:cs typeface="Times New Roman" panose="02020603050405020304" pitchFamily="18" charset="0"/>
                        </a:rPr>
                        <a:t> </a:t>
                      </a:r>
                      <a:r>
                        <a:rPr lang="lv-LV" sz="1300" dirty="0" err="1">
                          <a:solidFill>
                            <a:schemeClr val="tx1"/>
                          </a:solidFill>
                          <a:effectLst/>
                          <a:latin typeface="Times New Roman" panose="02020603050405020304" pitchFamily="18" charset="0"/>
                          <a:cs typeface="Times New Roman" panose="02020603050405020304" pitchFamily="18" charset="0"/>
                        </a:rPr>
                        <a:t>expressed</a:t>
                      </a:r>
                      <a:r>
                        <a:rPr lang="lv-LV" sz="1300" dirty="0">
                          <a:solidFill>
                            <a:schemeClr val="tx1"/>
                          </a:solidFill>
                          <a:effectLst/>
                          <a:latin typeface="Times New Roman" panose="02020603050405020304" pitchFamily="18" charset="0"/>
                          <a:cs typeface="Times New Roman" panose="02020603050405020304" pitchFamily="18" charset="0"/>
                        </a:rPr>
                        <a:t> to </a:t>
                      </a:r>
                      <a:r>
                        <a:rPr lang="lv-LV" sz="1300" dirty="0" err="1">
                          <a:solidFill>
                            <a:schemeClr val="tx1"/>
                          </a:solidFill>
                          <a:effectLst/>
                          <a:latin typeface="Times New Roman" panose="02020603050405020304" pitchFamily="18" charset="0"/>
                          <a:cs typeface="Times New Roman" panose="02020603050405020304" pitchFamily="18" charset="0"/>
                        </a:rPr>
                        <a:t>more</a:t>
                      </a:r>
                      <a:r>
                        <a:rPr lang="lv-LV" sz="1300" dirty="0">
                          <a:solidFill>
                            <a:schemeClr val="tx1"/>
                          </a:solidFill>
                          <a:effectLst/>
                          <a:latin typeface="Times New Roman" panose="02020603050405020304" pitchFamily="18" charset="0"/>
                          <a:cs typeface="Times New Roman" panose="02020603050405020304" pitchFamily="18" charset="0"/>
                        </a:rPr>
                        <a:t> </a:t>
                      </a:r>
                      <a:r>
                        <a:rPr lang="lv-LV" sz="1300" dirty="0" err="1">
                          <a:solidFill>
                            <a:schemeClr val="tx1"/>
                          </a:solidFill>
                          <a:effectLst/>
                          <a:latin typeface="Times New Roman" panose="02020603050405020304" pitchFamily="18" charset="0"/>
                          <a:cs typeface="Times New Roman" panose="02020603050405020304" pitchFamily="18" charset="0"/>
                        </a:rPr>
                        <a:t>than</a:t>
                      </a:r>
                      <a:r>
                        <a:rPr lang="lv-LV" sz="1300" dirty="0">
                          <a:solidFill>
                            <a:schemeClr val="tx1"/>
                          </a:solidFill>
                          <a:effectLst/>
                          <a:latin typeface="Times New Roman" panose="02020603050405020304" pitchFamily="18" charset="0"/>
                          <a:cs typeface="Times New Roman" panose="02020603050405020304" pitchFamily="18" charset="0"/>
                        </a:rPr>
                        <a:t> 150 </a:t>
                      </a:r>
                      <a:r>
                        <a:rPr lang="lv-LV" sz="1300" dirty="0" err="1">
                          <a:solidFill>
                            <a:schemeClr val="tx1"/>
                          </a:solidFill>
                          <a:effectLst/>
                          <a:latin typeface="Times New Roman" panose="02020603050405020304" pitchFamily="18" charset="0"/>
                          <a:cs typeface="Times New Roman" panose="02020603050405020304" pitchFamily="18" charset="0"/>
                        </a:rPr>
                        <a:t>individuals</a:t>
                      </a:r>
                      <a:r>
                        <a:rPr lang="lv-LV" sz="1300" dirty="0">
                          <a:solidFill>
                            <a:schemeClr val="tx1"/>
                          </a:solidFill>
                          <a:effectLst/>
                          <a:latin typeface="Times New Roman" panose="02020603050405020304" pitchFamily="18" charset="0"/>
                          <a:cs typeface="Times New Roman" panose="02020603050405020304" pitchFamily="18" charset="0"/>
                        </a:rPr>
                        <a:t> </a:t>
                      </a:r>
                      <a:r>
                        <a:rPr lang="lv-LV" sz="1300" dirty="0" err="1">
                          <a:solidFill>
                            <a:schemeClr val="tx1"/>
                          </a:solidFill>
                          <a:effectLst/>
                          <a:latin typeface="Times New Roman" panose="02020603050405020304" pitchFamily="18" charset="0"/>
                          <a:cs typeface="Times New Roman" panose="02020603050405020304" pitchFamily="18" charset="0"/>
                        </a:rPr>
                        <a:t>in</a:t>
                      </a:r>
                      <a:r>
                        <a:rPr lang="lv-LV" sz="1300" dirty="0">
                          <a:solidFill>
                            <a:schemeClr val="tx1"/>
                          </a:solidFill>
                          <a:effectLst/>
                          <a:latin typeface="Times New Roman" panose="02020603050405020304" pitchFamily="18" charset="0"/>
                          <a:cs typeface="Times New Roman" panose="02020603050405020304" pitchFamily="18" charset="0"/>
                        </a:rPr>
                        <a:t> </a:t>
                      </a:r>
                      <a:r>
                        <a:rPr lang="lv-LV" sz="1300" dirty="0" err="1">
                          <a:solidFill>
                            <a:schemeClr val="tx1"/>
                          </a:solidFill>
                          <a:effectLst/>
                          <a:latin typeface="Times New Roman" panose="02020603050405020304" pitchFamily="18" charset="0"/>
                          <a:cs typeface="Times New Roman" panose="02020603050405020304" pitchFamily="18" charset="0"/>
                        </a:rPr>
                        <a:t>each</a:t>
                      </a:r>
                      <a:r>
                        <a:rPr lang="lv-LV" sz="1300" dirty="0">
                          <a:solidFill>
                            <a:schemeClr val="tx1"/>
                          </a:solidFill>
                          <a:effectLst/>
                          <a:latin typeface="Times New Roman" panose="02020603050405020304" pitchFamily="18" charset="0"/>
                          <a:cs typeface="Times New Roman" panose="02020603050405020304" pitchFamily="18" charset="0"/>
                        </a:rPr>
                        <a:t> EU </a:t>
                      </a:r>
                      <a:r>
                        <a:rPr lang="lv-LV" sz="1300" dirty="0" err="1">
                          <a:solidFill>
                            <a:schemeClr val="tx1"/>
                          </a:solidFill>
                          <a:effectLst/>
                          <a:latin typeface="Times New Roman" panose="02020603050405020304" pitchFamily="18" charset="0"/>
                          <a:cs typeface="Times New Roman" panose="02020603050405020304" pitchFamily="18" charset="0"/>
                        </a:rPr>
                        <a:t>Member</a:t>
                      </a:r>
                      <a:r>
                        <a:rPr lang="lv-LV" sz="1300" dirty="0">
                          <a:solidFill>
                            <a:schemeClr val="tx1"/>
                          </a:solidFill>
                          <a:effectLst/>
                          <a:latin typeface="Times New Roman" panose="02020603050405020304" pitchFamily="18" charset="0"/>
                          <a:cs typeface="Times New Roman" panose="02020603050405020304" pitchFamily="18" charset="0"/>
                        </a:rPr>
                        <a:t> </a:t>
                      </a:r>
                      <a:r>
                        <a:rPr lang="lv-LV" sz="1300" dirty="0" err="1">
                          <a:solidFill>
                            <a:schemeClr val="tx1"/>
                          </a:solidFill>
                          <a:effectLst/>
                          <a:latin typeface="Times New Roman" panose="02020603050405020304" pitchFamily="18" charset="0"/>
                          <a:cs typeface="Times New Roman" panose="02020603050405020304" pitchFamily="18" charset="0"/>
                        </a:rPr>
                        <a:t>State</a:t>
                      </a:r>
                      <a:r>
                        <a:rPr lang="lv-LV" sz="1300" dirty="0">
                          <a:solidFill>
                            <a:schemeClr val="tx1"/>
                          </a:solidFill>
                          <a:effectLst/>
                          <a:latin typeface="Times New Roman" panose="02020603050405020304" pitchFamily="18" charset="0"/>
                          <a:cs typeface="Times New Roman" panose="02020603050405020304" pitchFamily="18" charset="0"/>
                        </a:rPr>
                        <a:t>, it </a:t>
                      </a:r>
                      <a:r>
                        <a:rPr lang="lv-LV" sz="1300" dirty="0" err="1">
                          <a:solidFill>
                            <a:schemeClr val="tx1"/>
                          </a:solidFill>
                          <a:effectLst/>
                          <a:latin typeface="Times New Roman" panose="02020603050405020304" pitchFamily="18" charset="0"/>
                          <a:cs typeface="Times New Roman" panose="02020603050405020304" pitchFamily="18" charset="0"/>
                        </a:rPr>
                        <a:t>might</a:t>
                      </a:r>
                      <a:r>
                        <a:rPr lang="lv-LV" sz="1300" dirty="0">
                          <a:solidFill>
                            <a:schemeClr val="tx1"/>
                          </a:solidFill>
                          <a:effectLst/>
                          <a:latin typeface="Times New Roman" panose="02020603050405020304" pitchFamily="18" charset="0"/>
                          <a:cs typeface="Times New Roman" panose="02020603050405020304" pitchFamily="18" charset="0"/>
                        </a:rPr>
                        <a:t> </a:t>
                      </a:r>
                      <a:r>
                        <a:rPr lang="lv-LV" sz="1300" dirty="0" err="1">
                          <a:solidFill>
                            <a:schemeClr val="tx1"/>
                          </a:solidFill>
                          <a:effectLst/>
                          <a:latin typeface="Times New Roman" panose="02020603050405020304" pitchFamily="18" charset="0"/>
                          <a:cs typeface="Times New Roman" panose="02020603050405020304" pitchFamily="18" charset="0"/>
                        </a:rPr>
                        <a:t>be</a:t>
                      </a:r>
                      <a:r>
                        <a:rPr lang="lv-LV" sz="1300" dirty="0">
                          <a:solidFill>
                            <a:schemeClr val="tx1"/>
                          </a:solidFill>
                          <a:effectLst/>
                          <a:latin typeface="Times New Roman" panose="02020603050405020304" pitchFamily="18" charset="0"/>
                          <a:cs typeface="Times New Roman" panose="02020603050405020304" pitchFamily="18" charset="0"/>
                        </a:rPr>
                        <a:t> </a:t>
                      </a:r>
                      <a:r>
                        <a:rPr lang="lv-LV" sz="1300" dirty="0" err="1">
                          <a:solidFill>
                            <a:schemeClr val="tx1"/>
                          </a:solidFill>
                          <a:effectLst/>
                          <a:latin typeface="Times New Roman" panose="02020603050405020304" pitchFamily="18" charset="0"/>
                          <a:cs typeface="Times New Roman" panose="02020603050405020304" pitchFamily="18" charset="0"/>
                        </a:rPr>
                        <a:t>subject</a:t>
                      </a:r>
                      <a:r>
                        <a:rPr lang="lv-LV" sz="1300" dirty="0">
                          <a:solidFill>
                            <a:schemeClr val="tx1"/>
                          </a:solidFill>
                          <a:effectLst/>
                          <a:latin typeface="Times New Roman" panose="02020603050405020304" pitchFamily="18" charset="0"/>
                          <a:cs typeface="Times New Roman" panose="02020603050405020304" pitchFamily="18" charset="0"/>
                        </a:rPr>
                        <a:t> to </a:t>
                      </a:r>
                      <a:r>
                        <a:rPr lang="lv-LV" sz="1300" dirty="0" err="1">
                          <a:solidFill>
                            <a:schemeClr val="tx1"/>
                          </a:solidFill>
                          <a:effectLst/>
                          <a:latin typeface="Times New Roman" panose="02020603050405020304" pitchFamily="18" charset="0"/>
                          <a:cs typeface="Times New Roman" panose="02020603050405020304" pitchFamily="18" charset="0"/>
                        </a:rPr>
                        <a:t>publish</a:t>
                      </a:r>
                      <a:r>
                        <a:rPr lang="lv-LV" sz="1300" dirty="0">
                          <a:solidFill>
                            <a:schemeClr val="tx1"/>
                          </a:solidFill>
                          <a:effectLst/>
                          <a:latin typeface="Times New Roman" panose="02020603050405020304" pitchFamily="18" charset="0"/>
                          <a:cs typeface="Times New Roman" panose="02020603050405020304" pitchFamily="18" charset="0"/>
                        </a:rPr>
                        <a:t> a </a:t>
                      </a:r>
                      <a:r>
                        <a:rPr lang="lv-LV" sz="1300" dirty="0" err="1">
                          <a:solidFill>
                            <a:schemeClr val="tx1"/>
                          </a:solidFill>
                          <a:effectLst/>
                          <a:latin typeface="Times New Roman" panose="02020603050405020304" pitchFamily="18" charset="0"/>
                          <a:cs typeface="Times New Roman" panose="02020603050405020304" pitchFamily="18" charset="0"/>
                        </a:rPr>
                        <a:t>prospectus</a:t>
                      </a:r>
                      <a:r>
                        <a:rPr lang="lv-LV" sz="1300" dirty="0">
                          <a:solidFill>
                            <a:schemeClr val="tx1"/>
                          </a:solidFill>
                          <a:effectLst/>
                          <a:latin typeface="Times New Roman" panose="02020603050405020304" pitchFamily="18" charset="0"/>
                          <a:cs typeface="Times New Roman" panose="02020603050405020304" pitchFamily="18" charset="0"/>
                        </a:rPr>
                        <a:t> </a:t>
                      </a:r>
                      <a:r>
                        <a:rPr lang="lv-LV" sz="1300" dirty="0" err="1">
                          <a:solidFill>
                            <a:schemeClr val="tx1"/>
                          </a:solidFill>
                          <a:effectLst/>
                          <a:latin typeface="Times New Roman" panose="02020603050405020304" pitchFamily="18" charset="0"/>
                          <a:cs typeface="Times New Roman" panose="02020603050405020304" pitchFamily="18" charset="0"/>
                        </a:rPr>
                        <a:t>approved</a:t>
                      </a:r>
                      <a:r>
                        <a:rPr lang="lv-LV" sz="1300" dirty="0">
                          <a:solidFill>
                            <a:schemeClr val="tx1"/>
                          </a:solidFill>
                          <a:effectLst/>
                          <a:latin typeface="Times New Roman" panose="02020603050405020304" pitchFamily="18" charset="0"/>
                          <a:cs typeface="Times New Roman" panose="02020603050405020304" pitchFamily="18" charset="0"/>
                        </a:rPr>
                        <a:t> </a:t>
                      </a:r>
                      <a:r>
                        <a:rPr lang="lv-LV" sz="1300" dirty="0" err="1">
                          <a:solidFill>
                            <a:schemeClr val="tx1"/>
                          </a:solidFill>
                          <a:effectLst/>
                          <a:latin typeface="Times New Roman" panose="02020603050405020304" pitchFamily="18" charset="0"/>
                          <a:cs typeface="Times New Roman" panose="02020603050405020304" pitchFamily="18" charset="0"/>
                        </a:rPr>
                        <a:t>by</a:t>
                      </a:r>
                      <a:r>
                        <a:rPr lang="lv-LV" sz="1300" dirty="0">
                          <a:solidFill>
                            <a:schemeClr val="tx1"/>
                          </a:solidFill>
                          <a:effectLst/>
                          <a:latin typeface="Times New Roman" panose="02020603050405020304" pitchFamily="18" charset="0"/>
                          <a:cs typeface="Times New Roman" panose="02020603050405020304" pitchFamily="18" charset="0"/>
                        </a:rPr>
                        <a:t> </a:t>
                      </a:r>
                      <a:r>
                        <a:rPr lang="lv-LV" sz="1300" dirty="0" err="1">
                          <a:solidFill>
                            <a:schemeClr val="tx1"/>
                          </a:solidFill>
                          <a:effectLst/>
                          <a:latin typeface="Times New Roman" panose="02020603050405020304" pitchFamily="18" charset="0"/>
                          <a:cs typeface="Times New Roman" panose="02020603050405020304" pitchFamily="18" charset="0"/>
                        </a:rPr>
                        <a:t>the</a:t>
                      </a:r>
                      <a:r>
                        <a:rPr lang="lv-LV" sz="1300" dirty="0">
                          <a:solidFill>
                            <a:schemeClr val="tx1"/>
                          </a:solidFill>
                          <a:effectLst/>
                          <a:latin typeface="Times New Roman" panose="02020603050405020304" pitchFamily="18" charset="0"/>
                          <a:cs typeface="Times New Roman" panose="02020603050405020304" pitchFamily="18" charset="0"/>
                        </a:rPr>
                        <a:t> FCMC </a:t>
                      </a:r>
                      <a:r>
                        <a:rPr lang="lv-LV" sz="1300" dirty="0" err="1">
                          <a:solidFill>
                            <a:schemeClr val="tx1"/>
                          </a:solidFill>
                          <a:effectLst/>
                          <a:latin typeface="Times New Roman" panose="02020603050405020304" pitchFamily="18" charset="0"/>
                          <a:cs typeface="Times New Roman" panose="02020603050405020304" pitchFamily="18" charset="0"/>
                        </a:rPr>
                        <a:t>under</a:t>
                      </a:r>
                      <a:r>
                        <a:rPr lang="lv-LV" sz="1300" dirty="0">
                          <a:solidFill>
                            <a:schemeClr val="tx1"/>
                          </a:solidFill>
                          <a:effectLst/>
                          <a:latin typeface="Times New Roman" panose="02020603050405020304" pitchFamily="18" charset="0"/>
                          <a:cs typeface="Times New Roman" panose="02020603050405020304" pitchFamily="18" charset="0"/>
                        </a:rPr>
                        <a:t> </a:t>
                      </a:r>
                      <a:r>
                        <a:rPr lang="lv-LV" sz="1300" dirty="0" err="1">
                          <a:solidFill>
                            <a:schemeClr val="tx1"/>
                          </a:solidFill>
                          <a:effectLst/>
                          <a:latin typeface="Times New Roman" panose="02020603050405020304" pitchFamily="18" charset="0"/>
                          <a:cs typeface="Times New Roman" panose="02020603050405020304" pitchFamily="18" charset="0"/>
                        </a:rPr>
                        <a:t>the</a:t>
                      </a:r>
                      <a:r>
                        <a:rPr lang="lv-LV" sz="1300" dirty="0">
                          <a:solidFill>
                            <a:schemeClr val="tx1"/>
                          </a:solidFill>
                          <a:effectLst/>
                          <a:latin typeface="Times New Roman" panose="02020603050405020304" pitchFamily="18" charset="0"/>
                          <a:cs typeface="Times New Roman" panose="02020603050405020304" pitchFamily="18" charset="0"/>
                        </a:rPr>
                        <a:t> FIML.</a:t>
                      </a:r>
                      <a:endParaRPr lang="en-GB" sz="1300" dirty="0">
                        <a:solidFill>
                          <a:schemeClr val="tx1"/>
                        </a:solidFill>
                        <a:effectLst/>
                        <a:latin typeface="Times New Roman" panose="02020603050405020304" pitchFamily="18" charset="0"/>
                        <a:cs typeface="Times New Roman" panose="02020603050405020304" pitchFamily="18" charset="0"/>
                      </a:endParaRPr>
                    </a:p>
                    <a:p>
                      <a:pPr algn="just">
                        <a:spcAft>
                          <a:spcPts val="0"/>
                        </a:spcAft>
                      </a:pPr>
                      <a:r>
                        <a:rPr lang="lv-LV" sz="1300" dirty="0" err="1">
                          <a:solidFill>
                            <a:schemeClr val="tx1"/>
                          </a:solidFill>
                          <a:effectLst/>
                          <a:latin typeface="Times New Roman" panose="02020603050405020304" pitchFamily="18" charset="0"/>
                          <a:cs typeface="Times New Roman" panose="02020603050405020304" pitchFamily="18" charset="0"/>
                        </a:rPr>
                        <a:t>Loans</a:t>
                      </a:r>
                      <a:r>
                        <a:rPr lang="lv-LV" sz="1300" dirty="0">
                          <a:solidFill>
                            <a:schemeClr val="tx1"/>
                          </a:solidFill>
                          <a:effectLst/>
                          <a:latin typeface="Times New Roman" panose="02020603050405020304" pitchFamily="18" charset="0"/>
                          <a:cs typeface="Times New Roman" panose="02020603050405020304" pitchFamily="18" charset="0"/>
                        </a:rPr>
                        <a:t> do </a:t>
                      </a:r>
                      <a:r>
                        <a:rPr lang="lv-LV" sz="1300" dirty="0" err="1">
                          <a:solidFill>
                            <a:schemeClr val="tx1"/>
                          </a:solidFill>
                          <a:effectLst/>
                          <a:latin typeface="Times New Roman" panose="02020603050405020304" pitchFamily="18" charset="0"/>
                          <a:cs typeface="Times New Roman" panose="02020603050405020304" pitchFamily="18" charset="0"/>
                        </a:rPr>
                        <a:t>not</a:t>
                      </a:r>
                      <a:r>
                        <a:rPr lang="lv-LV" sz="1300" dirty="0">
                          <a:solidFill>
                            <a:schemeClr val="tx1"/>
                          </a:solidFill>
                          <a:effectLst/>
                          <a:latin typeface="Times New Roman" panose="02020603050405020304" pitchFamily="18" charset="0"/>
                          <a:cs typeface="Times New Roman" panose="02020603050405020304" pitchFamily="18" charset="0"/>
                        </a:rPr>
                        <a:t> </a:t>
                      </a:r>
                      <a:r>
                        <a:rPr lang="lv-LV" sz="1300" dirty="0" err="1">
                          <a:solidFill>
                            <a:schemeClr val="tx1"/>
                          </a:solidFill>
                          <a:effectLst/>
                          <a:latin typeface="Times New Roman" panose="02020603050405020304" pitchFamily="18" charset="0"/>
                          <a:cs typeface="Times New Roman" panose="02020603050405020304" pitchFamily="18" charset="0"/>
                        </a:rPr>
                        <a:t>qualify</a:t>
                      </a:r>
                      <a:r>
                        <a:rPr lang="lv-LV" sz="1300" dirty="0">
                          <a:solidFill>
                            <a:schemeClr val="tx1"/>
                          </a:solidFill>
                          <a:effectLst/>
                          <a:latin typeface="Times New Roman" panose="02020603050405020304" pitchFamily="18" charset="0"/>
                          <a:cs typeface="Times New Roman" panose="02020603050405020304" pitchFamily="18" charset="0"/>
                        </a:rPr>
                        <a:t> as </a:t>
                      </a:r>
                      <a:r>
                        <a:rPr lang="lv-LV" sz="1300" dirty="0" err="1">
                          <a:solidFill>
                            <a:schemeClr val="tx1"/>
                          </a:solidFill>
                          <a:effectLst/>
                          <a:latin typeface="Times New Roman" panose="02020603050405020304" pitchFamily="18" charset="0"/>
                          <a:cs typeface="Times New Roman" panose="02020603050405020304" pitchFamily="18" charset="0"/>
                        </a:rPr>
                        <a:t>financial</a:t>
                      </a:r>
                      <a:r>
                        <a:rPr lang="lv-LV" sz="1300" dirty="0">
                          <a:solidFill>
                            <a:schemeClr val="tx1"/>
                          </a:solidFill>
                          <a:effectLst/>
                          <a:latin typeface="Times New Roman" panose="02020603050405020304" pitchFamily="18" charset="0"/>
                          <a:cs typeface="Times New Roman" panose="02020603050405020304" pitchFamily="18" charset="0"/>
                        </a:rPr>
                        <a:t> </a:t>
                      </a:r>
                      <a:r>
                        <a:rPr lang="lv-LV" sz="1300" dirty="0" err="1">
                          <a:solidFill>
                            <a:schemeClr val="tx1"/>
                          </a:solidFill>
                          <a:effectLst/>
                          <a:latin typeface="Times New Roman" panose="02020603050405020304" pitchFamily="18" charset="0"/>
                          <a:cs typeface="Times New Roman" panose="02020603050405020304" pitchFamily="18" charset="0"/>
                        </a:rPr>
                        <a:t>instrument</a:t>
                      </a:r>
                      <a:r>
                        <a:rPr lang="lv-LV" sz="1300" dirty="0">
                          <a:solidFill>
                            <a:schemeClr val="tx1"/>
                          </a:solidFill>
                          <a:effectLst/>
                          <a:latin typeface="Times New Roman" panose="02020603050405020304" pitchFamily="18" charset="0"/>
                          <a:cs typeface="Times New Roman" panose="02020603050405020304" pitchFamily="18" charset="0"/>
                        </a:rPr>
                        <a:t> (</a:t>
                      </a:r>
                      <a:r>
                        <a:rPr lang="lv-LV" sz="1300" dirty="0" err="1">
                          <a:solidFill>
                            <a:schemeClr val="tx1"/>
                          </a:solidFill>
                          <a:effectLst/>
                          <a:latin typeface="Times New Roman" panose="02020603050405020304" pitchFamily="18" charset="0"/>
                          <a:cs typeface="Times New Roman" panose="02020603050405020304" pitchFamily="18" charset="0"/>
                        </a:rPr>
                        <a:t>under</a:t>
                      </a:r>
                      <a:r>
                        <a:rPr lang="lv-LV" sz="1300" dirty="0">
                          <a:solidFill>
                            <a:schemeClr val="tx1"/>
                          </a:solidFill>
                          <a:effectLst/>
                          <a:latin typeface="Times New Roman" panose="02020603050405020304" pitchFamily="18" charset="0"/>
                          <a:cs typeface="Times New Roman" panose="02020603050405020304" pitchFamily="18" charset="0"/>
                        </a:rPr>
                        <a:t> </a:t>
                      </a:r>
                      <a:r>
                        <a:rPr lang="lv-LV" sz="1300" dirty="0" err="1">
                          <a:solidFill>
                            <a:schemeClr val="tx1"/>
                          </a:solidFill>
                          <a:effectLst/>
                          <a:latin typeface="Times New Roman" panose="02020603050405020304" pitchFamily="18" charset="0"/>
                          <a:cs typeface="Times New Roman" panose="02020603050405020304" pitchFamily="18" charset="0"/>
                        </a:rPr>
                        <a:t>the</a:t>
                      </a:r>
                      <a:r>
                        <a:rPr lang="lv-LV" sz="1300" dirty="0">
                          <a:solidFill>
                            <a:schemeClr val="tx1"/>
                          </a:solidFill>
                          <a:effectLst/>
                          <a:latin typeface="Times New Roman" panose="02020603050405020304" pitchFamily="18" charset="0"/>
                          <a:cs typeface="Times New Roman" panose="02020603050405020304" pitchFamily="18" charset="0"/>
                        </a:rPr>
                        <a:t> FIML), </a:t>
                      </a:r>
                      <a:r>
                        <a:rPr lang="lv-LV" sz="1300" dirty="0" err="1">
                          <a:solidFill>
                            <a:schemeClr val="tx1"/>
                          </a:solidFill>
                          <a:effectLst/>
                          <a:latin typeface="Times New Roman" panose="02020603050405020304" pitchFamily="18" charset="0"/>
                          <a:cs typeface="Times New Roman" panose="02020603050405020304" pitchFamily="18" charset="0"/>
                        </a:rPr>
                        <a:t>therefore</a:t>
                      </a:r>
                      <a:r>
                        <a:rPr lang="lv-LV" sz="1300" dirty="0">
                          <a:solidFill>
                            <a:schemeClr val="tx1"/>
                          </a:solidFill>
                          <a:effectLst/>
                          <a:latin typeface="Times New Roman" panose="02020603050405020304" pitchFamily="18" charset="0"/>
                          <a:cs typeface="Times New Roman" panose="02020603050405020304" pitchFamily="18" charset="0"/>
                        </a:rPr>
                        <a:t> no </a:t>
                      </a:r>
                      <a:r>
                        <a:rPr lang="lv-LV" sz="1300" dirty="0" err="1">
                          <a:solidFill>
                            <a:schemeClr val="tx1"/>
                          </a:solidFill>
                          <a:effectLst/>
                          <a:latin typeface="Times New Roman" panose="02020603050405020304" pitchFamily="18" charset="0"/>
                          <a:cs typeface="Times New Roman" panose="02020603050405020304" pitchFamily="18" charset="0"/>
                        </a:rPr>
                        <a:t>prospectus</a:t>
                      </a:r>
                      <a:r>
                        <a:rPr lang="lv-LV" sz="1300" dirty="0">
                          <a:solidFill>
                            <a:schemeClr val="tx1"/>
                          </a:solidFill>
                          <a:effectLst/>
                          <a:latin typeface="Times New Roman" panose="02020603050405020304" pitchFamily="18" charset="0"/>
                          <a:cs typeface="Times New Roman" panose="02020603050405020304" pitchFamily="18" charset="0"/>
                        </a:rPr>
                        <a:t> </a:t>
                      </a:r>
                      <a:r>
                        <a:rPr lang="lv-LV" sz="1300" dirty="0" err="1">
                          <a:solidFill>
                            <a:schemeClr val="tx1"/>
                          </a:solidFill>
                          <a:effectLst/>
                          <a:latin typeface="Times New Roman" panose="02020603050405020304" pitchFamily="18" charset="0"/>
                          <a:cs typeface="Times New Roman" panose="02020603050405020304" pitchFamily="18" charset="0"/>
                        </a:rPr>
                        <a:t>is</a:t>
                      </a:r>
                      <a:r>
                        <a:rPr lang="lv-LV" sz="1300" dirty="0">
                          <a:solidFill>
                            <a:schemeClr val="tx1"/>
                          </a:solidFill>
                          <a:effectLst/>
                          <a:latin typeface="Times New Roman" panose="02020603050405020304" pitchFamily="18" charset="0"/>
                          <a:cs typeface="Times New Roman" panose="02020603050405020304" pitchFamily="18" charset="0"/>
                        </a:rPr>
                        <a:t> </a:t>
                      </a:r>
                      <a:r>
                        <a:rPr lang="lv-LV" sz="1300" dirty="0" err="1">
                          <a:solidFill>
                            <a:schemeClr val="tx1"/>
                          </a:solidFill>
                          <a:effectLst/>
                          <a:latin typeface="Times New Roman" panose="02020603050405020304" pitchFamily="18" charset="0"/>
                          <a:cs typeface="Times New Roman" panose="02020603050405020304" pitchFamily="18" charset="0"/>
                        </a:rPr>
                        <a:t>required</a:t>
                      </a:r>
                      <a:r>
                        <a:rPr lang="lv-LV" sz="1300" dirty="0">
                          <a:solidFill>
                            <a:schemeClr val="tx1"/>
                          </a:solidFill>
                          <a:effectLst/>
                          <a:latin typeface="Times New Roman" panose="02020603050405020304" pitchFamily="18" charset="0"/>
                          <a:cs typeface="Times New Roman" panose="02020603050405020304" pitchFamily="18" charset="0"/>
                        </a:rPr>
                        <a:t> </a:t>
                      </a:r>
                      <a:r>
                        <a:rPr lang="lv-LV" sz="1300" dirty="0" err="1">
                          <a:solidFill>
                            <a:schemeClr val="tx1"/>
                          </a:solidFill>
                          <a:effectLst/>
                          <a:latin typeface="Times New Roman" panose="02020603050405020304" pitchFamily="18" charset="0"/>
                          <a:cs typeface="Times New Roman" panose="02020603050405020304" pitchFamily="18" charset="0"/>
                        </a:rPr>
                        <a:t>for</a:t>
                      </a:r>
                      <a:r>
                        <a:rPr lang="lv-LV" sz="1300" dirty="0">
                          <a:solidFill>
                            <a:schemeClr val="tx1"/>
                          </a:solidFill>
                          <a:effectLst/>
                          <a:latin typeface="Times New Roman" panose="02020603050405020304" pitchFamily="18" charset="0"/>
                          <a:cs typeface="Times New Roman" panose="02020603050405020304" pitchFamily="18" charset="0"/>
                        </a:rPr>
                        <a:t> </a:t>
                      </a:r>
                      <a:r>
                        <a:rPr lang="lv-LV" sz="1300" dirty="0" err="1">
                          <a:solidFill>
                            <a:schemeClr val="tx1"/>
                          </a:solidFill>
                          <a:effectLst/>
                          <a:latin typeface="Times New Roman" panose="02020603050405020304" pitchFamily="18" charset="0"/>
                          <a:cs typeface="Times New Roman" panose="02020603050405020304" pitchFamily="18" charset="0"/>
                        </a:rPr>
                        <a:t>lending</a:t>
                      </a:r>
                      <a:r>
                        <a:rPr lang="lv-LV" sz="1300" dirty="0">
                          <a:solidFill>
                            <a:schemeClr val="tx1"/>
                          </a:solidFill>
                          <a:effectLst/>
                          <a:latin typeface="Times New Roman" panose="02020603050405020304" pitchFamily="18" charset="0"/>
                          <a:cs typeface="Times New Roman" panose="02020603050405020304" pitchFamily="18" charset="0"/>
                        </a:rPr>
                        <a:t> </a:t>
                      </a:r>
                      <a:r>
                        <a:rPr lang="lv-LV" sz="1300" dirty="0" err="1">
                          <a:solidFill>
                            <a:schemeClr val="tx1"/>
                          </a:solidFill>
                          <a:effectLst/>
                          <a:latin typeface="Times New Roman" panose="02020603050405020304" pitchFamily="18" charset="0"/>
                          <a:cs typeface="Times New Roman" panose="02020603050405020304" pitchFamily="18" charset="0"/>
                        </a:rPr>
                        <a:t>models</a:t>
                      </a:r>
                      <a:r>
                        <a:rPr lang="lv-LV" sz="1300" dirty="0">
                          <a:solidFill>
                            <a:schemeClr val="tx1"/>
                          </a:solidFill>
                          <a:effectLst/>
                          <a:latin typeface="Times New Roman" panose="02020603050405020304" pitchFamily="18" charset="0"/>
                          <a:cs typeface="Times New Roman" panose="02020603050405020304" pitchFamily="18" charset="0"/>
                        </a:rPr>
                        <a:t>.</a:t>
                      </a:r>
                      <a:endParaRPr lang="en-GB" sz="1300" dirty="0">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tc>
                <a:tc>
                  <a:txBody>
                    <a:bodyPr/>
                    <a:lstStyle/>
                    <a:p>
                      <a:pPr algn="just">
                        <a:spcAft>
                          <a:spcPts val="0"/>
                        </a:spcAft>
                      </a:pPr>
                      <a:r>
                        <a:rPr lang="lv-LV" sz="1300" dirty="0" err="1">
                          <a:solidFill>
                            <a:schemeClr val="tx1"/>
                          </a:solidFill>
                          <a:effectLst/>
                          <a:latin typeface="Times New Roman" panose="02020603050405020304" pitchFamily="18" charset="0"/>
                          <a:cs typeface="Times New Roman" panose="02020603050405020304" pitchFamily="18" charset="0"/>
                        </a:rPr>
                        <a:t>If</a:t>
                      </a:r>
                      <a:r>
                        <a:rPr lang="lv-LV" sz="1300" dirty="0">
                          <a:solidFill>
                            <a:schemeClr val="tx1"/>
                          </a:solidFill>
                          <a:effectLst/>
                          <a:latin typeface="Times New Roman" panose="02020603050405020304" pitchFamily="18" charset="0"/>
                          <a:cs typeface="Times New Roman" panose="02020603050405020304" pitchFamily="18" charset="0"/>
                        </a:rPr>
                        <a:t> </a:t>
                      </a:r>
                      <a:r>
                        <a:rPr lang="lv-LV" sz="1300" dirty="0" err="1">
                          <a:solidFill>
                            <a:schemeClr val="tx1"/>
                          </a:solidFill>
                          <a:effectLst/>
                          <a:latin typeface="Times New Roman" panose="02020603050405020304" pitchFamily="18" charset="0"/>
                          <a:cs typeface="Times New Roman" panose="02020603050405020304" pitchFamily="18" charset="0"/>
                        </a:rPr>
                        <a:t>the</a:t>
                      </a:r>
                      <a:r>
                        <a:rPr lang="lv-LV" sz="1300" dirty="0">
                          <a:solidFill>
                            <a:schemeClr val="tx1"/>
                          </a:solidFill>
                          <a:effectLst/>
                          <a:latin typeface="Times New Roman" panose="02020603050405020304" pitchFamily="18" charset="0"/>
                          <a:cs typeface="Times New Roman" panose="02020603050405020304" pitchFamily="18" charset="0"/>
                        </a:rPr>
                        <a:t> </a:t>
                      </a:r>
                      <a:r>
                        <a:rPr lang="lv-LV" sz="1300" dirty="0" err="1">
                          <a:solidFill>
                            <a:schemeClr val="tx1"/>
                          </a:solidFill>
                          <a:effectLst/>
                          <a:latin typeface="Times New Roman" panose="02020603050405020304" pitchFamily="18" charset="0"/>
                          <a:cs typeface="Times New Roman" panose="02020603050405020304" pitchFamily="18" charset="0"/>
                        </a:rPr>
                        <a:t>securities</a:t>
                      </a:r>
                      <a:r>
                        <a:rPr lang="lv-LV" sz="1300" dirty="0">
                          <a:solidFill>
                            <a:schemeClr val="tx1"/>
                          </a:solidFill>
                          <a:effectLst/>
                          <a:latin typeface="Times New Roman" panose="02020603050405020304" pitchFamily="18" charset="0"/>
                          <a:cs typeface="Times New Roman" panose="02020603050405020304" pitchFamily="18" charset="0"/>
                        </a:rPr>
                        <a:t> </a:t>
                      </a:r>
                      <a:r>
                        <a:rPr lang="lv-LV" sz="1300" dirty="0" err="1">
                          <a:solidFill>
                            <a:schemeClr val="tx1"/>
                          </a:solidFill>
                          <a:effectLst/>
                          <a:latin typeface="Times New Roman" panose="02020603050405020304" pitchFamily="18" charset="0"/>
                          <a:cs typeface="Times New Roman" panose="02020603050405020304" pitchFamily="18" charset="0"/>
                        </a:rPr>
                        <a:t>are</a:t>
                      </a:r>
                      <a:r>
                        <a:rPr lang="lv-LV" sz="1300" dirty="0">
                          <a:solidFill>
                            <a:schemeClr val="tx1"/>
                          </a:solidFill>
                          <a:effectLst/>
                          <a:latin typeface="Times New Roman" panose="02020603050405020304" pitchFamily="18" charset="0"/>
                          <a:cs typeface="Times New Roman" panose="02020603050405020304" pitchFamily="18" charset="0"/>
                        </a:rPr>
                        <a:t> </a:t>
                      </a:r>
                      <a:r>
                        <a:rPr lang="lv-LV" sz="1300" dirty="0" err="1">
                          <a:solidFill>
                            <a:schemeClr val="tx1"/>
                          </a:solidFill>
                          <a:effectLst/>
                          <a:latin typeface="Times New Roman" panose="02020603050405020304" pitchFamily="18" charset="0"/>
                          <a:cs typeface="Times New Roman" panose="02020603050405020304" pitchFamily="18" charset="0"/>
                        </a:rPr>
                        <a:t>offered</a:t>
                      </a:r>
                      <a:r>
                        <a:rPr lang="lv-LV" sz="1300" dirty="0">
                          <a:solidFill>
                            <a:schemeClr val="tx1"/>
                          </a:solidFill>
                          <a:effectLst/>
                          <a:latin typeface="Times New Roman" panose="02020603050405020304" pitchFamily="18" charset="0"/>
                          <a:cs typeface="Times New Roman" panose="02020603050405020304" pitchFamily="18" charset="0"/>
                        </a:rPr>
                        <a:t> </a:t>
                      </a:r>
                      <a:r>
                        <a:rPr lang="lv-LV" sz="1300" dirty="0" err="1">
                          <a:solidFill>
                            <a:schemeClr val="tx1"/>
                          </a:solidFill>
                          <a:effectLst/>
                          <a:latin typeface="Times New Roman" panose="02020603050405020304" pitchFamily="18" charset="0"/>
                          <a:cs typeface="Times New Roman" panose="02020603050405020304" pitchFamily="18" charset="0"/>
                        </a:rPr>
                        <a:t>through</a:t>
                      </a:r>
                      <a:r>
                        <a:rPr lang="lv-LV" sz="1300" dirty="0">
                          <a:solidFill>
                            <a:schemeClr val="tx1"/>
                          </a:solidFill>
                          <a:effectLst/>
                          <a:latin typeface="Times New Roman" panose="02020603050405020304" pitchFamily="18" charset="0"/>
                          <a:cs typeface="Times New Roman" panose="02020603050405020304" pitchFamily="18" charset="0"/>
                        </a:rPr>
                        <a:t> a </a:t>
                      </a:r>
                      <a:r>
                        <a:rPr lang="lv-LV" sz="1300" dirty="0" err="1">
                          <a:solidFill>
                            <a:schemeClr val="tx1"/>
                          </a:solidFill>
                          <a:effectLst/>
                          <a:latin typeface="Times New Roman" panose="02020603050405020304" pitchFamily="18" charset="0"/>
                          <a:cs typeface="Times New Roman" panose="02020603050405020304" pitchFamily="18" charset="0"/>
                        </a:rPr>
                        <a:t>crowdfunding</a:t>
                      </a:r>
                      <a:r>
                        <a:rPr lang="lv-LV" sz="1300" dirty="0">
                          <a:solidFill>
                            <a:schemeClr val="tx1"/>
                          </a:solidFill>
                          <a:effectLst/>
                          <a:latin typeface="Times New Roman" panose="02020603050405020304" pitchFamily="18" charset="0"/>
                          <a:cs typeface="Times New Roman" panose="02020603050405020304" pitchFamily="18" charset="0"/>
                        </a:rPr>
                        <a:t> </a:t>
                      </a:r>
                      <a:r>
                        <a:rPr lang="lv-LV" sz="1300" dirty="0" err="1">
                          <a:solidFill>
                            <a:schemeClr val="tx1"/>
                          </a:solidFill>
                          <a:effectLst/>
                          <a:latin typeface="Times New Roman" panose="02020603050405020304" pitchFamily="18" charset="0"/>
                          <a:cs typeface="Times New Roman" panose="02020603050405020304" pitchFamily="18" charset="0"/>
                        </a:rPr>
                        <a:t>platform</a:t>
                      </a:r>
                      <a:r>
                        <a:rPr lang="lv-LV" sz="1300" dirty="0">
                          <a:solidFill>
                            <a:schemeClr val="tx1"/>
                          </a:solidFill>
                          <a:effectLst/>
                          <a:latin typeface="Times New Roman" panose="02020603050405020304" pitchFamily="18" charset="0"/>
                          <a:cs typeface="Times New Roman" panose="02020603050405020304" pitchFamily="18" charset="0"/>
                        </a:rPr>
                        <a:t> </a:t>
                      </a:r>
                      <a:r>
                        <a:rPr lang="lv-LV" sz="1300" dirty="0" err="1">
                          <a:solidFill>
                            <a:schemeClr val="tx1"/>
                          </a:solidFill>
                          <a:effectLst/>
                          <a:latin typeface="Times New Roman" panose="02020603050405020304" pitchFamily="18" charset="0"/>
                          <a:cs typeface="Times New Roman" panose="02020603050405020304" pitchFamily="18" charset="0"/>
                        </a:rPr>
                        <a:t>and</a:t>
                      </a:r>
                      <a:r>
                        <a:rPr lang="lv-LV" sz="1300" dirty="0">
                          <a:solidFill>
                            <a:schemeClr val="tx1"/>
                          </a:solidFill>
                          <a:effectLst/>
                          <a:latin typeface="Times New Roman" panose="02020603050405020304" pitchFamily="18" charset="0"/>
                          <a:cs typeface="Times New Roman" panose="02020603050405020304" pitchFamily="18" charset="0"/>
                        </a:rPr>
                        <a:t> it </a:t>
                      </a:r>
                      <a:r>
                        <a:rPr lang="lv-LV" sz="1300" dirty="0" err="1">
                          <a:solidFill>
                            <a:schemeClr val="tx1"/>
                          </a:solidFill>
                          <a:effectLst/>
                          <a:latin typeface="Times New Roman" panose="02020603050405020304" pitchFamily="18" charset="0"/>
                          <a:cs typeface="Times New Roman" panose="02020603050405020304" pitchFamily="18" charset="0"/>
                        </a:rPr>
                        <a:t>assumes</a:t>
                      </a:r>
                      <a:r>
                        <a:rPr lang="lv-LV" sz="1300" dirty="0">
                          <a:solidFill>
                            <a:schemeClr val="tx1"/>
                          </a:solidFill>
                          <a:effectLst/>
                          <a:latin typeface="Times New Roman" panose="02020603050405020304" pitchFamily="18" charset="0"/>
                          <a:cs typeface="Times New Roman" panose="02020603050405020304" pitchFamily="18" charset="0"/>
                        </a:rPr>
                        <a:t> to </a:t>
                      </a:r>
                      <a:r>
                        <a:rPr lang="lv-LV" sz="1300" dirty="0" err="1">
                          <a:solidFill>
                            <a:schemeClr val="tx1"/>
                          </a:solidFill>
                          <a:effectLst/>
                          <a:latin typeface="Times New Roman" panose="02020603050405020304" pitchFamily="18" charset="0"/>
                          <a:cs typeface="Times New Roman" panose="02020603050405020304" pitchFamily="18" charset="0"/>
                        </a:rPr>
                        <a:t>be</a:t>
                      </a:r>
                      <a:r>
                        <a:rPr lang="lv-LV" sz="1300" dirty="0">
                          <a:solidFill>
                            <a:schemeClr val="tx1"/>
                          </a:solidFill>
                          <a:effectLst/>
                          <a:latin typeface="Times New Roman" panose="02020603050405020304" pitchFamily="18" charset="0"/>
                          <a:cs typeface="Times New Roman" panose="02020603050405020304" pitchFamily="18" charset="0"/>
                        </a:rPr>
                        <a:t> </a:t>
                      </a:r>
                      <a:r>
                        <a:rPr lang="lv-LV" sz="1300" dirty="0" err="1">
                          <a:solidFill>
                            <a:schemeClr val="tx1"/>
                          </a:solidFill>
                          <a:effectLst/>
                          <a:latin typeface="Times New Roman" panose="02020603050405020304" pitchFamily="18" charset="0"/>
                          <a:cs typeface="Times New Roman" panose="02020603050405020304" pitchFamily="18" charset="0"/>
                        </a:rPr>
                        <a:t>below</a:t>
                      </a:r>
                      <a:r>
                        <a:rPr lang="lv-LV" sz="1300" dirty="0">
                          <a:solidFill>
                            <a:schemeClr val="tx1"/>
                          </a:solidFill>
                          <a:effectLst/>
                          <a:latin typeface="Times New Roman" panose="02020603050405020304" pitchFamily="18" charset="0"/>
                          <a:cs typeface="Times New Roman" panose="02020603050405020304" pitchFamily="18" charset="0"/>
                        </a:rPr>
                        <a:t> € 5m </a:t>
                      </a:r>
                      <a:r>
                        <a:rPr lang="lv-LV" sz="1300" dirty="0" err="1">
                          <a:solidFill>
                            <a:schemeClr val="tx1"/>
                          </a:solidFill>
                          <a:effectLst/>
                          <a:latin typeface="Times New Roman" panose="02020603050405020304" pitchFamily="18" charset="0"/>
                          <a:cs typeface="Times New Roman" panose="02020603050405020304" pitchFamily="18" charset="0"/>
                        </a:rPr>
                        <a:t>in</a:t>
                      </a:r>
                      <a:r>
                        <a:rPr lang="lv-LV" sz="1300" dirty="0">
                          <a:solidFill>
                            <a:schemeClr val="tx1"/>
                          </a:solidFill>
                          <a:effectLst/>
                          <a:latin typeface="Times New Roman" panose="02020603050405020304" pitchFamily="18" charset="0"/>
                          <a:cs typeface="Times New Roman" panose="02020603050405020304" pitchFamily="18" charset="0"/>
                        </a:rPr>
                        <a:t> a 12 </a:t>
                      </a:r>
                      <a:r>
                        <a:rPr lang="lv-LV" sz="1300" dirty="0" err="1">
                          <a:solidFill>
                            <a:schemeClr val="tx1"/>
                          </a:solidFill>
                          <a:effectLst/>
                          <a:latin typeface="Times New Roman" panose="02020603050405020304" pitchFamily="18" charset="0"/>
                          <a:cs typeface="Times New Roman" panose="02020603050405020304" pitchFamily="18" charset="0"/>
                        </a:rPr>
                        <a:t>month</a:t>
                      </a:r>
                      <a:r>
                        <a:rPr lang="lv-LV" sz="1300" dirty="0">
                          <a:solidFill>
                            <a:schemeClr val="tx1"/>
                          </a:solidFill>
                          <a:effectLst/>
                          <a:latin typeface="Times New Roman" panose="02020603050405020304" pitchFamily="18" charset="0"/>
                          <a:cs typeface="Times New Roman" panose="02020603050405020304" pitchFamily="18" charset="0"/>
                        </a:rPr>
                        <a:t> </a:t>
                      </a:r>
                      <a:r>
                        <a:rPr lang="lv-LV" sz="1300" dirty="0" err="1">
                          <a:solidFill>
                            <a:schemeClr val="tx1"/>
                          </a:solidFill>
                          <a:effectLst/>
                          <a:latin typeface="Times New Roman" panose="02020603050405020304" pitchFamily="18" charset="0"/>
                          <a:cs typeface="Times New Roman" panose="02020603050405020304" pitchFamily="18" charset="0"/>
                        </a:rPr>
                        <a:t>period</a:t>
                      </a:r>
                      <a:r>
                        <a:rPr lang="lv-LV" sz="1300" dirty="0">
                          <a:solidFill>
                            <a:schemeClr val="tx1"/>
                          </a:solidFill>
                          <a:effectLst/>
                          <a:latin typeface="Times New Roman" panose="02020603050405020304" pitchFamily="18" charset="0"/>
                          <a:cs typeface="Times New Roman" panose="02020603050405020304" pitchFamily="18" charset="0"/>
                        </a:rPr>
                        <a:t> – no </a:t>
                      </a:r>
                      <a:r>
                        <a:rPr lang="lv-LV" sz="1300" dirty="0" err="1">
                          <a:solidFill>
                            <a:schemeClr val="tx1"/>
                          </a:solidFill>
                          <a:effectLst/>
                          <a:latin typeface="Times New Roman" panose="02020603050405020304" pitchFamily="18" charset="0"/>
                          <a:cs typeface="Times New Roman" panose="02020603050405020304" pitchFamily="18" charset="0"/>
                        </a:rPr>
                        <a:t>prospectus</a:t>
                      </a:r>
                      <a:r>
                        <a:rPr lang="lv-LV" sz="1300" dirty="0">
                          <a:solidFill>
                            <a:schemeClr val="tx1"/>
                          </a:solidFill>
                          <a:effectLst/>
                          <a:latin typeface="Times New Roman" panose="02020603050405020304" pitchFamily="18" charset="0"/>
                          <a:cs typeface="Times New Roman" panose="02020603050405020304" pitchFamily="18" charset="0"/>
                        </a:rPr>
                        <a:t> </a:t>
                      </a:r>
                      <a:r>
                        <a:rPr lang="lv-LV" sz="1300" dirty="0" err="1">
                          <a:solidFill>
                            <a:schemeClr val="tx1"/>
                          </a:solidFill>
                          <a:effectLst/>
                          <a:latin typeface="Times New Roman" panose="02020603050405020304" pitchFamily="18" charset="0"/>
                          <a:cs typeface="Times New Roman" panose="02020603050405020304" pitchFamily="18" charset="0"/>
                        </a:rPr>
                        <a:t>is</a:t>
                      </a:r>
                      <a:r>
                        <a:rPr lang="lv-LV" sz="1300" dirty="0">
                          <a:solidFill>
                            <a:schemeClr val="tx1"/>
                          </a:solidFill>
                          <a:effectLst/>
                          <a:latin typeface="Times New Roman" panose="02020603050405020304" pitchFamily="18" charset="0"/>
                          <a:cs typeface="Times New Roman" panose="02020603050405020304" pitchFamily="18" charset="0"/>
                        </a:rPr>
                        <a:t> </a:t>
                      </a:r>
                      <a:r>
                        <a:rPr lang="lv-LV" sz="1300" dirty="0" err="1">
                          <a:solidFill>
                            <a:schemeClr val="tx1"/>
                          </a:solidFill>
                          <a:effectLst/>
                          <a:latin typeface="Times New Roman" panose="02020603050405020304" pitchFamily="18" charset="0"/>
                          <a:cs typeface="Times New Roman" panose="02020603050405020304" pitchFamily="18" charset="0"/>
                        </a:rPr>
                        <a:t>required</a:t>
                      </a:r>
                      <a:r>
                        <a:rPr lang="lv-LV" sz="1300" dirty="0">
                          <a:solidFill>
                            <a:schemeClr val="tx1"/>
                          </a:solidFill>
                          <a:effectLst/>
                          <a:latin typeface="Times New Roman" panose="02020603050405020304" pitchFamily="18" charset="0"/>
                          <a:cs typeface="Times New Roman" panose="02020603050405020304" pitchFamily="18" charset="0"/>
                        </a:rPr>
                        <a:t>. </a:t>
                      </a:r>
                      <a:endParaRPr lang="en-GB" sz="1300" dirty="0">
                        <a:solidFill>
                          <a:schemeClr val="tx1"/>
                        </a:solidFill>
                        <a:effectLst/>
                        <a:latin typeface="Times New Roman" panose="02020603050405020304" pitchFamily="18" charset="0"/>
                        <a:cs typeface="Times New Roman" panose="02020603050405020304" pitchFamily="18" charset="0"/>
                      </a:endParaRPr>
                    </a:p>
                    <a:p>
                      <a:pPr algn="just">
                        <a:spcAft>
                          <a:spcPts val="0"/>
                        </a:spcAft>
                      </a:pPr>
                      <a:r>
                        <a:rPr lang="lv-LV" sz="1300" dirty="0" err="1">
                          <a:solidFill>
                            <a:schemeClr val="tx1"/>
                          </a:solidFill>
                          <a:effectLst/>
                          <a:latin typeface="Times New Roman" panose="02020603050405020304" pitchFamily="18" charset="0"/>
                          <a:cs typeface="Times New Roman" panose="02020603050405020304" pitchFamily="18" charset="0"/>
                        </a:rPr>
                        <a:t>Offerings</a:t>
                      </a:r>
                      <a:r>
                        <a:rPr lang="lv-LV" sz="1300" dirty="0">
                          <a:solidFill>
                            <a:schemeClr val="tx1"/>
                          </a:solidFill>
                          <a:effectLst/>
                          <a:latin typeface="Times New Roman" panose="02020603050405020304" pitchFamily="18" charset="0"/>
                          <a:cs typeface="Times New Roman" panose="02020603050405020304" pitchFamily="18" charset="0"/>
                        </a:rPr>
                        <a:t> </a:t>
                      </a:r>
                      <a:r>
                        <a:rPr lang="lv-LV" sz="1300" dirty="0" err="1">
                          <a:solidFill>
                            <a:schemeClr val="tx1"/>
                          </a:solidFill>
                          <a:effectLst/>
                          <a:latin typeface="Times New Roman" panose="02020603050405020304" pitchFamily="18" charset="0"/>
                          <a:cs typeface="Times New Roman" panose="02020603050405020304" pitchFamily="18" charset="0"/>
                        </a:rPr>
                        <a:t>above</a:t>
                      </a:r>
                      <a:r>
                        <a:rPr lang="lv-LV" sz="1300" dirty="0">
                          <a:solidFill>
                            <a:schemeClr val="tx1"/>
                          </a:solidFill>
                          <a:effectLst/>
                          <a:latin typeface="Times New Roman" panose="02020603050405020304" pitchFamily="18" charset="0"/>
                          <a:cs typeface="Times New Roman" panose="02020603050405020304" pitchFamily="18" charset="0"/>
                        </a:rPr>
                        <a:t> € 5 </a:t>
                      </a:r>
                      <a:r>
                        <a:rPr lang="lv-LV" sz="1300" dirty="0" err="1">
                          <a:solidFill>
                            <a:schemeClr val="tx1"/>
                          </a:solidFill>
                          <a:effectLst/>
                          <a:latin typeface="Times New Roman" panose="02020603050405020304" pitchFamily="18" charset="0"/>
                          <a:cs typeface="Times New Roman" panose="02020603050405020304" pitchFamily="18" charset="0"/>
                        </a:rPr>
                        <a:t>million</a:t>
                      </a:r>
                      <a:r>
                        <a:rPr lang="lv-LV" sz="1300" dirty="0">
                          <a:solidFill>
                            <a:schemeClr val="tx1"/>
                          </a:solidFill>
                          <a:effectLst/>
                          <a:latin typeface="Times New Roman" panose="02020603050405020304" pitchFamily="18" charset="0"/>
                          <a:cs typeface="Times New Roman" panose="02020603050405020304" pitchFamily="18" charset="0"/>
                        </a:rPr>
                        <a:t> </a:t>
                      </a:r>
                      <a:r>
                        <a:rPr lang="lv-LV" sz="1300" dirty="0" err="1">
                          <a:solidFill>
                            <a:schemeClr val="tx1"/>
                          </a:solidFill>
                          <a:effectLst/>
                          <a:latin typeface="Times New Roman" panose="02020603050405020304" pitchFamily="18" charset="0"/>
                          <a:cs typeface="Times New Roman" panose="02020603050405020304" pitchFamily="18" charset="0"/>
                        </a:rPr>
                        <a:t>require</a:t>
                      </a:r>
                      <a:r>
                        <a:rPr lang="lv-LV" sz="1300" dirty="0">
                          <a:solidFill>
                            <a:schemeClr val="tx1"/>
                          </a:solidFill>
                          <a:effectLst/>
                          <a:latin typeface="Times New Roman" panose="02020603050405020304" pitchFamily="18" charset="0"/>
                          <a:cs typeface="Times New Roman" panose="02020603050405020304" pitchFamily="18" charset="0"/>
                        </a:rPr>
                        <a:t> </a:t>
                      </a:r>
                      <a:r>
                        <a:rPr lang="lv-LV" sz="1300" dirty="0" err="1">
                          <a:solidFill>
                            <a:schemeClr val="tx1"/>
                          </a:solidFill>
                          <a:effectLst/>
                          <a:latin typeface="Times New Roman" panose="02020603050405020304" pitchFamily="18" charset="0"/>
                          <a:cs typeface="Times New Roman" panose="02020603050405020304" pitchFamily="18" charset="0"/>
                        </a:rPr>
                        <a:t>preparation</a:t>
                      </a:r>
                      <a:r>
                        <a:rPr lang="lv-LV" sz="1300" dirty="0">
                          <a:solidFill>
                            <a:schemeClr val="tx1"/>
                          </a:solidFill>
                          <a:effectLst/>
                          <a:latin typeface="Times New Roman" panose="02020603050405020304" pitchFamily="18" charset="0"/>
                          <a:cs typeface="Times New Roman" panose="02020603050405020304" pitchFamily="18" charset="0"/>
                        </a:rPr>
                        <a:t> </a:t>
                      </a:r>
                      <a:r>
                        <a:rPr lang="lv-LV" sz="1300" dirty="0" err="1">
                          <a:solidFill>
                            <a:schemeClr val="tx1"/>
                          </a:solidFill>
                          <a:effectLst/>
                          <a:latin typeface="Times New Roman" panose="02020603050405020304" pitchFamily="18" charset="0"/>
                          <a:cs typeface="Times New Roman" panose="02020603050405020304" pitchFamily="18" charset="0"/>
                        </a:rPr>
                        <a:t>of</a:t>
                      </a:r>
                      <a:r>
                        <a:rPr lang="lv-LV" sz="1300" dirty="0">
                          <a:solidFill>
                            <a:schemeClr val="tx1"/>
                          </a:solidFill>
                          <a:effectLst/>
                          <a:latin typeface="Times New Roman" panose="02020603050405020304" pitchFamily="18" charset="0"/>
                          <a:cs typeface="Times New Roman" panose="02020603050405020304" pitchFamily="18" charset="0"/>
                        </a:rPr>
                        <a:t> </a:t>
                      </a:r>
                      <a:r>
                        <a:rPr lang="lv-LV" sz="1300" dirty="0" err="1">
                          <a:solidFill>
                            <a:schemeClr val="tx1"/>
                          </a:solidFill>
                          <a:effectLst/>
                          <a:latin typeface="Times New Roman" panose="02020603050405020304" pitchFamily="18" charset="0"/>
                          <a:cs typeface="Times New Roman" panose="02020603050405020304" pitchFamily="18" charset="0"/>
                        </a:rPr>
                        <a:t>the</a:t>
                      </a:r>
                      <a:r>
                        <a:rPr lang="lv-LV" sz="1300" dirty="0">
                          <a:solidFill>
                            <a:schemeClr val="tx1"/>
                          </a:solidFill>
                          <a:effectLst/>
                          <a:latin typeface="Times New Roman" panose="02020603050405020304" pitchFamily="18" charset="0"/>
                          <a:cs typeface="Times New Roman" panose="02020603050405020304" pitchFamily="18" charset="0"/>
                        </a:rPr>
                        <a:t> </a:t>
                      </a:r>
                      <a:r>
                        <a:rPr lang="lv-LV" sz="1300" dirty="0" err="1">
                          <a:solidFill>
                            <a:schemeClr val="tx1"/>
                          </a:solidFill>
                          <a:effectLst/>
                          <a:latin typeface="Times New Roman" panose="02020603050405020304" pitchFamily="18" charset="0"/>
                          <a:cs typeface="Times New Roman" panose="02020603050405020304" pitchFamily="18" charset="0"/>
                        </a:rPr>
                        <a:t>prospectus</a:t>
                      </a:r>
                      <a:r>
                        <a:rPr lang="lv-LV" sz="1300" dirty="0">
                          <a:solidFill>
                            <a:schemeClr val="tx1"/>
                          </a:solidFill>
                          <a:effectLst/>
                          <a:latin typeface="Times New Roman" panose="02020603050405020304" pitchFamily="18" charset="0"/>
                          <a:cs typeface="Times New Roman" panose="02020603050405020304" pitchFamily="18" charset="0"/>
                        </a:rPr>
                        <a:t>, </a:t>
                      </a:r>
                      <a:r>
                        <a:rPr lang="lv-LV" sz="1300" dirty="0" err="1">
                          <a:solidFill>
                            <a:schemeClr val="tx1"/>
                          </a:solidFill>
                          <a:effectLst/>
                          <a:latin typeface="Times New Roman" panose="02020603050405020304" pitchFamily="18" charset="0"/>
                          <a:cs typeface="Times New Roman" panose="02020603050405020304" pitchFamily="18" charset="0"/>
                        </a:rPr>
                        <a:t>which</a:t>
                      </a:r>
                      <a:r>
                        <a:rPr lang="lv-LV" sz="1300" dirty="0">
                          <a:solidFill>
                            <a:schemeClr val="tx1"/>
                          </a:solidFill>
                          <a:effectLst/>
                          <a:latin typeface="Times New Roman" panose="02020603050405020304" pitchFamily="18" charset="0"/>
                          <a:cs typeface="Times New Roman" panose="02020603050405020304" pitchFamily="18" charset="0"/>
                        </a:rPr>
                        <a:t> </a:t>
                      </a:r>
                      <a:r>
                        <a:rPr lang="lv-LV" sz="1300" dirty="0" err="1">
                          <a:solidFill>
                            <a:schemeClr val="tx1"/>
                          </a:solidFill>
                          <a:effectLst/>
                          <a:latin typeface="Times New Roman" panose="02020603050405020304" pitchFamily="18" charset="0"/>
                          <a:cs typeface="Times New Roman" panose="02020603050405020304" pitchFamily="18" charset="0"/>
                        </a:rPr>
                        <a:t>must</a:t>
                      </a:r>
                      <a:r>
                        <a:rPr lang="lv-LV" sz="1300" dirty="0">
                          <a:solidFill>
                            <a:schemeClr val="tx1"/>
                          </a:solidFill>
                          <a:effectLst/>
                          <a:latin typeface="Times New Roman" panose="02020603050405020304" pitchFamily="18" charset="0"/>
                          <a:cs typeface="Times New Roman" panose="02020603050405020304" pitchFamily="18" charset="0"/>
                        </a:rPr>
                        <a:t> </a:t>
                      </a:r>
                      <a:r>
                        <a:rPr lang="lv-LV" sz="1300" dirty="0" err="1">
                          <a:solidFill>
                            <a:schemeClr val="tx1"/>
                          </a:solidFill>
                          <a:effectLst/>
                          <a:latin typeface="Times New Roman" panose="02020603050405020304" pitchFamily="18" charset="0"/>
                          <a:cs typeface="Times New Roman" panose="02020603050405020304" pitchFamily="18" charset="0"/>
                        </a:rPr>
                        <a:t>be</a:t>
                      </a:r>
                      <a:r>
                        <a:rPr lang="lv-LV" sz="1300" dirty="0">
                          <a:solidFill>
                            <a:schemeClr val="tx1"/>
                          </a:solidFill>
                          <a:effectLst/>
                          <a:latin typeface="Times New Roman" panose="02020603050405020304" pitchFamily="18" charset="0"/>
                          <a:cs typeface="Times New Roman" panose="02020603050405020304" pitchFamily="18" charset="0"/>
                        </a:rPr>
                        <a:t> </a:t>
                      </a:r>
                      <a:r>
                        <a:rPr lang="lv-LV" sz="1300" dirty="0" err="1">
                          <a:solidFill>
                            <a:schemeClr val="tx1"/>
                          </a:solidFill>
                          <a:effectLst/>
                          <a:latin typeface="Times New Roman" panose="02020603050405020304" pitchFamily="18" charset="0"/>
                          <a:cs typeface="Times New Roman" panose="02020603050405020304" pitchFamily="18" charset="0"/>
                        </a:rPr>
                        <a:t>approved</a:t>
                      </a:r>
                      <a:r>
                        <a:rPr lang="lv-LV" sz="1300" dirty="0">
                          <a:solidFill>
                            <a:schemeClr val="tx1"/>
                          </a:solidFill>
                          <a:effectLst/>
                          <a:latin typeface="Times New Roman" panose="02020603050405020304" pitchFamily="18" charset="0"/>
                          <a:cs typeface="Times New Roman" panose="02020603050405020304" pitchFamily="18" charset="0"/>
                        </a:rPr>
                        <a:t> </a:t>
                      </a:r>
                      <a:r>
                        <a:rPr lang="lv-LV" sz="1300" dirty="0" err="1">
                          <a:solidFill>
                            <a:schemeClr val="tx1"/>
                          </a:solidFill>
                          <a:effectLst/>
                          <a:latin typeface="Times New Roman" panose="02020603050405020304" pitchFamily="18" charset="0"/>
                          <a:cs typeface="Times New Roman" panose="02020603050405020304" pitchFamily="18" charset="0"/>
                        </a:rPr>
                        <a:t>by</a:t>
                      </a:r>
                      <a:r>
                        <a:rPr lang="lv-LV" sz="1300" dirty="0">
                          <a:solidFill>
                            <a:schemeClr val="tx1"/>
                          </a:solidFill>
                          <a:effectLst/>
                          <a:latin typeface="Times New Roman" panose="02020603050405020304" pitchFamily="18" charset="0"/>
                          <a:cs typeface="Times New Roman" panose="02020603050405020304" pitchFamily="18" charset="0"/>
                        </a:rPr>
                        <a:t> </a:t>
                      </a:r>
                      <a:r>
                        <a:rPr lang="lv-LV" sz="1300" dirty="0" err="1">
                          <a:solidFill>
                            <a:schemeClr val="tx1"/>
                          </a:solidFill>
                          <a:effectLst/>
                          <a:latin typeface="Times New Roman" panose="02020603050405020304" pitchFamily="18" charset="0"/>
                          <a:cs typeface="Times New Roman" panose="02020603050405020304" pitchFamily="18" charset="0"/>
                        </a:rPr>
                        <a:t>the</a:t>
                      </a:r>
                      <a:r>
                        <a:rPr lang="lv-LV" sz="1300" dirty="0">
                          <a:solidFill>
                            <a:schemeClr val="tx1"/>
                          </a:solidFill>
                          <a:effectLst/>
                          <a:latin typeface="Times New Roman" panose="02020603050405020304" pitchFamily="18" charset="0"/>
                          <a:cs typeface="Times New Roman" panose="02020603050405020304" pitchFamily="18" charset="0"/>
                        </a:rPr>
                        <a:t> </a:t>
                      </a:r>
                      <a:r>
                        <a:rPr lang="lv-LV" sz="1300" dirty="0" err="1">
                          <a:solidFill>
                            <a:schemeClr val="tx1"/>
                          </a:solidFill>
                          <a:effectLst/>
                          <a:latin typeface="Times New Roman" panose="02020603050405020304" pitchFamily="18" charset="0"/>
                          <a:cs typeface="Times New Roman" panose="02020603050405020304" pitchFamily="18" charset="0"/>
                        </a:rPr>
                        <a:t>Bank</a:t>
                      </a:r>
                      <a:r>
                        <a:rPr lang="lv-LV" sz="1300" dirty="0">
                          <a:solidFill>
                            <a:schemeClr val="tx1"/>
                          </a:solidFill>
                          <a:effectLst/>
                          <a:latin typeface="Times New Roman" panose="02020603050405020304" pitchFamily="18" charset="0"/>
                          <a:cs typeface="Times New Roman" panose="02020603050405020304" pitchFamily="18" charset="0"/>
                        </a:rPr>
                        <a:t> </a:t>
                      </a:r>
                      <a:r>
                        <a:rPr lang="lv-LV" sz="1300" dirty="0" err="1">
                          <a:solidFill>
                            <a:schemeClr val="tx1"/>
                          </a:solidFill>
                          <a:effectLst/>
                          <a:latin typeface="Times New Roman" panose="02020603050405020304" pitchFamily="18" charset="0"/>
                          <a:cs typeface="Times New Roman" panose="02020603050405020304" pitchFamily="18" charset="0"/>
                        </a:rPr>
                        <a:t>of</a:t>
                      </a:r>
                      <a:r>
                        <a:rPr lang="lv-LV" sz="1300" dirty="0">
                          <a:solidFill>
                            <a:schemeClr val="tx1"/>
                          </a:solidFill>
                          <a:effectLst/>
                          <a:latin typeface="Times New Roman" panose="02020603050405020304" pitchFamily="18" charset="0"/>
                          <a:cs typeface="Times New Roman" panose="02020603050405020304" pitchFamily="18" charset="0"/>
                        </a:rPr>
                        <a:t> </a:t>
                      </a:r>
                      <a:r>
                        <a:rPr lang="lv-LV" sz="1300" dirty="0" err="1">
                          <a:solidFill>
                            <a:schemeClr val="tx1"/>
                          </a:solidFill>
                          <a:effectLst/>
                          <a:latin typeface="Times New Roman" panose="02020603050405020304" pitchFamily="18" charset="0"/>
                          <a:cs typeface="Times New Roman" panose="02020603050405020304" pitchFamily="18" charset="0"/>
                        </a:rPr>
                        <a:t>Lithuania</a:t>
                      </a:r>
                      <a:r>
                        <a:rPr lang="lv-LV" sz="1300" dirty="0">
                          <a:solidFill>
                            <a:schemeClr val="tx1"/>
                          </a:solidFill>
                          <a:effectLst/>
                          <a:latin typeface="Times New Roman" panose="02020603050405020304" pitchFamily="18" charset="0"/>
                          <a:cs typeface="Times New Roman" panose="02020603050405020304" pitchFamily="18" charset="0"/>
                        </a:rPr>
                        <a:t>.</a:t>
                      </a:r>
                      <a:endParaRPr lang="en-GB" sz="1300" dirty="0">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tc>
                <a:tc>
                  <a:txBody>
                    <a:bodyPr/>
                    <a:lstStyle/>
                    <a:p>
                      <a:pPr algn="just">
                        <a:spcAft>
                          <a:spcPts val="0"/>
                        </a:spcAft>
                      </a:pPr>
                      <a:r>
                        <a:rPr lang="lv-LV" sz="1300" dirty="0">
                          <a:solidFill>
                            <a:schemeClr val="tx1"/>
                          </a:solidFill>
                          <a:effectLst/>
                          <a:latin typeface="Times New Roman" panose="02020603050405020304" pitchFamily="18" charset="0"/>
                          <a:cs typeface="Times New Roman" panose="02020603050405020304" pitchFamily="18" charset="0"/>
                        </a:rPr>
                        <a:t>More </a:t>
                      </a:r>
                      <a:r>
                        <a:rPr lang="lv-LV" sz="1300" dirty="0" err="1">
                          <a:solidFill>
                            <a:schemeClr val="tx1"/>
                          </a:solidFill>
                          <a:effectLst/>
                          <a:latin typeface="Times New Roman" panose="02020603050405020304" pitchFamily="18" charset="0"/>
                          <a:cs typeface="Times New Roman" panose="02020603050405020304" pitchFamily="18" charset="0"/>
                        </a:rPr>
                        <a:t>than</a:t>
                      </a:r>
                      <a:r>
                        <a:rPr lang="lv-LV" sz="1300" dirty="0">
                          <a:solidFill>
                            <a:schemeClr val="tx1"/>
                          </a:solidFill>
                          <a:effectLst/>
                          <a:latin typeface="Times New Roman" panose="02020603050405020304" pitchFamily="18" charset="0"/>
                          <a:cs typeface="Times New Roman" panose="02020603050405020304" pitchFamily="18" charset="0"/>
                        </a:rPr>
                        <a:t> € 5 </a:t>
                      </a:r>
                      <a:r>
                        <a:rPr lang="lv-LV" sz="1300" dirty="0" err="1">
                          <a:solidFill>
                            <a:schemeClr val="tx1"/>
                          </a:solidFill>
                          <a:effectLst/>
                          <a:latin typeface="Times New Roman" panose="02020603050405020304" pitchFamily="18" charset="0"/>
                          <a:cs typeface="Times New Roman" panose="02020603050405020304" pitchFamily="18" charset="0"/>
                        </a:rPr>
                        <a:t>million</a:t>
                      </a:r>
                      <a:r>
                        <a:rPr lang="lv-LV" sz="1300" dirty="0">
                          <a:solidFill>
                            <a:schemeClr val="tx1"/>
                          </a:solidFill>
                          <a:effectLst/>
                          <a:latin typeface="Times New Roman" panose="02020603050405020304" pitchFamily="18" charset="0"/>
                          <a:cs typeface="Times New Roman" panose="02020603050405020304" pitchFamily="18" charset="0"/>
                        </a:rPr>
                        <a:t> per 12 </a:t>
                      </a:r>
                      <a:r>
                        <a:rPr lang="lv-LV" sz="1300" dirty="0" err="1">
                          <a:solidFill>
                            <a:schemeClr val="tx1"/>
                          </a:solidFill>
                          <a:effectLst/>
                          <a:latin typeface="Times New Roman" panose="02020603050405020304" pitchFamily="18" charset="0"/>
                          <a:cs typeface="Times New Roman" panose="02020603050405020304" pitchFamily="18" charset="0"/>
                        </a:rPr>
                        <a:t>months</a:t>
                      </a:r>
                      <a:r>
                        <a:rPr lang="lv-LV" sz="1300" dirty="0">
                          <a:solidFill>
                            <a:schemeClr val="tx1"/>
                          </a:solidFill>
                          <a:effectLst/>
                          <a:latin typeface="Times New Roman" panose="02020603050405020304" pitchFamily="18" charset="0"/>
                          <a:cs typeface="Times New Roman" panose="02020603050405020304" pitchFamily="18" charset="0"/>
                        </a:rPr>
                        <a:t> per </a:t>
                      </a:r>
                      <a:r>
                        <a:rPr lang="lv-LV" sz="1300" dirty="0" err="1">
                          <a:solidFill>
                            <a:schemeClr val="tx1"/>
                          </a:solidFill>
                          <a:effectLst/>
                          <a:latin typeface="Times New Roman" panose="02020603050405020304" pitchFamily="18" charset="0"/>
                          <a:cs typeface="Times New Roman" panose="02020603050405020304" pitchFamily="18" charset="0"/>
                        </a:rPr>
                        <a:t>project</a:t>
                      </a:r>
                      <a:r>
                        <a:rPr lang="lv-LV" sz="1300" dirty="0">
                          <a:solidFill>
                            <a:schemeClr val="tx1"/>
                          </a:solidFill>
                          <a:effectLst/>
                          <a:latin typeface="Times New Roman" panose="02020603050405020304" pitchFamily="18" charset="0"/>
                          <a:cs typeface="Times New Roman" panose="02020603050405020304" pitchFamily="18" charset="0"/>
                        </a:rPr>
                        <a:t>.</a:t>
                      </a:r>
                      <a:endParaRPr lang="en-GB" sz="1300" dirty="0">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tc>
              </a:tr>
              <a:tr h="1426886">
                <a:tc>
                  <a:txBody>
                    <a:bodyPr/>
                    <a:lstStyle/>
                    <a:p>
                      <a:pPr marL="228600" indent="-228600">
                        <a:lnSpc>
                          <a:spcPts val="1200"/>
                        </a:lnSpc>
                        <a:spcBef>
                          <a:spcPts val="1200"/>
                        </a:spcBef>
                        <a:spcAft>
                          <a:spcPts val="0"/>
                        </a:spcAft>
                        <a:tabLst>
                          <a:tab pos="228600" algn="l"/>
                          <a:tab pos="457200" algn="l"/>
                        </a:tabLst>
                      </a:pPr>
                      <a:r>
                        <a:rPr lang="lv-LV" sz="1300" dirty="0" err="1">
                          <a:solidFill>
                            <a:schemeClr val="tx1"/>
                          </a:solidFill>
                          <a:effectLst/>
                          <a:latin typeface="Times New Roman" panose="02020603050405020304" pitchFamily="18" charset="0"/>
                          <a:cs typeface="Times New Roman" panose="02020603050405020304" pitchFamily="18" charset="0"/>
                        </a:rPr>
                        <a:t>Maximum</a:t>
                      </a:r>
                      <a:r>
                        <a:rPr lang="lv-LV" sz="1300" dirty="0">
                          <a:solidFill>
                            <a:schemeClr val="tx1"/>
                          </a:solidFill>
                          <a:effectLst/>
                          <a:latin typeface="Times New Roman" panose="02020603050405020304" pitchFamily="18" charset="0"/>
                          <a:cs typeface="Times New Roman" panose="02020603050405020304" pitchFamily="18" charset="0"/>
                        </a:rPr>
                        <a:t> </a:t>
                      </a:r>
                      <a:r>
                        <a:rPr lang="lv-LV" sz="1300" dirty="0" err="1">
                          <a:solidFill>
                            <a:schemeClr val="tx1"/>
                          </a:solidFill>
                          <a:effectLst/>
                          <a:latin typeface="Times New Roman" panose="02020603050405020304" pitchFamily="18" charset="0"/>
                          <a:cs typeface="Times New Roman" panose="02020603050405020304" pitchFamily="18" charset="0"/>
                        </a:rPr>
                        <a:t>investment</a:t>
                      </a:r>
                      <a:r>
                        <a:rPr lang="lv-LV" sz="1300" dirty="0">
                          <a:solidFill>
                            <a:schemeClr val="tx1"/>
                          </a:solidFill>
                          <a:effectLst/>
                          <a:latin typeface="Times New Roman" panose="02020603050405020304" pitchFamily="18" charset="0"/>
                          <a:cs typeface="Times New Roman" panose="02020603050405020304" pitchFamily="18" charset="0"/>
                        </a:rPr>
                        <a:t> limits (</a:t>
                      </a:r>
                      <a:r>
                        <a:rPr lang="lv-LV" sz="1300" dirty="0" err="1">
                          <a:solidFill>
                            <a:schemeClr val="tx1"/>
                          </a:solidFill>
                          <a:effectLst/>
                          <a:latin typeface="Times New Roman" panose="02020603050405020304" pitchFamily="18" charset="0"/>
                          <a:cs typeface="Times New Roman" panose="02020603050405020304" pitchFamily="18" charset="0"/>
                        </a:rPr>
                        <a:t>for</a:t>
                      </a:r>
                      <a:r>
                        <a:rPr lang="lv-LV" sz="1300" dirty="0">
                          <a:solidFill>
                            <a:schemeClr val="tx1"/>
                          </a:solidFill>
                          <a:effectLst/>
                          <a:latin typeface="Times New Roman" panose="02020603050405020304" pitchFamily="18" charset="0"/>
                          <a:cs typeface="Times New Roman" panose="02020603050405020304" pitchFamily="18" charset="0"/>
                        </a:rPr>
                        <a:t> investors)</a:t>
                      </a:r>
                      <a:endParaRPr lang="en-GB" sz="1300" b="1" dirty="0">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tc>
                <a:tc>
                  <a:txBody>
                    <a:bodyPr/>
                    <a:lstStyle/>
                    <a:p>
                      <a:pPr algn="just">
                        <a:spcAft>
                          <a:spcPts val="0"/>
                        </a:spcAft>
                      </a:pPr>
                      <a:r>
                        <a:rPr lang="lv-LV" sz="1300" dirty="0">
                          <a:solidFill>
                            <a:schemeClr val="tx1"/>
                          </a:solidFill>
                          <a:effectLst/>
                          <a:latin typeface="Times New Roman" panose="02020603050405020304" pitchFamily="18" charset="0"/>
                          <a:cs typeface="Times New Roman" panose="02020603050405020304" pitchFamily="18" charset="0"/>
                        </a:rPr>
                        <a:t>No </a:t>
                      </a:r>
                      <a:r>
                        <a:rPr lang="lv-LV" sz="1300" dirty="0" err="1">
                          <a:solidFill>
                            <a:schemeClr val="tx1"/>
                          </a:solidFill>
                          <a:effectLst/>
                          <a:latin typeface="Times New Roman" panose="02020603050405020304" pitchFamily="18" charset="0"/>
                          <a:cs typeface="Times New Roman" panose="02020603050405020304" pitchFamily="18" charset="0"/>
                        </a:rPr>
                        <a:t>specific</a:t>
                      </a:r>
                      <a:r>
                        <a:rPr lang="lv-LV" sz="1300" dirty="0">
                          <a:solidFill>
                            <a:schemeClr val="tx1"/>
                          </a:solidFill>
                          <a:effectLst/>
                          <a:latin typeface="Times New Roman" panose="02020603050405020304" pitchFamily="18" charset="0"/>
                          <a:cs typeface="Times New Roman" panose="02020603050405020304" pitchFamily="18" charset="0"/>
                        </a:rPr>
                        <a:t> </a:t>
                      </a:r>
                      <a:r>
                        <a:rPr lang="lv-LV" sz="1300" dirty="0" err="1">
                          <a:solidFill>
                            <a:schemeClr val="tx1"/>
                          </a:solidFill>
                          <a:effectLst/>
                          <a:latin typeface="Times New Roman" panose="02020603050405020304" pitchFamily="18" charset="0"/>
                          <a:cs typeface="Times New Roman" panose="02020603050405020304" pitchFamily="18" charset="0"/>
                        </a:rPr>
                        <a:t>regulatory</a:t>
                      </a:r>
                      <a:r>
                        <a:rPr lang="lv-LV" sz="1300" dirty="0">
                          <a:solidFill>
                            <a:schemeClr val="tx1"/>
                          </a:solidFill>
                          <a:effectLst/>
                          <a:latin typeface="Times New Roman" panose="02020603050405020304" pitchFamily="18" charset="0"/>
                          <a:cs typeface="Times New Roman" panose="02020603050405020304" pitchFamily="18" charset="0"/>
                        </a:rPr>
                        <a:t> </a:t>
                      </a:r>
                      <a:r>
                        <a:rPr lang="lv-LV" sz="1300" dirty="0" err="1">
                          <a:solidFill>
                            <a:schemeClr val="tx1"/>
                          </a:solidFill>
                          <a:effectLst/>
                          <a:latin typeface="Times New Roman" panose="02020603050405020304" pitchFamily="18" charset="0"/>
                          <a:cs typeface="Times New Roman" panose="02020603050405020304" pitchFamily="18" charset="0"/>
                        </a:rPr>
                        <a:t>barriers</a:t>
                      </a:r>
                      <a:r>
                        <a:rPr lang="lv-LV" sz="1300" dirty="0">
                          <a:solidFill>
                            <a:schemeClr val="tx1"/>
                          </a:solidFill>
                          <a:effectLst/>
                          <a:latin typeface="Times New Roman" panose="02020603050405020304" pitchFamily="18" charset="0"/>
                          <a:cs typeface="Times New Roman" panose="02020603050405020304" pitchFamily="18" charset="0"/>
                        </a:rPr>
                        <a:t>.</a:t>
                      </a:r>
                      <a:endParaRPr lang="en-GB" sz="1300" dirty="0">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tc>
                <a:tc>
                  <a:txBody>
                    <a:bodyPr/>
                    <a:lstStyle/>
                    <a:p>
                      <a:pPr marL="228600" indent="-228600" algn="just">
                        <a:lnSpc>
                          <a:spcPts val="1200"/>
                        </a:lnSpc>
                        <a:spcBef>
                          <a:spcPts val="1200"/>
                        </a:spcBef>
                        <a:spcAft>
                          <a:spcPts val="0"/>
                        </a:spcAft>
                        <a:tabLst>
                          <a:tab pos="228600" algn="l"/>
                          <a:tab pos="457200" algn="l"/>
                        </a:tabLst>
                      </a:pPr>
                      <a:r>
                        <a:rPr lang="lv-LV" sz="1300" dirty="0">
                          <a:solidFill>
                            <a:schemeClr val="tx1"/>
                          </a:solidFill>
                          <a:effectLst/>
                          <a:latin typeface="Times New Roman" panose="02020603050405020304" pitchFamily="18" charset="0"/>
                          <a:cs typeface="Times New Roman" panose="02020603050405020304" pitchFamily="18" charset="0"/>
                        </a:rPr>
                        <a:t>Investors </a:t>
                      </a:r>
                      <a:r>
                        <a:rPr lang="lv-LV" sz="1300" dirty="0" err="1">
                          <a:solidFill>
                            <a:schemeClr val="tx1"/>
                          </a:solidFill>
                          <a:effectLst/>
                          <a:latin typeface="Times New Roman" panose="02020603050405020304" pitchFamily="18" charset="0"/>
                          <a:cs typeface="Times New Roman" panose="02020603050405020304" pitchFamily="18" charset="0"/>
                        </a:rPr>
                        <a:t>are</a:t>
                      </a:r>
                      <a:r>
                        <a:rPr lang="lv-LV" sz="1300" dirty="0">
                          <a:solidFill>
                            <a:schemeClr val="tx1"/>
                          </a:solidFill>
                          <a:effectLst/>
                          <a:latin typeface="Times New Roman" panose="02020603050405020304" pitchFamily="18" charset="0"/>
                          <a:cs typeface="Times New Roman" panose="02020603050405020304" pitchFamily="18" charset="0"/>
                        </a:rPr>
                        <a:t> </a:t>
                      </a:r>
                      <a:r>
                        <a:rPr lang="lv-LV" sz="1300" dirty="0" err="1">
                          <a:solidFill>
                            <a:schemeClr val="tx1"/>
                          </a:solidFill>
                          <a:effectLst/>
                          <a:latin typeface="Times New Roman" panose="02020603050405020304" pitchFamily="18" charset="0"/>
                          <a:cs typeface="Times New Roman" panose="02020603050405020304" pitchFamily="18" charset="0"/>
                        </a:rPr>
                        <a:t>able</a:t>
                      </a:r>
                      <a:r>
                        <a:rPr lang="lv-LV" sz="1300" dirty="0">
                          <a:solidFill>
                            <a:schemeClr val="tx1"/>
                          </a:solidFill>
                          <a:effectLst/>
                          <a:latin typeface="Times New Roman" panose="02020603050405020304" pitchFamily="18" charset="0"/>
                          <a:cs typeface="Times New Roman" panose="02020603050405020304" pitchFamily="18" charset="0"/>
                        </a:rPr>
                        <a:t> to </a:t>
                      </a:r>
                      <a:r>
                        <a:rPr lang="lv-LV" sz="1300" dirty="0" err="1">
                          <a:solidFill>
                            <a:schemeClr val="tx1"/>
                          </a:solidFill>
                          <a:effectLst/>
                          <a:latin typeface="Times New Roman" panose="02020603050405020304" pitchFamily="18" charset="0"/>
                          <a:cs typeface="Times New Roman" panose="02020603050405020304" pitchFamily="18" charset="0"/>
                        </a:rPr>
                        <a:t>invest</a:t>
                      </a:r>
                      <a:r>
                        <a:rPr lang="lv-LV" sz="1300" dirty="0">
                          <a:solidFill>
                            <a:schemeClr val="tx1"/>
                          </a:solidFill>
                          <a:effectLst/>
                          <a:latin typeface="Times New Roman" panose="02020603050405020304" pitchFamily="18" charset="0"/>
                          <a:cs typeface="Times New Roman" panose="02020603050405020304" pitchFamily="18" charset="0"/>
                        </a:rPr>
                        <a:t> </a:t>
                      </a:r>
                      <a:r>
                        <a:rPr lang="lv-LV" sz="1300" dirty="0" err="1">
                          <a:solidFill>
                            <a:schemeClr val="tx1"/>
                          </a:solidFill>
                          <a:effectLst/>
                          <a:latin typeface="Times New Roman" panose="02020603050405020304" pitchFamily="18" charset="0"/>
                          <a:cs typeface="Times New Roman" panose="02020603050405020304" pitchFamily="18" charset="0"/>
                        </a:rPr>
                        <a:t>in</a:t>
                      </a:r>
                      <a:r>
                        <a:rPr lang="lv-LV" sz="1300" dirty="0">
                          <a:solidFill>
                            <a:schemeClr val="tx1"/>
                          </a:solidFill>
                          <a:effectLst/>
                          <a:latin typeface="Times New Roman" panose="02020603050405020304" pitchFamily="18" charset="0"/>
                          <a:cs typeface="Times New Roman" panose="02020603050405020304" pitchFamily="18" charset="0"/>
                        </a:rPr>
                        <a:t> </a:t>
                      </a:r>
                      <a:r>
                        <a:rPr lang="lv-LV" sz="1300" dirty="0" err="1">
                          <a:solidFill>
                            <a:schemeClr val="tx1"/>
                          </a:solidFill>
                          <a:effectLst/>
                          <a:latin typeface="Times New Roman" panose="02020603050405020304" pitchFamily="18" charset="0"/>
                          <a:cs typeface="Times New Roman" panose="02020603050405020304" pitchFamily="18" charset="0"/>
                        </a:rPr>
                        <a:t>Crowdfunding</a:t>
                      </a:r>
                      <a:r>
                        <a:rPr lang="lv-LV" sz="1300" dirty="0">
                          <a:solidFill>
                            <a:schemeClr val="tx1"/>
                          </a:solidFill>
                          <a:effectLst/>
                          <a:latin typeface="Times New Roman" panose="02020603050405020304" pitchFamily="18" charset="0"/>
                          <a:cs typeface="Times New Roman" panose="02020603050405020304" pitchFamily="18" charset="0"/>
                        </a:rPr>
                        <a:t> </a:t>
                      </a:r>
                      <a:r>
                        <a:rPr lang="lv-LV" sz="1300" dirty="0" err="1">
                          <a:solidFill>
                            <a:schemeClr val="tx1"/>
                          </a:solidFill>
                          <a:effectLst/>
                          <a:latin typeface="Times New Roman" panose="02020603050405020304" pitchFamily="18" charset="0"/>
                          <a:cs typeface="Times New Roman" panose="02020603050405020304" pitchFamily="18" charset="0"/>
                        </a:rPr>
                        <a:t>projects</a:t>
                      </a:r>
                      <a:r>
                        <a:rPr lang="lv-LV" sz="1300" dirty="0">
                          <a:solidFill>
                            <a:schemeClr val="tx1"/>
                          </a:solidFill>
                          <a:effectLst/>
                          <a:latin typeface="Times New Roman" panose="02020603050405020304" pitchFamily="18" charset="0"/>
                          <a:cs typeface="Times New Roman" panose="02020603050405020304" pitchFamily="18" charset="0"/>
                        </a:rPr>
                        <a:t> </a:t>
                      </a:r>
                      <a:r>
                        <a:rPr lang="lv-LV" sz="1300" dirty="0" err="1">
                          <a:solidFill>
                            <a:schemeClr val="tx1"/>
                          </a:solidFill>
                          <a:effectLst/>
                          <a:latin typeface="Times New Roman" panose="02020603050405020304" pitchFamily="18" charset="0"/>
                          <a:cs typeface="Times New Roman" panose="02020603050405020304" pitchFamily="18" charset="0"/>
                        </a:rPr>
                        <a:t>without</a:t>
                      </a:r>
                      <a:r>
                        <a:rPr lang="lv-LV" sz="1300" dirty="0">
                          <a:solidFill>
                            <a:schemeClr val="tx1"/>
                          </a:solidFill>
                          <a:effectLst/>
                          <a:latin typeface="Times New Roman" panose="02020603050405020304" pitchFamily="18" charset="0"/>
                          <a:cs typeface="Times New Roman" panose="02020603050405020304" pitchFamily="18" charset="0"/>
                        </a:rPr>
                        <a:t> </a:t>
                      </a:r>
                      <a:r>
                        <a:rPr lang="lv-LV" sz="1300" dirty="0" err="1">
                          <a:solidFill>
                            <a:schemeClr val="tx1"/>
                          </a:solidFill>
                          <a:effectLst/>
                          <a:latin typeface="Times New Roman" panose="02020603050405020304" pitchFamily="18" charset="0"/>
                          <a:cs typeface="Times New Roman" panose="02020603050405020304" pitchFamily="18" charset="0"/>
                        </a:rPr>
                        <a:t>limitations</a:t>
                      </a:r>
                      <a:r>
                        <a:rPr lang="lv-LV" sz="1300" dirty="0">
                          <a:solidFill>
                            <a:schemeClr val="tx1"/>
                          </a:solidFill>
                          <a:effectLst/>
                          <a:latin typeface="Times New Roman" panose="02020603050405020304" pitchFamily="18" charset="0"/>
                          <a:cs typeface="Times New Roman" panose="02020603050405020304" pitchFamily="18" charset="0"/>
                        </a:rPr>
                        <a:t>. Investors </a:t>
                      </a:r>
                      <a:r>
                        <a:rPr lang="lv-LV" sz="1300" dirty="0" err="1">
                          <a:solidFill>
                            <a:schemeClr val="tx1"/>
                          </a:solidFill>
                          <a:effectLst/>
                          <a:latin typeface="Times New Roman" panose="02020603050405020304" pitchFamily="18" charset="0"/>
                          <a:cs typeface="Times New Roman" panose="02020603050405020304" pitchFamily="18" charset="0"/>
                        </a:rPr>
                        <a:t>have</a:t>
                      </a:r>
                      <a:r>
                        <a:rPr lang="lv-LV" sz="1300" dirty="0">
                          <a:solidFill>
                            <a:schemeClr val="tx1"/>
                          </a:solidFill>
                          <a:effectLst/>
                          <a:latin typeface="Times New Roman" panose="02020603050405020304" pitchFamily="18" charset="0"/>
                          <a:cs typeface="Times New Roman" panose="02020603050405020304" pitchFamily="18" charset="0"/>
                        </a:rPr>
                        <a:t> to do </a:t>
                      </a:r>
                      <a:r>
                        <a:rPr lang="lv-LV" sz="1300" dirty="0" err="1">
                          <a:solidFill>
                            <a:schemeClr val="tx1"/>
                          </a:solidFill>
                          <a:effectLst/>
                          <a:latin typeface="Times New Roman" panose="02020603050405020304" pitchFamily="18" charset="0"/>
                          <a:cs typeface="Times New Roman" panose="02020603050405020304" pitchFamily="18" charset="0"/>
                        </a:rPr>
                        <a:t>an</a:t>
                      </a:r>
                      <a:r>
                        <a:rPr lang="lv-LV" sz="1300" dirty="0">
                          <a:solidFill>
                            <a:schemeClr val="tx1"/>
                          </a:solidFill>
                          <a:effectLst/>
                          <a:latin typeface="Times New Roman" panose="02020603050405020304" pitchFamily="18" charset="0"/>
                          <a:cs typeface="Times New Roman" panose="02020603050405020304" pitchFamily="18" charset="0"/>
                        </a:rPr>
                        <a:t> </a:t>
                      </a:r>
                      <a:r>
                        <a:rPr lang="lv-LV" sz="1300" dirty="0" err="1">
                          <a:solidFill>
                            <a:schemeClr val="tx1"/>
                          </a:solidFill>
                          <a:effectLst/>
                          <a:latin typeface="Times New Roman" panose="02020603050405020304" pitchFamily="18" charset="0"/>
                          <a:cs typeface="Times New Roman" panose="02020603050405020304" pitchFamily="18" charset="0"/>
                        </a:rPr>
                        <a:t>appropriateness</a:t>
                      </a:r>
                      <a:r>
                        <a:rPr lang="lv-LV" sz="1300" dirty="0">
                          <a:solidFill>
                            <a:schemeClr val="tx1"/>
                          </a:solidFill>
                          <a:effectLst/>
                          <a:latin typeface="Times New Roman" panose="02020603050405020304" pitchFamily="18" charset="0"/>
                          <a:cs typeface="Times New Roman" panose="02020603050405020304" pitchFamily="18" charset="0"/>
                        </a:rPr>
                        <a:t> </a:t>
                      </a:r>
                      <a:r>
                        <a:rPr lang="lv-LV" sz="1300" dirty="0" err="1">
                          <a:solidFill>
                            <a:schemeClr val="tx1"/>
                          </a:solidFill>
                          <a:effectLst/>
                          <a:latin typeface="Times New Roman" panose="02020603050405020304" pitchFamily="18" charset="0"/>
                          <a:cs typeface="Times New Roman" panose="02020603050405020304" pitchFamily="18" charset="0"/>
                        </a:rPr>
                        <a:t>test</a:t>
                      </a:r>
                      <a:r>
                        <a:rPr lang="lv-LV" sz="1300" dirty="0">
                          <a:solidFill>
                            <a:schemeClr val="tx1"/>
                          </a:solidFill>
                          <a:effectLst/>
                          <a:latin typeface="Times New Roman" panose="02020603050405020304" pitchFamily="18" charset="0"/>
                          <a:cs typeface="Times New Roman" panose="02020603050405020304" pitchFamily="18" charset="0"/>
                        </a:rPr>
                        <a:t>. </a:t>
                      </a:r>
                      <a:r>
                        <a:rPr lang="lv-LV" sz="1300" dirty="0" err="1">
                          <a:solidFill>
                            <a:schemeClr val="tx1"/>
                          </a:solidFill>
                          <a:effectLst/>
                          <a:latin typeface="Times New Roman" panose="02020603050405020304" pitchFamily="18" charset="0"/>
                          <a:cs typeface="Times New Roman" panose="02020603050405020304" pitchFamily="18" charset="0"/>
                        </a:rPr>
                        <a:t>If</a:t>
                      </a:r>
                      <a:r>
                        <a:rPr lang="lv-LV" sz="1300" dirty="0">
                          <a:solidFill>
                            <a:schemeClr val="tx1"/>
                          </a:solidFill>
                          <a:effectLst/>
                          <a:latin typeface="Times New Roman" panose="02020603050405020304" pitchFamily="18" charset="0"/>
                          <a:cs typeface="Times New Roman" panose="02020603050405020304" pitchFamily="18" charset="0"/>
                        </a:rPr>
                        <a:t> </a:t>
                      </a:r>
                      <a:r>
                        <a:rPr lang="lv-LV" sz="1300" dirty="0" err="1">
                          <a:solidFill>
                            <a:schemeClr val="tx1"/>
                          </a:solidFill>
                          <a:effectLst/>
                          <a:latin typeface="Times New Roman" panose="02020603050405020304" pitchFamily="18" charset="0"/>
                          <a:cs typeface="Times New Roman" panose="02020603050405020304" pitchFamily="18" charset="0"/>
                        </a:rPr>
                        <a:t>the</a:t>
                      </a:r>
                      <a:r>
                        <a:rPr lang="lv-LV" sz="1300" dirty="0">
                          <a:solidFill>
                            <a:schemeClr val="tx1"/>
                          </a:solidFill>
                          <a:effectLst/>
                          <a:latin typeface="Times New Roman" panose="02020603050405020304" pitchFamily="18" charset="0"/>
                          <a:cs typeface="Times New Roman" panose="02020603050405020304" pitchFamily="18" charset="0"/>
                        </a:rPr>
                        <a:t> </a:t>
                      </a:r>
                      <a:r>
                        <a:rPr lang="lv-LV" sz="1300" dirty="0" err="1">
                          <a:solidFill>
                            <a:schemeClr val="tx1"/>
                          </a:solidFill>
                          <a:effectLst/>
                          <a:latin typeface="Times New Roman" panose="02020603050405020304" pitchFamily="18" charset="0"/>
                          <a:cs typeface="Times New Roman" panose="02020603050405020304" pitchFamily="18" charset="0"/>
                        </a:rPr>
                        <a:t>results</a:t>
                      </a:r>
                      <a:r>
                        <a:rPr lang="lv-LV" sz="1300" dirty="0">
                          <a:solidFill>
                            <a:schemeClr val="tx1"/>
                          </a:solidFill>
                          <a:effectLst/>
                          <a:latin typeface="Times New Roman" panose="02020603050405020304" pitchFamily="18" charset="0"/>
                          <a:cs typeface="Times New Roman" panose="02020603050405020304" pitchFamily="18" charset="0"/>
                        </a:rPr>
                        <a:t> </a:t>
                      </a:r>
                      <a:r>
                        <a:rPr lang="lv-LV" sz="1300" dirty="0" err="1">
                          <a:solidFill>
                            <a:schemeClr val="tx1"/>
                          </a:solidFill>
                          <a:effectLst/>
                          <a:latin typeface="Times New Roman" panose="02020603050405020304" pitchFamily="18" charset="0"/>
                          <a:cs typeface="Times New Roman" panose="02020603050405020304" pitchFamily="18" charset="0"/>
                        </a:rPr>
                        <a:t>of</a:t>
                      </a:r>
                      <a:r>
                        <a:rPr lang="lv-LV" sz="1300" dirty="0">
                          <a:solidFill>
                            <a:schemeClr val="tx1"/>
                          </a:solidFill>
                          <a:effectLst/>
                          <a:latin typeface="Times New Roman" panose="02020603050405020304" pitchFamily="18" charset="0"/>
                          <a:cs typeface="Times New Roman" panose="02020603050405020304" pitchFamily="18" charset="0"/>
                        </a:rPr>
                        <a:t> </a:t>
                      </a:r>
                      <a:r>
                        <a:rPr lang="lv-LV" sz="1300" dirty="0" err="1">
                          <a:solidFill>
                            <a:schemeClr val="tx1"/>
                          </a:solidFill>
                          <a:effectLst/>
                          <a:latin typeface="Times New Roman" panose="02020603050405020304" pitchFamily="18" charset="0"/>
                          <a:cs typeface="Times New Roman" panose="02020603050405020304" pitchFamily="18" charset="0"/>
                        </a:rPr>
                        <a:t>the</a:t>
                      </a:r>
                      <a:r>
                        <a:rPr lang="lv-LV" sz="1300" dirty="0">
                          <a:solidFill>
                            <a:schemeClr val="tx1"/>
                          </a:solidFill>
                          <a:effectLst/>
                          <a:latin typeface="Times New Roman" panose="02020603050405020304" pitchFamily="18" charset="0"/>
                          <a:cs typeface="Times New Roman" panose="02020603050405020304" pitchFamily="18" charset="0"/>
                        </a:rPr>
                        <a:t> </a:t>
                      </a:r>
                      <a:r>
                        <a:rPr lang="lv-LV" sz="1300" dirty="0" err="1">
                          <a:solidFill>
                            <a:schemeClr val="tx1"/>
                          </a:solidFill>
                          <a:effectLst/>
                          <a:latin typeface="Times New Roman" panose="02020603050405020304" pitchFamily="18" charset="0"/>
                          <a:cs typeface="Times New Roman" panose="02020603050405020304" pitchFamily="18" charset="0"/>
                        </a:rPr>
                        <a:t>test</a:t>
                      </a:r>
                      <a:r>
                        <a:rPr lang="lv-LV" sz="1300" dirty="0">
                          <a:solidFill>
                            <a:schemeClr val="tx1"/>
                          </a:solidFill>
                          <a:effectLst/>
                          <a:latin typeface="Times New Roman" panose="02020603050405020304" pitchFamily="18" charset="0"/>
                          <a:cs typeface="Times New Roman" panose="02020603050405020304" pitchFamily="18" charset="0"/>
                        </a:rPr>
                        <a:t> </a:t>
                      </a:r>
                      <a:r>
                        <a:rPr lang="lv-LV" sz="1300" dirty="0" err="1">
                          <a:solidFill>
                            <a:schemeClr val="tx1"/>
                          </a:solidFill>
                          <a:effectLst/>
                          <a:latin typeface="Times New Roman" panose="02020603050405020304" pitchFamily="18" charset="0"/>
                          <a:cs typeface="Times New Roman" panose="02020603050405020304" pitchFamily="18" charset="0"/>
                        </a:rPr>
                        <a:t>are</a:t>
                      </a:r>
                      <a:r>
                        <a:rPr lang="lv-LV" sz="1300" dirty="0">
                          <a:solidFill>
                            <a:schemeClr val="tx1"/>
                          </a:solidFill>
                          <a:effectLst/>
                          <a:latin typeface="Times New Roman" panose="02020603050405020304" pitchFamily="18" charset="0"/>
                          <a:cs typeface="Times New Roman" panose="02020603050405020304" pitchFamily="18" charset="0"/>
                        </a:rPr>
                        <a:t> </a:t>
                      </a:r>
                      <a:r>
                        <a:rPr lang="lv-LV" sz="1300" dirty="0" err="1">
                          <a:solidFill>
                            <a:schemeClr val="tx1"/>
                          </a:solidFill>
                          <a:effectLst/>
                          <a:latin typeface="Times New Roman" panose="02020603050405020304" pitchFamily="18" charset="0"/>
                          <a:cs typeface="Times New Roman" panose="02020603050405020304" pitchFamily="18" charset="0"/>
                        </a:rPr>
                        <a:t>negative</a:t>
                      </a:r>
                      <a:r>
                        <a:rPr lang="lv-LV" sz="1300" dirty="0">
                          <a:solidFill>
                            <a:schemeClr val="tx1"/>
                          </a:solidFill>
                          <a:effectLst/>
                          <a:latin typeface="Times New Roman" panose="02020603050405020304" pitchFamily="18" charset="0"/>
                          <a:cs typeface="Times New Roman" panose="02020603050405020304" pitchFamily="18" charset="0"/>
                        </a:rPr>
                        <a:t>, </a:t>
                      </a:r>
                      <a:r>
                        <a:rPr lang="lv-LV" sz="1300" dirty="0" err="1">
                          <a:solidFill>
                            <a:schemeClr val="tx1"/>
                          </a:solidFill>
                          <a:effectLst/>
                          <a:latin typeface="Times New Roman" panose="02020603050405020304" pitchFamily="18" charset="0"/>
                          <a:cs typeface="Times New Roman" panose="02020603050405020304" pitchFamily="18" charset="0"/>
                        </a:rPr>
                        <a:t>the</a:t>
                      </a:r>
                      <a:r>
                        <a:rPr lang="lv-LV" sz="1300" dirty="0">
                          <a:solidFill>
                            <a:schemeClr val="tx1"/>
                          </a:solidFill>
                          <a:effectLst/>
                          <a:latin typeface="Times New Roman" panose="02020603050405020304" pitchFamily="18" charset="0"/>
                          <a:cs typeface="Times New Roman" panose="02020603050405020304" pitchFamily="18" charset="0"/>
                        </a:rPr>
                        <a:t> </a:t>
                      </a:r>
                      <a:r>
                        <a:rPr lang="lv-LV" sz="1300" dirty="0" err="1">
                          <a:solidFill>
                            <a:schemeClr val="tx1"/>
                          </a:solidFill>
                          <a:effectLst/>
                          <a:latin typeface="Times New Roman" panose="02020603050405020304" pitchFamily="18" charset="0"/>
                          <a:cs typeface="Times New Roman" panose="02020603050405020304" pitchFamily="18" charset="0"/>
                        </a:rPr>
                        <a:t>platform</a:t>
                      </a:r>
                      <a:r>
                        <a:rPr lang="lv-LV" sz="1300" dirty="0">
                          <a:solidFill>
                            <a:schemeClr val="tx1"/>
                          </a:solidFill>
                          <a:effectLst/>
                          <a:latin typeface="Times New Roman" panose="02020603050405020304" pitchFamily="18" charset="0"/>
                          <a:cs typeface="Times New Roman" panose="02020603050405020304" pitchFamily="18" charset="0"/>
                        </a:rPr>
                        <a:t> </a:t>
                      </a:r>
                      <a:r>
                        <a:rPr lang="lv-LV" sz="1300" dirty="0" err="1">
                          <a:solidFill>
                            <a:schemeClr val="tx1"/>
                          </a:solidFill>
                          <a:effectLst/>
                          <a:latin typeface="Times New Roman" panose="02020603050405020304" pitchFamily="18" charset="0"/>
                          <a:cs typeface="Times New Roman" panose="02020603050405020304" pitchFamily="18" charset="0"/>
                        </a:rPr>
                        <a:t>must</a:t>
                      </a:r>
                      <a:r>
                        <a:rPr lang="lv-LV" sz="1300" dirty="0">
                          <a:solidFill>
                            <a:schemeClr val="tx1"/>
                          </a:solidFill>
                          <a:effectLst/>
                          <a:latin typeface="Times New Roman" panose="02020603050405020304" pitchFamily="18" charset="0"/>
                          <a:cs typeface="Times New Roman" panose="02020603050405020304" pitchFamily="18" charset="0"/>
                        </a:rPr>
                        <a:t> </a:t>
                      </a:r>
                      <a:r>
                        <a:rPr lang="lv-LV" sz="1300" dirty="0" err="1">
                          <a:solidFill>
                            <a:schemeClr val="tx1"/>
                          </a:solidFill>
                          <a:effectLst/>
                          <a:latin typeface="Times New Roman" panose="02020603050405020304" pitchFamily="18" charset="0"/>
                          <a:cs typeface="Times New Roman" panose="02020603050405020304" pitchFamily="18" charset="0"/>
                        </a:rPr>
                        <a:t>provide</a:t>
                      </a:r>
                      <a:r>
                        <a:rPr lang="lv-LV" sz="1300" dirty="0">
                          <a:solidFill>
                            <a:schemeClr val="tx1"/>
                          </a:solidFill>
                          <a:effectLst/>
                          <a:latin typeface="Times New Roman" panose="02020603050405020304" pitchFamily="18" charset="0"/>
                          <a:cs typeface="Times New Roman" panose="02020603050405020304" pitchFamily="18" charset="0"/>
                        </a:rPr>
                        <a:t> </a:t>
                      </a:r>
                      <a:r>
                        <a:rPr lang="lv-LV" sz="1300" dirty="0" err="1">
                          <a:solidFill>
                            <a:schemeClr val="tx1"/>
                          </a:solidFill>
                          <a:effectLst/>
                          <a:latin typeface="Times New Roman" panose="02020603050405020304" pitchFamily="18" charset="0"/>
                          <a:cs typeface="Times New Roman" panose="02020603050405020304" pitchFamily="18" charset="0"/>
                        </a:rPr>
                        <a:t>disclaimer</a:t>
                      </a:r>
                      <a:r>
                        <a:rPr lang="lv-LV" sz="1300" dirty="0">
                          <a:solidFill>
                            <a:schemeClr val="tx1"/>
                          </a:solidFill>
                          <a:effectLst/>
                          <a:latin typeface="Times New Roman" panose="02020603050405020304" pitchFamily="18" charset="0"/>
                          <a:cs typeface="Times New Roman" panose="02020603050405020304" pitchFamily="18" charset="0"/>
                        </a:rPr>
                        <a:t> (</a:t>
                      </a:r>
                      <a:r>
                        <a:rPr lang="lv-LV" sz="1300" dirty="0" err="1">
                          <a:solidFill>
                            <a:schemeClr val="tx1"/>
                          </a:solidFill>
                          <a:effectLst/>
                          <a:latin typeface="Times New Roman" panose="02020603050405020304" pitchFamily="18" charset="0"/>
                          <a:cs typeface="Times New Roman" panose="02020603050405020304" pitchFamily="18" charset="0"/>
                        </a:rPr>
                        <a:t>than</a:t>
                      </a:r>
                      <a:r>
                        <a:rPr lang="lv-LV" sz="1300" dirty="0">
                          <a:solidFill>
                            <a:schemeClr val="tx1"/>
                          </a:solidFill>
                          <a:effectLst/>
                          <a:latin typeface="Times New Roman" panose="02020603050405020304" pitchFamily="18" charset="0"/>
                          <a:cs typeface="Times New Roman" panose="02020603050405020304" pitchFamily="18" charset="0"/>
                        </a:rPr>
                        <a:t> </a:t>
                      </a:r>
                      <a:r>
                        <a:rPr lang="lv-LV" sz="1300" dirty="0" err="1">
                          <a:solidFill>
                            <a:schemeClr val="tx1"/>
                          </a:solidFill>
                          <a:effectLst/>
                          <a:latin typeface="Times New Roman" panose="02020603050405020304" pitchFamily="18" charset="0"/>
                          <a:cs typeface="Times New Roman" panose="02020603050405020304" pitchFamily="18" charset="0"/>
                        </a:rPr>
                        <a:t>the</a:t>
                      </a:r>
                      <a:r>
                        <a:rPr lang="lv-LV" sz="1300" dirty="0">
                          <a:solidFill>
                            <a:schemeClr val="tx1"/>
                          </a:solidFill>
                          <a:effectLst/>
                          <a:latin typeface="Times New Roman" panose="02020603050405020304" pitchFamily="18" charset="0"/>
                          <a:cs typeface="Times New Roman" panose="02020603050405020304" pitchFamily="18" charset="0"/>
                        </a:rPr>
                        <a:t> investor </a:t>
                      </a:r>
                      <a:r>
                        <a:rPr lang="lv-LV" sz="1300" dirty="0" err="1">
                          <a:solidFill>
                            <a:schemeClr val="tx1"/>
                          </a:solidFill>
                          <a:effectLst/>
                          <a:latin typeface="Times New Roman" panose="02020603050405020304" pitchFamily="18" charset="0"/>
                          <a:cs typeface="Times New Roman" panose="02020603050405020304" pitchFamily="18" charset="0"/>
                        </a:rPr>
                        <a:t>can</a:t>
                      </a:r>
                      <a:r>
                        <a:rPr lang="lv-LV" sz="1300" dirty="0">
                          <a:solidFill>
                            <a:schemeClr val="tx1"/>
                          </a:solidFill>
                          <a:effectLst/>
                          <a:latin typeface="Times New Roman" panose="02020603050405020304" pitchFamily="18" charset="0"/>
                          <a:cs typeface="Times New Roman" panose="02020603050405020304" pitchFamily="18" charset="0"/>
                        </a:rPr>
                        <a:t> </a:t>
                      </a:r>
                      <a:r>
                        <a:rPr lang="lv-LV" sz="1300" dirty="0" err="1">
                          <a:solidFill>
                            <a:schemeClr val="tx1"/>
                          </a:solidFill>
                          <a:effectLst/>
                          <a:latin typeface="Times New Roman" panose="02020603050405020304" pitchFamily="18" charset="0"/>
                          <a:cs typeface="Times New Roman" panose="02020603050405020304" pitchFamily="18" charset="0"/>
                        </a:rPr>
                        <a:t>invest</a:t>
                      </a:r>
                      <a:r>
                        <a:rPr lang="lv-LV" sz="1300" dirty="0">
                          <a:solidFill>
                            <a:schemeClr val="tx1"/>
                          </a:solidFill>
                          <a:effectLst/>
                          <a:latin typeface="Times New Roman" panose="02020603050405020304" pitchFamily="18" charset="0"/>
                          <a:cs typeface="Times New Roman" panose="02020603050405020304" pitchFamily="18" charset="0"/>
                        </a:rPr>
                        <a:t> </a:t>
                      </a:r>
                      <a:r>
                        <a:rPr lang="lv-LV" sz="1300" dirty="0" err="1">
                          <a:solidFill>
                            <a:schemeClr val="tx1"/>
                          </a:solidFill>
                          <a:effectLst/>
                          <a:latin typeface="Times New Roman" panose="02020603050405020304" pitchFamily="18" charset="0"/>
                          <a:cs typeface="Times New Roman" panose="02020603050405020304" pitchFamily="18" charset="0"/>
                        </a:rPr>
                        <a:t>on</a:t>
                      </a:r>
                      <a:r>
                        <a:rPr lang="lv-LV" sz="1300" dirty="0">
                          <a:solidFill>
                            <a:schemeClr val="tx1"/>
                          </a:solidFill>
                          <a:effectLst/>
                          <a:latin typeface="Times New Roman" panose="02020603050405020304" pitchFamily="18" charset="0"/>
                          <a:cs typeface="Times New Roman" panose="02020603050405020304" pitchFamily="18" charset="0"/>
                        </a:rPr>
                        <a:t> </a:t>
                      </a:r>
                      <a:r>
                        <a:rPr lang="lv-LV" sz="1300" dirty="0" err="1">
                          <a:solidFill>
                            <a:schemeClr val="tx1"/>
                          </a:solidFill>
                          <a:effectLst/>
                          <a:latin typeface="Times New Roman" panose="02020603050405020304" pitchFamily="18" charset="0"/>
                          <a:cs typeface="Times New Roman" panose="02020603050405020304" pitchFamily="18" charset="0"/>
                        </a:rPr>
                        <a:t>its</a:t>
                      </a:r>
                      <a:r>
                        <a:rPr lang="lv-LV" sz="1300" dirty="0">
                          <a:solidFill>
                            <a:schemeClr val="tx1"/>
                          </a:solidFill>
                          <a:effectLst/>
                          <a:latin typeface="Times New Roman" panose="02020603050405020304" pitchFamily="18" charset="0"/>
                          <a:cs typeface="Times New Roman" panose="02020603050405020304" pitchFamily="18" charset="0"/>
                        </a:rPr>
                        <a:t> </a:t>
                      </a:r>
                      <a:r>
                        <a:rPr lang="lv-LV" sz="1300" dirty="0" err="1">
                          <a:solidFill>
                            <a:schemeClr val="tx1"/>
                          </a:solidFill>
                          <a:effectLst/>
                          <a:latin typeface="Times New Roman" panose="02020603050405020304" pitchFamily="18" charset="0"/>
                          <a:cs typeface="Times New Roman" panose="02020603050405020304" pitchFamily="18" charset="0"/>
                        </a:rPr>
                        <a:t>own</a:t>
                      </a:r>
                      <a:r>
                        <a:rPr lang="lv-LV" sz="1300" dirty="0">
                          <a:solidFill>
                            <a:schemeClr val="tx1"/>
                          </a:solidFill>
                          <a:effectLst/>
                          <a:latin typeface="Times New Roman" panose="02020603050405020304" pitchFamily="18" charset="0"/>
                          <a:cs typeface="Times New Roman" panose="02020603050405020304" pitchFamily="18" charset="0"/>
                        </a:rPr>
                        <a:t> </a:t>
                      </a:r>
                      <a:r>
                        <a:rPr lang="lv-LV" sz="1300" dirty="0" err="1">
                          <a:solidFill>
                            <a:schemeClr val="tx1"/>
                          </a:solidFill>
                          <a:effectLst/>
                          <a:latin typeface="Times New Roman" panose="02020603050405020304" pitchFamily="18" charset="0"/>
                          <a:cs typeface="Times New Roman" panose="02020603050405020304" pitchFamily="18" charset="0"/>
                        </a:rPr>
                        <a:t>risk</a:t>
                      </a:r>
                      <a:r>
                        <a:rPr lang="lv-LV" sz="1300" dirty="0">
                          <a:solidFill>
                            <a:schemeClr val="tx1"/>
                          </a:solidFill>
                          <a:effectLst/>
                          <a:latin typeface="Times New Roman" panose="02020603050405020304" pitchFamily="18" charset="0"/>
                          <a:cs typeface="Times New Roman" panose="02020603050405020304" pitchFamily="18" charset="0"/>
                        </a:rPr>
                        <a:t>.)</a:t>
                      </a:r>
                      <a:endParaRPr lang="en-GB" sz="1300" b="1" dirty="0">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tc>
                <a:tc>
                  <a:txBody>
                    <a:bodyPr/>
                    <a:lstStyle/>
                    <a:p>
                      <a:pPr algn="just">
                        <a:spcAft>
                          <a:spcPts val="0"/>
                        </a:spcAft>
                      </a:pPr>
                      <a:r>
                        <a:rPr lang="lv-LV" sz="1300" dirty="0" err="1">
                          <a:solidFill>
                            <a:schemeClr val="tx1"/>
                          </a:solidFill>
                          <a:effectLst/>
                          <a:latin typeface="Times New Roman" panose="02020603050405020304" pitchFamily="18" charset="0"/>
                          <a:cs typeface="Times New Roman" panose="02020603050405020304" pitchFamily="18" charset="0"/>
                        </a:rPr>
                        <a:t>For</a:t>
                      </a:r>
                      <a:r>
                        <a:rPr lang="lv-LV" sz="1300" dirty="0">
                          <a:solidFill>
                            <a:schemeClr val="tx1"/>
                          </a:solidFill>
                          <a:effectLst/>
                          <a:latin typeface="Times New Roman" panose="02020603050405020304" pitchFamily="18" charset="0"/>
                          <a:cs typeface="Times New Roman" panose="02020603050405020304" pitchFamily="18" charset="0"/>
                        </a:rPr>
                        <a:t> </a:t>
                      </a:r>
                      <a:r>
                        <a:rPr lang="lv-LV" sz="1300" dirty="0" err="1">
                          <a:solidFill>
                            <a:schemeClr val="tx1"/>
                          </a:solidFill>
                          <a:effectLst/>
                          <a:latin typeface="Times New Roman" panose="02020603050405020304" pitchFamily="18" charset="0"/>
                          <a:cs typeface="Times New Roman" panose="02020603050405020304" pitchFamily="18" charset="0"/>
                        </a:rPr>
                        <a:t>sophisticated</a:t>
                      </a:r>
                      <a:r>
                        <a:rPr lang="lv-LV" sz="1300" dirty="0">
                          <a:solidFill>
                            <a:schemeClr val="tx1"/>
                          </a:solidFill>
                          <a:effectLst/>
                          <a:latin typeface="Times New Roman" panose="02020603050405020304" pitchFamily="18" charset="0"/>
                          <a:cs typeface="Times New Roman" panose="02020603050405020304" pitchFamily="18" charset="0"/>
                        </a:rPr>
                        <a:t> </a:t>
                      </a:r>
                      <a:r>
                        <a:rPr lang="lv-LV" sz="1300" dirty="0" err="1">
                          <a:solidFill>
                            <a:schemeClr val="tx1"/>
                          </a:solidFill>
                          <a:effectLst/>
                          <a:latin typeface="Times New Roman" panose="02020603050405020304" pitchFamily="18" charset="0"/>
                          <a:cs typeface="Times New Roman" panose="02020603050405020304" pitchFamily="18" charset="0"/>
                        </a:rPr>
                        <a:t>and</a:t>
                      </a:r>
                      <a:r>
                        <a:rPr lang="lv-LV" sz="1300" dirty="0">
                          <a:solidFill>
                            <a:schemeClr val="tx1"/>
                          </a:solidFill>
                          <a:effectLst/>
                          <a:latin typeface="Times New Roman" panose="02020603050405020304" pitchFamily="18" charset="0"/>
                          <a:cs typeface="Times New Roman" panose="02020603050405020304" pitchFamily="18" charset="0"/>
                        </a:rPr>
                        <a:t> </a:t>
                      </a:r>
                      <a:r>
                        <a:rPr lang="lv-LV" sz="1300" dirty="0" err="1">
                          <a:solidFill>
                            <a:schemeClr val="tx1"/>
                          </a:solidFill>
                          <a:effectLst/>
                          <a:latin typeface="Times New Roman" panose="02020603050405020304" pitchFamily="18" charset="0"/>
                          <a:cs typeface="Times New Roman" panose="02020603050405020304" pitchFamily="18" charset="0"/>
                        </a:rPr>
                        <a:t>professional</a:t>
                      </a:r>
                      <a:r>
                        <a:rPr lang="lv-LV" sz="1300" dirty="0">
                          <a:solidFill>
                            <a:schemeClr val="tx1"/>
                          </a:solidFill>
                          <a:effectLst/>
                          <a:latin typeface="Times New Roman" panose="02020603050405020304" pitchFamily="18" charset="0"/>
                          <a:cs typeface="Times New Roman" panose="02020603050405020304" pitchFamily="18" charset="0"/>
                        </a:rPr>
                        <a:t>  investors – </a:t>
                      </a:r>
                      <a:r>
                        <a:rPr lang="lv-LV" sz="1300" dirty="0" err="1">
                          <a:solidFill>
                            <a:schemeClr val="tx1"/>
                          </a:solidFill>
                          <a:effectLst/>
                          <a:latin typeface="Times New Roman" panose="02020603050405020304" pitchFamily="18" charset="0"/>
                          <a:cs typeface="Times New Roman" panose="02020603050405020304" pitchFamily="18" charset="0"/>
                        </a:rPr>
                        <a:t>without</a:t>
                      </a:r>
                      <a:r>
                        <a:rPr lang="lv-LV" sz="1300" dirty="0">
                          <a:solidFill>
                            <a:schemeClr val="tx1"/>
                          </a:solidFill>
                          <a:effectLst/>
                          <a:latin typeface="Times New Roman" panose="02020603050405020304" pitchFamily="18" charset="0"/>
                          <a:cs typeface="Times New Roman" panose="02020603050405020304" pitchFamily="18" charset="0"/>
                        </a:rPr>
                        <a:t> limits;</a:t>
                      </a:r>
                      <a:endParaRPr lang="en-GB" sz="1300" dirty="0">
                        <a:solidFill>
                          <a:schemeClr val="tx1"/>
                        </a:solidFill>
                        <a:effectLst/>
                        <a:latin typeface="Times New Roman" panose="02020603050405020304" pitchFamily="18" charset="0"/>
                        <a:cs typeface="Times New Roman" panose="02020603050405020304" pitchFamily="18" charset="0"/>
                      </a:endParaRPr>
                    </a:p>
                    <a:p>
                      <a:pPr algn="just">
                        <a:spcAft>
                          <a:spcPts val="0"/>
                        </a:spcAft>
                      </a:pPr>
                      <a:r>
                        <a:rPr lang="lv-LV" sz="1300" dirty="0" err="1">
                          <a:solidFill>
                            <a:schemeClr val="tx1"/>
                          </a:solidFill>
                          <a:effectLst/>
                          <a:latin typeface="Times New Roman" panose="02020603050405020304" pitchFamily="18" charset="0"/>
                          <a:cs typeface="Times New Roman" panose="02020603050405020304" pitchFamily="18" charset="0"/>
                        </a:rPr>
                        <a:t>For</a:t>
                      </a:r>
                      <a:r>
                        <a:rPr lang="lv-LV" sz="1300" dirty="0">
                          <a:solidFill>
                            <a:schemeClr val="tx1"/>
                          </a:solidFill>
                          <a:effectLst/>
                          <a:latin typeface="Times New Roman" panose="02020603050405020304" pitchFamily="18" charset="0"/>
                          <a:cs typeface="Times New Roman" panose="02020603050405020304" pitchFamily="18" charset="0"/>
                        </a:rPr>
                        <a:t> </a:t>
                      </a:r>
                      <a:r>
                        <a:rPr lang="lv-LV" sz="1300" dirty="0" err="1">
                          <a:solidFill>
                            <a:schemeClr val="tx1"/>
                          </a:solidFill>
                          <a:effectLst/>
                          <a:latin typeface="Times New Roman" panose="02020603050405020304" pitchFamily="18" charset="0"/>
                          <a:cs typeface="Times New Roman" panose="02020603050405020304" pitchFamily="18" charset="0"/>
                        </a:rPr>
                        <a:t>non-sophisticated</a:t>
                      </a:r>
                      <a:r>
                        <a:rPr lang="lv-LV" sz="1300" dirty="0">
                          <a:solidFill>
                            <a:schemeClr val="tx1"/>
                          </a:solidFill>
                          <a:effectLst/>
                          <a:latin typeface="Times New Roman" panose="02020603050405020304" pitchFamily="18" charset="0"/>
                          <a:cs typeface="Times New Roman" panose="02020603050405020304" pitchFamily="18" charset="0"/>
                        </a:rPr>
                        <a:t> – </a:t>
                      </a:r>
                      <a:r>
                        <a:rPr lang="lv-LV" sz="1300" dirty="0" err="1">
                          <a:solidFill>
                            <a:schemeClr val="tx1"/>
                          </a:solidFill>
                          <a:effectLst/>
                          <a:latin typeface="Times New Roman" panose="02020603050405020304" pitchFamily="18" charset="0"/>
                          <a:cs typeface="Times New Roman" panose="02020603050405020304" pitchFamily="18" charset="0"/>
                        </a:rPr>
                        <a:t>the</a:t>
                      </a:r>
                      <a:r>
                        <a:rPr lang="lv-LV" sz="1300" dirty="0">
                          <a:solidFill>
                            <a:schemeClr val="tx1"/>
                          </a:solidFill>
                          <a:effectLst/>
                          <a:latin typeface="Times New Roman" panose="02020603050405020304" pitchFamily="18" charset="0"/>
                          <a:cs typeface="Times New Roman" panose="02020603050405020304" pitchFamily="18" charset="0"/>
                        </a:rPr>
                        <a:t> </a:t>
                      </a:r>
                      <a:r>
                        <a:rPr lang="lv-LV" sz="1300" dirty="0" err="1">
                          <a:solidFill>
                            <a:schemeClr val="tx1"/>
                          </a:solidFill>
                          <a:effectLst/>
                          <a:latin typeface="Times New Roman" panose="02020603050405020304" pitchFamily="18" charset="0"/>
                          <a:cs typeface="Times New Roman" panose="02020603050405020304" pitchFamily="18" charset="0"/>
                        </a:rPr>
                        <a:t>higher</a:t>
                      </a:r>
                      <a:r>
                        <a:rPr lang="lv-LV" sz="1300" dirty="0">
                          <a:solidFill>
                            <a:schemeClr val="tx1"/>
                          </a:solidFill>
                          <a:effectLst/>
                          <a:latin typeface="Times New Roman" panose="02020603050405020304" pitchFamily="18" charset="0"/>
                          <a:cs typeface="Times New Roman" panose="02020603050405020304" pitchFamily="18" charset="0"/>
                        </a:rPr>
                        <a:t> </a:t>
                      </a:r>
                      <a:r>
                        <a:rPr lang="lv-LV" sz="1300" dirty="0" err="1">
                          <a:solidFill>
                            <a:schemeClr val="tx1"/>
                          </a:solidFill>
                          <a:effectLst/>
                          <a:latin typeface="Times New Roman" panose="02020603050405020304" pitchFamily="18" charset="0"/>
                          <a:cs typeface="Times New Roman" panose="02020603050405020304" pitchFamily="18" charset="0"/>
                        </a:rPr>
                        <a:t>of</a:t>
                      </a:r>
                      <a:r>
                        <a:rPr lang="lv-LV" sz="1300" dirty="0">
                          <a:solidFill>
                            <a:schemeClr val="tx1"/>
                          </a:solidFill>
                          <a:effectLst/>
                          <a:latin typeface="Times New Roman" panose="02020603050405020304" pitchFamily="18" charset="0"/>
                          <a:cs typeface="Times New Roman" panose="02020603050405020304" pitchFamily="18" charset="0"/>
                        </a:rPr>
                        <a:t> </a:t>
                      </a:r>
                      <a:r>
                        <a:rPr lang="lv-LV" sz="1300" dirty="0" err="1">
                          <a:solidFill>
                            <a:schemeClr val="tx1"/>
                          </a:solidFill>
                          <a:effectLst/>
                          <a:latin typeface="Times New Roman" panose="02020603050405020304" pitchFamily="18" charset="0"/>
                          <a:cs typeface="Times New Roman" panose="02020603050405020304" pitchFamily="18" charset="0"/>
                        </a:rPr>
                        <a:t>either</a:t>
                      </a:r>
                      <a:r>
                        <a:rPr lang="lv-LV" sz="1300" dirty="0">
                          <a:solidFill>
                            <a:schemeClr val="tx1"/>
                          </a:solidFill>
                          <a:effectLst/>
                          <a:latin typeface="Times New Roman" panose="02020603050405020304" pitchFamily="18" charset="0"/>
                          <a:cs typeface="Times New Roman" panose="02020603050405020304" pitchFamily="18" charset="0"/>
                        </a:rPr>
                        <a:t> € 1000 </a:t>
                      </a:r>
                      <a:r>
                        <a:rPr lang="lv-LV" sz="1300" dirty="0" err="1">
                          <a:solidFill>
                            <a:schemeClr val="tx1"/>
                          </a:solidFill>
                          <a:effectLst/>
                          <a:latin typeface="Times New Roman" panose="02020603050405020304" pitchFamily="18" charset="0"/>
                          <a:cs typeface="Times New Roman" panose="02020603050405020304" pitchFamily="18" charset="0"/>
                        </a:rPr>
                        <a:t>or</a:t>
                      </a:r>
                      <a:r>
                        <a:rPr lang="lv-LV" sz="1300" dirty="0">
                          <a:solidFill>
                            <a:schemeClr val="tx1"/>
                          </a:solidFill>
                          <a:effectLst/>
                          <a:latin typeface="Times New Roman" panose="02020603050405020304" pitchFamily="18" charset="0"/>
                          <a:cs typeface="Times New Roman" panose="02020603050405020304" pitchFamily="18" charset="0"/>
                        </a:rPr>
                        <a:t> 5% </a:t>
                      </a:r>
                      <a:r>
                        <a:rPr lang="lv-LV" sz="1300" dirty="0" err="1">
                          <a:solidFill>
                            <a:schemeClr val="tx1"/>
                          </a:solidFill>
                          <a:effectLst/>
                          <a:latin typeface="Times New Roman" panose="02020603050405020304" pitchFamily="18" charset="0"/>
                          <a:cs typeface="Times New Roman" panose="02020603050405020304" pitchFamily="18" charset="0"/>
                        </a:rPr>
                        <a:t>of</a:t>
                      </a:r>
                      <a:r>
                        <a:rPr lang="lv-LV" sz="1300" dirty="0">
                          <a:solidFill>
                            <a:schemeClr val="tx1"/>
                          </a:solidFill>
                          <a:effectLst/>
                          <a:latin typeface="Times New Roman" panose="02020603050405020304" pitchFamily="18" charset="0"/>
                          <a:cs typeface="Times New Roman" panose="02020603050405020304" pitchFamily="18" charset="0"/>
                        </a:rPr>
                        <a:t> </a:t>
                      </a:r>
                      <a:r>
                        <a:rPr lang="lv-LV" sz="1300" dirty="0" err="1">
                          <a:solidFill>
                            <a:schemeClr val="tx1"/>
                          </a:solidFill>
                          <a:effectLst/>
                          <a:latin typeface="Times New Roman" panose="02020603050405020304" pitchFamily="18" charset="0"/>
                          <a:cs typeface="Times New Roman" panose="02020603050405020304" pitchFamily="18" charset="0"/>
                        </a:rPr>
                        <a:t>the</a:t>
                      </a:r>
                      <a:r>
                        <a:rPr lang="lv-LV" sz="1300" dirty="0">
                          <a:solidFill>
                            <a:schemeClr val="tx1"/>
                          </a:solidFill>
                          <a:effectLst/>
                          <a:latin typeface="Times New Roman" panose="02020603050405020304" pitchFamily="18" charset="0"/>
                          <a:cs typeface="Times New Roman" panose="02020603050405020304" pitchFamily="18" charset="0"/>
                        </a:rPr>
                        <a:t> </a:t>
                      </a:r>
                      <a:r>
                        <a:rPr lang="lv-LV" sz="1300" dirty="0" err="1">
                          <a:solidFill>
                            <a:schemeClr val="tx1"/>
                          </a:solidFill>
                          <a:effectLst/>
                          <a:latin typeface="Times New Roman" panose="02020603050405020304" pitchFamily="18" charset="0"/>
                          <a:cs typeface="Times New Roman" panose="02020603050405020304" pitchFamily="18" charset="0"/>
                        </a:rPr>
                        <a:t>investor’s</a:t>
                      </a:r>
                      <a:r>
                        <a:rPr lang="lv-LV" sz="1300" dirty="0">
                          <a:solidFill>
                            <a:schemeClr val="tx1"/>
                          </a:solidFill>
                          <a:effectLst/>
                          <a:latin typeface="Times New Roman" panose="02020603050405020304" pitchFamily="18" charset="0"/>
                          <a:cs typeface="Times New Roman" panose="02020603050405020304" pitchFamily="18" charset="0"/>
                        </a:rPr>
                        <a:t> </a:t>
                      </a:r>
                      <a:r>
                        <a:rPr lang="lv-LV" sz="1300" dirty="0" err="1">
                          <a:solidFill>
                            <a:schemeClr val="tx1"/>
                          </a:solidFill>
                          <a:effectLst/>
                          <a:latin typeface="Times New Roman" panose="02020603050405020304" pitchFamily="18" charset="0"/>
                          <a:cs typeface="Times New Roman" panose="02020603050405020304" pitchFamily="18" charset="0"/>
                        </a:rPr>
                        <a:t>net</a:t>
                      </a:r>
                      <a:r>
                        <a:rPr lang="lv-LV" sz="1300" dirty="0">
                          <a:solidFill>
                            <a:schemeClr val="tx1"/>
                          </a:solidFill>
                          <a:effectLst/>
                          <a:latin typeface="Times New Roman" panose="02020603050405020304" pitchFamily="18" charset="0"/>
                          <a:cs typeface="Times New Roman" panose="02020603050405020304" pitchFamily="18" charset="0"/>
                        </a:rPr>
                        <a:t> </a:t>
                      </a:r>
                      <a:r>
                        <a:rPr lang="lv-LV" sz="1300" dirty="0" err="1">
                          <a:solidFill>
                            <a:schemeClr val="tx1"/>
                          </a:solidFill>
                          <a:effectLst/>
                          <a:latin typeface="Times New Roman" panose="02020603050405020304" pitchFamily="18" charset="0"/>
                          <a:cs typeface="Times New Roman" panose="02020603050405020304" pitchFamily="18" charset="0"/>
                        </a:rPr>
                        <a:t>worth</a:t>
                      </a:r>
                      <a:r>
                        <a:rPr lang="lv-LV" sz="1300" dirty="0">
                          <a:solidFill>
                            <a:schemeClr val="tx1"/>
                          </a:solidFill>
                          <a:effectLst/>
                          <a:latin typeface="Times New Roman" panose="02020603050405020304" pitchFamily="18" charset="0"/>
                          <a:cs typeface="Times New Roman" panose="02020603050405020304" pitchFamily="18" charset="0"/>
                        </a:rPr>
                        <a:t>.</a:t>
                      </a:r>
                      <a:endParaRPr lang="en-GB" sz="1300" dirty="0">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tc>
              </a:tr>
            </a:tbl>
          </a:graphicData>
        </a:graphic>
      </p:graphicFrame>
      <p:sp>
        <p:nvSpPr>
          <p:cNvPr id="5" name="TextBox 4"/>
          <p:cNvSpPr txBox="1"/>
          <p:nvPr/>
        </p:nvSpPr>
        <p:spPr>
          <a:xfrm>
            <a:off x="10270076" y="10049188"/>
            <a:ext cx="9090025" cy="923330"/>
          </a:xfrm>
          <a:prstGeom prst="rect">
            <a:avLst/>
          </a:prstGeom>
          <a:noFill/>
        </p:spPr>
        <p:txBody>
          <a:bodyPr wrap="square" rtlCol="0">
            <a:spAutoFit/>
          </a:bodyPr>
          <a:lstStyle/>
          <a:p>
            <a:pPr algn="just"/>
            <a:r>
              <a:rPr lang="en-GB" b="1" dirty="0" smtClean="0">
                <a:latin typeface="Times New Roman" panose="02020603050405020304" pitchFamily="18" charset="0"/>
                <a:cs typeface="Times New Roman" panose="02020603050405020304" pitchFamily="18" charset="0"/>
              </a:rPr>
              <a:t>Table 1.</a:t>
            </a:r>
            <a:r>
              <a:rPr lang="en-GB" dirty="0" smtClean="0">
                <a:latin typeface="Times New Roman" panose="02020603050405020304" pitchFamily="18" charset="0"/>
                <a:cs typeface="Times New Roman" panose="02020603050405020304" pitchFamily="18" charset="0"/>
              </a:rPr>
              <a:t> </a:t>
            </a:r>
            <a:r>
              <a:rPr lang="en-GB" b="1" dirty="0">
                <a:latin typeface="Times New Roman" panose="02020603050405020304" pitchFamily="18" charset="0"/>
                <a:cs typeface="Times New Roman" panose="02020603050405020304" pitchFamily="18" charset="0"/>
              </a:rPr>
              <a:t>Comparison of regulatory barriers for </a:t>
            </a:r>
            <a:r>
              <a:rPr lang="en-GB" b="1" dirty="0" err="1">
                <a:latin typeface="Times New Roman" panose="02020603050405020304" pitchFamily="18" charset="0"/>
                <a:cs typeface="Times New Roman" panose="02020603050405020304" pitchFamily="18" charset="0"/>
              </a:rPr>
              <a:t>crowdfunding</a:t>
            </a:r>
            <a:r>
              <a:rPr lang="en-GB" b="1" dirty="0">
                <a:latin typeface="Times New Roman" panose="02020603050405020304" pitchFamily="18" charset="0"/>
                <a:cs typeface="Times New Roman" panose="02020603050405020304" pitchFamily="18" charset="0"/>
              </a:rPr>
              <a:t> service providers for business in force in </a:t>
            </a:r>
            <a:r>
              <a:rPr lang="en-GB" b="1" dirty="0" smtClean="0">
                <a:latin typeface="Times New Roman" panose="02020603050405020304" pitchFamily="18" charset="0"/>
                <a:cs typeface="Times New Roman" panose="02020603050405020304" pitchFamily="18" charset="0"/>
              </a:rPr>
              <a:t>Latvia and </a:t>
            </a:r>
            <a:r>
              <a:rPr lang="en-GB" b="1" dirty="0">
                <a:latin typeface="Times New Roman" panose="02020603050405020304" pitchFamily="18" charset="0"/>
                <a:cs typeface="Times New Roman" panose="02020603050405020304" pitchFamily="18" charset="0"/>
              </a:rPr>
              <a:t>Lithuania in 2020 with </a:t>
            </a:r>
            <a:r>
              <a:rPr lang="en-GB" b="1" dirty="0" smtClean="0">
                <a:latin typeface="Times New Roman" panose="02020603050405020304" pitchFamily="18" charset="0"/>
                <a:cs typeface="Times New Roman" panose="02020603050405020304" pitchFamily="18" charset="0"/>
              </a:rPr>
              <a:t>the EU </a:t>
            </a:r>
            <a:r>
              <a:rPr lang="en-GB" b="1" dirty="0">
                <a:latin typeface="Times New Roman" panose="02020603050405020304" pitchFamily="18" charset="0"/>
                <a:cs typeface="Times New Roman" panose="02020603050405020304" pitchFamily="18" charset="0"/>
              </a:rPr>
              <a:t>Regulation</a:t>
            </a:r>
          </a:p>
          <a:p>
            <a:endParaRPr lang="en-GB" dirty="0">
              <a:latin typeface="Times New Roman" panose="02020603050405020304" pitchFamily="18" charset="0"/>
              <a:cs typeface="Times New Roman" panose="02020603050405020304" pitchFamily="18" charset="0"/>
            </a:endParaRPr>
          </a:p>
        </p:txBody>
      </p:sp>
      <p:sp>
        <p:nvSpPr>
          <p:cNvPr id="6" name="TextBox 5"/>
          <p:cNvSpPr txBox="1"/>
          <p:nvPr/>
        </p:nvSpPr>
        <p:spPr>
          <a:xfrm>
            <a:off x="10311935" y="22033781"/>
            <a:ext cx="9345231" cy="3616375"/>
          </a:xfrm>
          <a:prstGeom prst="rect">
            <a:avLst/>
          </a:prstGeom>
          <a:noFill/>
        </p:spPr>
        <p:txBody>
          <a:bodyPr wrap="square" rtlCol="0">
            <a:spAutoFit/>
          </a:bodyPr>
          <a:lstStyle/>
          <a:p>
            <a:pPr algn="just"/>
            <a:r>
              <a:rPr lang="en-GB" sz="1300" i="1" dirty="0">
                <a:latin typeface="Times New Roman" panose="02020603050405020304" pitchFamily="18" charset="0"/>
                <a:cs typeface="Times New Roman" panose="02020603050405020304" pitchFamily="18" charset="0"/>
              </a:rPr>
              <a:t>Source: authors’ construct based on review of (European </a:t>
            </a:r>
            <a:r>
              <a:rPr lang="en-GB" sz="1300" i="1" dirty="0" err="1">
                <a:latin typeface="Times New Roman" panose="02020603050405020304" pitchFamily="18" charset="0"/>
                <a:cs typeface="Times New Roman" panose="02020603050405020304" pitchFamily="18" charset="0"/>
              </a:rPr>
              <a:t>Crowdfunding</a:t>
            </a:r>
            <a:r>
              <a:rPr lang="en-GB" sz="1300" i="1" dirty="0">
                <a:latin typeface="Times New Roman" panose="02020603050405020304" pitchFamily="18" charset="0"/>
                <a:cs typeface="Times New Roman" panose="02020603050405020304" pitchFamily="18" charset="0"/>
              </a:rPr>
              <a:t> Network, 2017) and </a:t>
            </a:r>
            <a:r>
              <a:rPr lang="en-GB" sz="1300" i="1" dirty="0" smtClean="0">
                <a:latin typeface="Times New Roman" panose="02020603050405020304" pitchFamily="18" charset="0"/>
                <a:cs typeface="Times New Roman" panose="02020603050405020304" pitchFamily="18" charset="0"/>
              </a:rPr>
              <a:t>(European </a:t>
            </a:r>
            <a:r>
              <a:rPr lang="en-GB" sz="1300" i="1" dirty="0">
                <a:latin typeface="Times New Roman" panose="02020603050405020304" pitchFamily="18" charset="0"/>
                <a:cs typeface="Times New Roman" panose="02020603050405020304" pitchFamily="18" charset="0"/>
              </a:rPr>
              <a:t>Parliament.., 2020) </a:t>
            </a:r>
            <a:endParaRPr lang="en-GB" sz="1300" dirty="0">
              <a:latin typeface="Times New Roman" panose="02020603050405020304" pitchFamily="18" charset="0"/>
              <a:cs typeface="Times New Roman" panose="02020603050405020304" pitchFamily="18" charset="0"/>
            </a:endParaRPr>
          </a:p>
          <a:p>
            <a:pPr algn="just"/>
            <a:r>
              <a:rPr lang="en-GB" dirty="0" smtClean="0">
                <a:latin typeface="Times New Roman" panose="02020603050405020304" pitchFamily="18" charset="0"/>
                <a:cs typeface="Times New Roman" panose="02020603050405020304" pitchFamily="18" charset="0"/>
              </a:rPr>
              <a:t>Based </a:t>
            </a:r>
            <a:r>
              <a:rPr lang="en-GB" dirty="0">
                <a:latin typeface="Times New Roman" panose="02020603050405020304" pitchFamily="18" charset="0"/>
                <a:cs typeface="Times New Roman" panose="02020603050405020304" pitchFamily="18" charset="0"/>
              </a:rPr>
              <a:t>on the results </a:t>
            </a:r>
            <a:r>
              <a:rPr lang="en-GB" dirty="0" smtClean="0">
                <a:latin typeface="Times New Roman" panose="02020603050405020304" pitchFamily="18" charset="0"/>
                <a:cs typeface="Times New Roman" panose="02020603050405020304" pitchFamily="18" charset="0"/>
              </a:rPr>
              <a:t>it </a:t>
            </a:r>
            <a:r>
              <a:rPr lang="en-GB" dirty="0">
                <a:latin typeface="Times New Roman" panose="02020603050405020304" pitchFamily="18" charset="0"/>
                <a:cs typeface="Times New Roman" panose="02020603050405020304" pitchFamily="18" charset="0"/>
              </a:rPr>
              <a:t>can be concluded that there is significant diversity of regulatory barriers for </a:t>
            </a:r>
            <a:r>
              <a:rPr lang="en-GB" dirty="0" err="1">
                <a:latin typeface="Times New Roman" panose="02020603050405020304" pitchFamily="18" charset="0"/>
                <a:cs typeface="Times New Roman" panose="02020603050405020304" pitchFamily="18" charset="0"/>
              </a:rPr>
              <a:t>crowdfunding</a:t>
            </a:r>
            <a:r>
              <a:rPr lang="en-GB" dirty="0">
                <a:latin typeface="Times New Roman" panose="02020603050405020304" pitchFamily="18" charset="0"/>
                <a:cs typeface="Times New Roman" panose="02020603050405020304" pitchFamily="18" charset="0"/>
              </a:rPr>
              <a:t> service providers in </a:t>
            </a:r>
            <a:r>
              <a:rPr lang="en-GB" dirty="0" smtClean="0">
                <a:latin typeface="Times New Roman" panose="02020603050405020304" pitchFamily="18" charset="0"/>
                <a:cs typeface="Times New Roman" panose="02020603050405020304" pitchFamily="18" charset="0"/>
              </a:rPr>
              <a:t>Latvia and </a:t>
            </a:r>
            <a:r>
              <a:rPr lang="en-GB" dirty="0">
                <a:latin typeface="Times New Roman" panose="02020603050405020304" pitchFamily="18" charset="0"/>
                <a:cs typeface="Times New Roman" panose="02020603050405020304" pitchFamily="18" charset="0"/>
              </a:rPr>
              <a:t>Lithuania. </a:t>
            </a:r>
            <a:r>
              <a:rPr lang="en-GB" dirty="0" smtClean="0">
                <a:latin typeface="Times New Roman" panose="02020603050405020304" pitchFamily="18" charset="0"/>
                <a:cs typeface="Times New Roman" panose="02020603050405020304" pitchFamily="18" charset="0"/>
              </a:rPr>
              <a:t>The barriers address </a:t>
            </a:r>
            <a:r>
              <a:rPr lang="en-GB" dirty="0">
                <a:latin typeface="Times New Roman" panose="02020603050405020304" pitchFamily="18" charset="0"/>
                <a:cs typeface="Times New Roman" panose="02020603050405020304" pitchFamily="18" charset="0"/>
              </a:rPr>
              <a:t>to certain financial instruments and their </a:t>
            </a:r>
            <a:r>
              <a:rPr lang="en-GB" dirty="0" smtClean="0">
                <a:latin typeface="Times New Roman" panose="02020603050405020304" pitchFamily="18" charset="0"/>
                <a:cs typeface="Times New Roman" panose="02020603050405020304" pitchFamily="18" charset="0"/>
              </a:rPr>
              <a:t>managers, in Latvia. Whilst, the </a:t>
            </a:r>
            <a:r>
              <a:rPr lang="en-GB" dirty="0">
                <a:latin typeface="Times New Roman" panose="02020603050405020304" pitchFamily="18" charset="0"/>
                <a:cs typeface="Times New Roman" panose="02020603050405020304" pitchFamily="18" charset="0"/>
              </a:rPr>
              <a:t>Regulation is more concentred on the issues of funds collecting than on regulating and giving explanations on funds’ further distribution models. </a:t>
            </a:r>
            <a:r>
              <a:rPr lang="en-GB" dirty="0" smtClean="0">
                <a:latin typeface="Times New Roman" panose="02020603050405020304" pitchFamily="18" charset="0"/>
                <a:cs typeface="Times New Roman" panose="02020603050405020304" pitchFamily="18" charset="0"/>
              </a:rPr>
              <a:t>The issue </a:t>
            </a:r>
            <a:r>
              <a:rPr lang="en-GB" dirty="0">
                <a:latin typeface="Times New Roman" panose="02020603050405020304" pitchFamily="18" charset="0"/>
                <a:cs typeface="Times New Roman" panose="02020603050405020304" pitchFamily="18" charset="0"/>
              </a:rPr>
              <a:t>of ‘loan originating’ business model, which is hardly regulated by existing regulatory barriers in the countries, remains unclear in the Regulation, as well. </a:t>
            </a:r>
            <a:r>
              <a:rPr lang="en-GB" dirty="0" smtClean="0">
                <a:latin typeface="Times New Roman" panose="02020603050405020304" pitchFamily="18" charset="0"/>
                <a:cs typeface="Times New Roman" panose="02020603050405020304" pitchFamily="18" charset="0"/>
              </a:rPr>
              <a:t>There are no </a:t>
            </a:r>
            <a:r>
              <a:rPr lang="en-GB" dirty="0">
                <a:latin typeface="Times New Roman" panose="02020603050405020304" pitchFamily="18" charset="0"/>
                <a:cs typeface="Times New Roman" panose="02020603050405020304" pitchFamily="18" charset="0"/>
              </a:rPr>
              <a:t>a</a:t>
            </a:r>
            <a:r>
              <a:rPr lang="en-GB" dirty="0" smtClean="0">
                <a:latin typeface="Times New Roman" panose="02020603050405020304" pitchFamily="18" charset="0"/>
                <a:cs typeface="Times New Roman" panose="02020603050405020304" pitchFamily="18" charset="0"/>
              </a:rPr>
              <a:t>ny limitations for investments both in Latvia, and Lithuania. From </a:t>
            </a:r>
            <a:r>
              <a:rPr lang="en-GB" dirty="0">
                <a:latin typeface="Times New Roman" panose="02020603050405020304" pitchFamily="18" charset="0"/>
                <a:cs typeface="Times New Roman" panose="02020603050405020304" pitchFamily="18" charset="0"/>
              </a:rPr>
              <a:t>this point of view, the Regulation will be more investors’ protection oriented, since it introduces limitations for non-sophisticated investors of </a:t>
            </a:r>
            <a:r>
              <a:rPr lang="en-GB" dirty="0" err="1">
                <a:latin typeface="Times New Roman" panose="02020603050405020304" pitchFamily="18" charset="0"/>
                <a:cs typeface="Times New Roman" panose="02020603050405020304" pitchFamily="18" charset="0"/>
              </a:rPr>
              <a:t>crowdfunding</a:t>
            </a:r>
            <a:r>
              <a:rPr lang="en-GB" dirty="0">
                <a:latin typeface="Times New Roman" panose="02020603050405020304" pitchFamily="18" charset="0"/>
                <a:cs typeface="Times New Roman" panose="02020603050405020304" pitchFamily="18" charset="0"/>
              </a:rPr>
              <a:t> platforms. </a:t>
            </a:r>
            <a:r>
              <a:rPr lang="en-GB" dirty="0" smtClean="0">
                <a:latin typeface="Times New Roman" panose="02020603050405020304" pitchFamily="18" charset="0"/>
                <a:cs typeface="Times New Roman" panose="02020603050405020304" pitchFamily="18" charset="0"/>
              </a:rPr>
              <a:t>The </a:t>
            </a:r>
            <a:r>
              <a:rPr lang="en-GB" dirty="0">
                <a:latin typeface="Times New Roman" panose="02020603050405020304" pitchFamily="18" charset="0"/>
                <a:cs typeface="Times New Roman" panose="02020603050405020304" pitchFamily="18" charset="0"/>
              </a:rPr>
              <a:t>Regulation </a:t>
            </a:r>
            <a:r>
              <a:rPr lang="en-GB" dirty="0" smtClean="0">
                <a:latin typeface="Times New Roman" panose="02020603050405020304" pitchFamily="18" charset="0"/>
                <a:cs typeface="Times New Roman" panose="02020603050405020304" pitchFamily="18" charset="0"/>
              </a:rPr>
              <a:t>provides </a:t>
            </a:r>
            <a:r>
              <a:rPr lang="en-GB" dirty="0">
                <a:latin typeface="Times New Roman" panose="02020603050405020304" pitchFamily="18" charset="0"/>
                <a:cs typeface="Times New Roman" panose="02020603050405020304" pitchFamily="18" charset="0"/>
              </a:rPr>
              <a:t>clear criteria for prospectus requirements, including both investing and lending models, making no difference between them in this matter. The issue to be solved is whether the local regulatory will apply the same prospectus limits for business funding by means of other financial intermediaries. </a:t>
            </a:r>
          </a:p>
        </p:txBody>
      </p:sp>
    </p:spTree>
  </p:cSld>
  <p:clrMapOvr>
    <a:masterClrMapping/>
  </p:clrMapOvr>
</p:sld>
</file>

<file path=ppt/theme/theme1.xml><?xml version="1.0" encoding="utf-8"?>
<a:theme xmlns:a="http://schemas.openxmlformats.org/drawingml/2006/main" name="Office Theme">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12940</TotalTime>
  <Words>1353</Words>
  <Application>Microsoft Office PowerPoint</Application>
  <PresentationFormat>Custom</PresentationFormat>
  <Paragraphs>136</Paragraphs>
  <Slides>1</Slides>
  <Notes>1</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vt:i4>
      </vt:variant>
    </vt:vector>
  </HeadingPairs>
  <TitlesOfParts>
    <vt:vector size="10" baseType="lpstr">
      <vt:lpstr>ＭＳ Ｐゴシック</vt:lpstr>
      <vt:lpstr>SimSun</vt:lpstr>
      <vt:lpstr>Arial</vt:lpstr>
      <vt:lpstr>Calibri</vt:lpstr>
      <vt:lpstr>Georgia</vt:lpstr>
      <vt:lpstr>Helvetica</vt:lpstr>
      <vt:lpstr>Space Grotesk</vt:lpstr>
      <vt:lpstr>Times New Roman</vt:lpstr>
      <vt:lpstr>Office Theme</vt:lpstr>
      <vt:lpstr>PowerPoint Presentation</vt:lpstr>
    </vt:vector>
  </TitlesOfParts>
  <LinksUpToDate>false</LinksUpToDate>
  <SharedDoc>false</SharedDoc>
  <HyperlinkBase>http://colinpurrington.com/</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Colin Purrington's Powerpoint poster template</dc:title>
  <dc:subject>conference poster</dc:subject>
  <dc:creator>Colin Purrington</dc:creator>
  <cp:keywords>poster, conference, session, meeting, symposium, research, presentation</cp:keywords>
  <dc:description>(Please don't copy to your site or plagiarize content.)</dc:description>
  <cp:lastModifiedBy>Oksana Katalkina</cp:lastModifiedBy>
  <cp:revision>902</cp:revision>
  <cp:lastPrinted>2020-03-31T16:37:00Z</cp:lastPrinted>
  <dcterms:created xsi:type="dcterms:W3CDTF">2011-10-21T10:14:40Z</dcterms:created>
  <dcterms:modified xsi:type="dcterms:W3CDTF">2021-04-04T17:08:34Z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Owner">
    <vt:lpwstr>Colin Purrington</vt:lpwstr>
  </property>
</Properties>
</file>