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5" autoAdjust="0"/>
    <p:restoredTop sz="96327" autoAdjust="0"/>
  </p:normalViewPr>
  <p:slideViewPr>
    <p:cSldViewPr snapToGrid="0">
      <p:cViewPr>
        <p:scale>
          <a:sx n="68" d="100"/>
          <a:sy n="68" d="100"/>
        </p:scale>
        <p:origin x="10" y="-173"/>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4/7/2021</a:t>
            </a:fld>
            <a:endParaRPr lang="en-US" dirty="0"/>
          </a:p>
        </p:txBody>
      </p:sp>
      <p:sp>
        <p:nvSpPr>
          <p:cNvPr id="4" name="Slide Image Placeholder 3">
            <a:extLst>
              <a:ext uri="{FF2B5EF4-FFF2-40B4-BE49-F238E27FC236}">
                <a16:creationId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id="{36C9D358-C3D9-469F-AEFC-03DB74EC5F4F}"/>
              </a:ext>
            </a:extLst>
          </p:cNvPr>
          <p:cNvSpPr/>
          <p:nvPr/>
        </p:nvSpPr>
        <p:spPr>
          <a:xfrm>
            <a:off x="375116" y="10379273"/>
            <a:ext cx="9640260" cy="13246837"/>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GB" sz="2000" dirty="0">
                <a:latin typeface="Times New Roman" panose="02020603050405020304" pitchFamily="18" charset="0"/>
                <a:ea typeface="Calibri" panose="020F0502020204030204" pitchFamily="34" charset="0"/>
                <a:cs typeface="Times New Roman" panose="02020603050405020304" pitchFamily="18" charset="0"/>
              </a:rPr>
              <a:t>      Figure 1: Manager decision coordination model </a:t>
            </a:r>
          </a:p>
          <a:p>
            <a:pPr algn="just">
              <a:lnSpc>
                <a:spcPct val="107000"/>
              </a:lnSpc>
              <a:spcAft>
                <a:spcPts val="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0" name="Text Box 11">
            <a:extLst>
              <a:ext uri="{FF2B5EF4-FFF2-40B4-BE49-F238E27FC236}">
                <a16:creationId xmlns:a16="http://schemas.microsoft.com/office/drawing/2014/main" id="{EBDB39E9-AC66-414F-B8ED-F9087D9F19EF}"/>
              </a:ext>
            </a:extLst>
          </p:cNvPr>
          <p:cNvSpPr txBox="1">
            <a:spLocks noChangeArrowheads="1"/>
          </p:cNvSpPr>
          <p:nvPr/>
        </p:nvSpPr>
        <p:spPr bwMode="auto">
          <a:xfrm>
            <a:off x="389347" y="4441301"/>
            <a:ext cx="19288095" cy="573360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r>
              <a:rPr lang="en-GB" sz="2100" b="1" dirty="0">
                <a:latin typeface="Times New Roman" panose="02020603050405020304" pitchFamily="18" charset="0"/>
                <a:cs typeface="Times New Roman" panose="02020603050405020304" pitchFamily="18" charset="0"/>
              </a:rPr>
              <a:t>Introduction</a:t>
            </a:r>
            <a:r>
              <a:rPr lang="lt-LT" sz="2100" b="1" dirty="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In the business world, information is changing very fast, and the amount of information is enormous. The decision-making process, as a result of thinking activities, can be rational or intuitive. Where careful analysis of data and resources is required, rational decision-making is more valuable: analysing and considering as many solution options as possible and the expected consequences. But many successful executives point out that using a rational solution alone would not have achieved high results. Often, logical and rational thinking in an era of business change is no longer enough for managers. Therefore, intuition can and must help make complex decisions when time, logic, and information are not enough. Intuition is significant for creative activity as it forms the basis for extrapolations to predict as yet unknown information. But the intuition of a leader can lead to both destruction and success. The duality of rational or intuitive solutions can complement each other and open up new decision potential. The main problem question is, what are the peculiarities of the dualistic principle use to managers in business decision-making?</a:t>
            </a:r>
            <a:endParaRPr lang="en-US" sz="2100" dirty="0">
              <a:latin typeface="Times New Roman" panose="02020603050405020304" pitchFamily="18" charset="0"/>
              <a:cs typeface="Times New Roman" panose="02020603050405020304" pitchFamily="18" charset="0"/>
            </a:endParaRPr>
          </a:p>
          <a:p>
            <a:pPr algn="just"/>
            <a:endParaRPr lang="lt-LT" sz="2100" dirty="0">
              <a:latin typeface="Times New Roman" panose="02020603050405020304" pitchFamily="18" charset="0"/>
              <a:cs typeface="Times New Roman" panose="02020603050405020304" pitchFamily="18" charset="0"/>
            </a:endParaRPr>
          </a:p>
          <a:p>
            <a:pPr algn="just"/>
            <a:r>
              <a:rPr lang="en-US" sz="2100" b="1" dirty="0">
                <a:latin typeface="Times New Roman" panose="02020603050405020304" pitchFamily="18" charset="0"/>
                <a:cs typeface="Times New Roman" panose="02020603050405020304" pitchFamily="18" charset="0"/>
              </a:rPr>
              <a:t>The aim of research</a:t>
            </a:r>
            <a:r>
              <a:rPr lang="lt-LT" sz="2100" b="1"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To determine the peculiarities of the dualistic principle for business decision-making.</a:t>
            </a:r>
            <a:endParaRPr lang="en-US" sz="2100" b="1" dirty="0">
              <a:latin typeface="Times New Roman" panose="02020603050405020304" pitchFamily="18" charset="0"/>
              <a:cs typeface="Times New Roman" panose="02020603050405020304" pitchFamily="18" charset="0"/>
            </a:endParaRPr>
          </a:p>
          <a:p>
            <a:pPr algn="just"/>
            <a:endParaRPr lang="en-US" sz="2100" b="1" dirty="0">
              <a:latin typeface="Times New Roman" panose="02020603050405020304" pitchFamily="18" charset="0"/>
              <a:cs typeface="Times New Roman" panose="02020603050405020304" pitchFamily="18" charset="0"/>
            </a:endParaRPr>
          </a:p>
          <a:p>
            <a:pPr algn="just"/>
            <a:r>
              <a:rPr lang="en-US" sz="2100" b="1" dirty="0">
                <a:latin typeface="Times New Roman" panose="02020603050405020304" pitchFamily="18" charset="0"/>
                <a:cs typeface="Times New Roman" panose="02020603050405020304" pitchFamily="18" charset="0"/>
              </a:rPr>
              <a:t>The methods of the research</a:t>
            </a:r>
            <a:r>
              <a:rPr lang="lt-LT" sz="2100" b="1" dirty="0">
                <a:latin typeface="Times New Roman" panose="02020603050405020304" pitchFamily="18" charset="0"/>
                <a:cs typeface="Times New Roman" panose="02020603050405020304" pitchFamily="18" charset="0"/>
              </a:rPr>
              <a:t>.</a:t>
            </a:r>
          </a:p>
          <a:p>
            <a:pPr algn="just"/>
            <a:r>
              <a:rPr lang="en-GB" sz="2100" dirty="0">
                <a:solidFill>
                  <a:srgbClr val="000000"/>
                </a:solidFill>
                <a:latin typeface="Times New Roman" panose="02020603050405020304" pitchFamily="18" charset="0"/>
                <a:cs typeface="Times New Roman" panose="02020603050405020304" pitchFamily="18" charset="0"/>
              </a:rPr>
              <a:t>The research type is exploratory, for that research was used a qualitative research method - an in-depth structured interview. Ten informants (middle-level managers) from 10 large organizations of different business sectors in Lithuania were interviewed. The tool is a questionnaire with nine questions (on strategic, tactical, and operational decisions) asking for features of rational, dualistic (rational and intuitive), and intuitive solutions used in practice. The interview data are analysed based on grounded theory and the qualitative content data analysis method, which allows identification of the peculiarities existing in a specific context. The study was conducted in February 2021.</a:t>
            </a:r>
            <a:endParaRPr lang="en-GB" sz="2100" i="1" dirty="0">
              <a:solidFill>
                <a:srgbClr val="FF0000"/>
              </a:solidFill>
              <a:latin typeface="Times New Roman" panose="02020603050405020304" pitchFamily="18" charset="0"/>
              <a:cs typeface="Times New Roman" panose="02020603050405020304" pitchFamily="18" charset="0"/>
            </a:endParaRPr>
          </a:p>
        </p:txBody>
      </p:sp>
      <p:sp>
        <p:nvSpPr>
          <p:cNvPr id="3077" name="Text Box 14">
            <a:extLst>
              <a:ext uri="{FF2B5EF4-FFF2-40B4-BE49-F238E27FC236}">
                <a16:creationId xmlns:a16="http://schemas.microsoft.com/office/drawing/2014/main" id="{2A999DD9-8642-4A06-AC25-E13B9B82E9E1}"/>
              </a:ext>
            </a:extLst>
          </p:cNvPr>
          <p:cNvSpPr txBox="1">
            <a:spLocks noChangeArrowheads="1"/>
          </p:cNvSpPr>
          <p:nvPr/>
        </p:nvSpPr>
        <p:spPr bwMode="auto">
          <a:xfrm>
            <a:off x="389347" y="3029320"/>
            <a:ext cx="19594235" cy="1618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400" b="1" dirty="0">
                <a:latin typeface="Times New Roman" panose="02020603050405020304" pitchFamily="18" charset="0"/>
                <a:cs typeface="Times New Roman" panose="02020603050405020304" pitchFamily="18" charset="0"/>
              </a:rPr>
              <a:t>ALGIRDAS GIEDRAITIS, RIMANTAS STAŠYS</a:t>
            </a:r>
          </a:p>
          <a:p>
            <a:pPr algn="ctr"/>
            <a:r>
              <a:rPr lang="lt-LT" sz="2000" i="1" dirty="0">
                <a:latin typeface="Times New Roman" panose="02020603050405020304" pitchFamily="18" charset="0"/>
                <a:cs typeface="Times New Roman" panose="02020603050405020304" pitchFamily="18" charset="0"/>
              </a:rPr>
              <a:t>Klaipėda </a:t>
            </a:r>
            <a:r>
              <a:rPr lang="en-US" sz="2000" i="1" dirty="0">
                <a:latin typeface="Times New Roman" panose="02020603050405020304" pitchFamily="18" charset="0"/>
                <a:cs typeface="Times New Roman" panose="02020603050405020304" pitchFamily="18" charset="0"/>
              </a:rPr>
              <a:t>University  </a:t>
            </a:r>
            <a:endParaRPr lang="lt-LT" sz="2000" i="1"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algirdas.giedraitis@ku.lt; rimantas.stasys@ku.lt</a:t>
            </a:r>
            <a:endParaRPr lang="lt-LT" sz="2000" i="1" dirty="0">
              <a:latin typeface="Times New Roman" panose="02020603050405020304" pitchFamily="18" charset="0"/>
              <a:cs typeface="Times New Roman" panose="02020603050405020304" pitchFamily="18" charset="0"/>
            </a:endParaRPr>
          </a:p>
          <a:p>
            <a:pPr algn="ctr"/>
            <a:endParaRPr lang="lt-LT" sz="2000"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id="{A99B286D-1A52-4876-B90A-4158759A47F5}"/>
              </a:ext>
            </a:extLst>
          </p:cNvPr>
          <p:cNvSpPr>
            <a:spLocks noChangeArrowheads="1"/>
          </p:cNvSpPr>
          <p:nvPr/>
        </p:nvSpPr>
        <p:spPr bwMode="auto">
          <a:xfrm>
            <a:off x="314755" y="2186180"/>
            <a:ext cx="19554894" cy="977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GB" sz="2800" b="1" dirty="0">
                <a:latin typeface="Times New Roman" panose="02020603050405020304" pitchFamily="18" charset="0"/>
                <a:cs typeface="Times New Roman" panose="02020603050405020304" pitchFamily="18" charset="0"/>
              </a:rPr>
              <a:t>MIDDLE MANAGERS' USE OF THE DUALISTIC PRINCIPLE FOR BUSINESS DECISION-MAKING</a:t>
            </a:r>
            <a:endParaRPr lang="en-US" sz="2800" b="1" dirty="0">
              <a:latin typeface="Times New Roman" panose="02020603050405020304" pitchFamily="18" charset="0"/>
              <a:cs typeface="Times New Roman" panose="02020603050405020304" pitchFamily="18" charset="0"/>
            </a:endParaRPr>
          </a:p>
          <a:p>
            <a:pPr algn="ct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a16="http://schemas.microsoft.com/office/drawing/2014/main" id="{25C75B5F-A662-4817-A1F5-FBA281816E60}"/>
              </a:ext>
            </a:extLst>
          </p:cNvPr>
          <p:cNvSpPr txBox="1">
            <a:spLocks noChangeArrowheads="1"/>
          </p:cNvSpPr>
          <p:nvPr/>
        </p:nvSpPr>
        <p:spPr bwMode="auto">
          <a:xfrm>
            <a:off x="424604" y="24723524"/>
            <a:ext cx="19398376" cy="2771488"/>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lnSpc>
                <a:spcPct val="107000"/>
              </a:lnSpc>
              <a:spcAft>
                <a:spcPts val="0"/>
              </a:spcAft>
            </a:pPr>
            <a:r>
              <a:rPr lang="en-GB" sz="2200" dirty="0">
                <a:latin typeface="Times New Roman" panose="02020603050405020304" pitchFamily="18" charset="0"/>
                <a:cs typeface="Times New Roman" panose="02020603050405020304" pitchFamily="18" charset="0"/>
              </a:rPr>
              <a:t>The goal of each decision-making process (strategic, tactical, operational), which is accompanied by various intervention conditions, is to find the optimal solution as soon as possible. With several alternative solutions, mid-level managers will choose the best option by comparing and refining them. The dualistic decision-making principle is based on individual experience and rational reflection. It is a principle-based on the intellectual activity of thought, using individual experience and generating new ideas ever. The latter principle is the practical realization of concepts, the mechanism of implementation of conceptual ideas.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8" name="Suapvalintas stačiakampis 26">
            <a:extLst>
              <a:ext uri="{FF2B5EF4-FFF2-40B4-BE49-F238E27FC236}">
                <a16:creationId xmlns:a16="http://schemas.microsoft.com/office/drawing/2014/main" id="{F876AE06-B017-4980-ADAE-51B78BE3D0D0}"/>
              </a:ext>
            </a:extLst>
          </p:cNvPr>
          <p:cNvSpPr/>
          <p:nvPr/>
        </p:nvSpPr>
        <p:spPr>
          <a:xfrm>
            <a:off x="10160409" y="10394171"/>
            <a:ext cx="9564565" cy="13263872"/>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id="{8317B168-E657-47E9-8655-9CC9016513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7322" y="490329"/>
            <a:ext cx="4439478" cy="1399481"/>
          </a:xfrm>
          <a:prstGeom prst="rect">
            <a:avLst/>
          </a:prstGeom>
        </p:spPr>
      </p:pic>
      <p:sp>
        <p:nvSpPr>
          <p:cNvPr id="35" name="2 teksto laukas">
            <a:extLst>
              <a:ext uri="{FF2B5EF4-FFF2-40B4-BE49-F238E27FC236}">
                <a16:creationId xmlns:a16="http://schemas.microsoft.com/office/drawing/2014/main"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id="{41E641C6-D8D7-4848-8C97-A963FE3ABFC9}"/>
              </a:ext>
            </a:extLst>
          </p:cNvPr>
          <p:cNvGrpSpPr/>
          <p:nvPr/>
        </p:nvGrpSpPr>
        <p:grpSpPr>
          <a:xfrm>
            <a:off x="478737" y="24003069"/>
            <a:ext cx="4432421" cy="382751"/>
            <a:chOff x="319088" y="3978399"/>
            <a:chExt cx="3056728" cy="376535"/>
          </a:xfrm>
        </p:grpSpPr>
        <p:sp>
          <p:nvSpPr>
            <p:cNvPr id="49" name="Stačiakampis: suapvalinti kampai 48">
              <a:extLst>
                <a:ext uri="{FF2B5EF4-FFF2-40B4-BE49-F238E27FC236}">
                  <a16:creationId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18C2013-CEBB-4C9F-856C-9A6158303F63}"/>
                </a:ext>
              </a:extLst>
            </p:cNvPr>
            <p:cNvSpPr txBox="1"/>
            <p:nvPr/>
          </p:nvSpPr>
          <p:spPr>
            <a:xfrm>
              <a:off x="353216" y="3991601"/>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0" name="Rectangle 9">
            <a:extLst>
              <a:ext uri="{FF2B5EF4-FFF2-40B4-BE49-F238E27FC236}">
                <a16:creationId xmlns:a16="http://schemas.microsoft.com/office/drawing/2014/main" id="{3ED6A5D3-8596-4CE1-AA79-2F49887D577C}"/>
              </a:ext>
            </a:extLst>
          </p:cNvPr>
          <p:cNvSpPr/>
          <p:nvPr/>
        </p:nvSpPr>
        <p:spPr>
          <a:xfrm>
            <a:off x="10460217" y="10563414"/>
            <a:ext cx="8940966" cy="6617196"/>
          </a:xfrm>
          <a:prstGeom prst="rect">
            <a:avLst/>
          </a:prstGeom>
        </p:spPr>
        <p:txBody>
          <a:bodyPr wrap="square">
            <a:spAutoFit/>
          </a:bodyPr>
          <a:lstStyle/>
          <a:p>
            <a:r>
              <a:rPr lang="en-US" sz="2000" b="1" dirty="0">
                <a:latin typeface="Times New Roman" panose="02020603050405020304" pitchFamily="18" charset="0"/>
                <a:ea typeface="Calibri" panose="020F0502020204030204" pitchFamily="34" charset="0"/>
              </a:rPr>
              <a:t>Main findings</a:t>
            </a:r>
            <a:r>
              <a:rPr lang="lt-LT" sz="2000" b="1" dirty="0">
                <a:latin typeface="Times New Roman" panose="02020603050405020304" pitchFamily="18" charset="0"/>
                <a:ea typeface="Calibri" panose="020F0502020204030204" pitchFamily="34" charset="0"/>
              </a:rPr>
              <a:t>.</a:t>
            </a:r>
          </a:p>
          <a:p>
            <a:pPr algn="just"/>
            <a:r>
              <a:rPr lang="en-GB" sz="2000" dirty="0">
                <a:latin typeface="Times New Roman" panose="02020603050405020304" pitchFamily="18" charset="0"/>
                <a:cs typeface="Times New Roman" panose="02020603050405020304" pitchFamily="18" charset="0"/>
              </a:rPr>
              <a:t>Every middle-level manager usually follows a rational decision-making approach when making a decision. Still, due to the excess of information, it is increasingly necessary to choose the principle of intuitive decision-making. Nevertheless, all of these guides are logical and rational because they process the information they receive consistently. A rational decision-making system is described as slow, requiring additional effort based on logical processes, and the decision-making process itself is consistent. The principle of rational decision-making can reduce the negative consequences of any decision.</a:t>
            </a:r>
            <a:endParaRPr lang="en-LT"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Other mid-level managers are more creative and tend to apply the principle of intuitive decision-making. These managers rely on intuitive decision-making rather than rational decision-making. Their experience and knowledge allow them to immediately identify the essential aspects of the situation, effectively formulate possible alternative solutions, evaluate and implement them. When solving problems, such managers make less effort on analytical information processing. The use of intuition in managers' decision-making depends on one or more factors: the nature of the problem, its complexity, the urgency and the people involved in the problem, the level of knowledge about the facts of the problem, and the impact of the solution</a:t>
            </a:r>
            <a:r>
              <a:rPr lang="lt-LT" sz="2000" dirty="0">
                <a:latin typeface="Times New Roman" panose="02020603050405020304" pitchFamily="18" charset="0"/>
                <a:cs typeface="Times New Roman" panose="02020603050405020304" pitchFamily="18" charset="0"/>
              </a:rPr>
              <a:t>. </a:t>
            </a:r>
          </a:p>
          <a:p>
            <a:pPr algn="just"/>
            <a:endParaRPr lang="lt-LT"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Figure 1. Advantages and disadvantages of decision-making principles</a:t>
            </a:r>
            <a:endParaRPr lang="lt-LT" sz="2000" dirty="0">
              <a:latin typeface="Times New Roman" panose="02020603050405020304" pitchFamily="18" charset="0"/>
              <a:cs typeface="Times New Roman" panose="02020603050405020304" pitchFamily="18" charset="0"/>
            </a:endParaRPr>
          </a:p>
          <a:p>
            <a:endParaRPr lang="lt-LT" sz="2400" b="1" dirty="0"/>
          </a:p>
        </p:txBody>
      </p:sp>
      <p:sp>
        <p:nvSpPr>
          <p:cNvPr id="13" name="Rectangle 12">
            <a:extLst>
              <a:ext uri="{FF2B5EF4-FFF2-40B4-BE49-F238E27FC236}">
                <a16:creationId xmlns:a16="http://schemas.microsoft.com/office/drawing/2014/main" id="{11E15AF9-DF1A-40F1-9388-E7DC97223854}"/>
              </a:ext>
            </a:extLst>
          </p:cNvPr>
          <p:cNvSpPr/>
          <p:nvPr/>
        </p:nvSpPr>
        <p:spPr>
          <a:xfrm>
            <a:off x="819957" y="10609581"/>
            <a:ext cx="8750577" cy="7592848"/>
          </a:xfrm>
          <a:prstGeom prst="rect">
            <a:avLst/>
          </a:prstGeom>
        </p:spPr>
        <p:txBody>
          <a:bodyPr wrap="square">
            <a:spAutoFit/>
          </a:bodyPr>
          <a:lstStyle/>
          <a:p>
            <a:r>
              <a:rPr lang="en-GB" sz="2000" b="1" dirty="0">
                <a:latin typeface="Times New Roman" panose="02020603050405020304" pitchFamily="18" charset="0"/>
                <a:cs typeface="Times New Roman" panose="02020603050405020304" pitchFamily="18" charset="0"/>
              </a:rPr>
              <a:t>Theoretical background</a:t>
            </a:r>
            <a:r>
              <a:rPr lang="lt-LT" sz="2000" b="1" dirty="0">
                <a:latin typeface="Times New Roman" panose="02020603050405020304" pitchFamily="18" charset="0"/>
                <a:cs typeface="Times New Roman" panose="02020603050405020304" pitchFamily="18" charset="0"/>
              </a:rPr>
              <a:t>.</a:t>
            </a:r>
          </a:p>
          <a:p>
            <a:pPr algn="just">
              <a:lnSpc>
                <a:spcPct val="107000"/>
              </a:lnSpc>
              <a:spcAft>
                <a:spcPts val="0"/>
              </a:spcAft>
            </a:pPr>
            <a:r>
              <a:rPr lang="en-GB" sz="2000" dirty="0">
                <a:latin typeface="Times New Roman" panose="02020603050405020304" pitchFamily="18" charset="0"/>
                <a:cs typeface="Times New Roman" panose="02020603050405020304" pitchFamily="18" charset="0"/>
              </a:rPr>
              <a:t>Thanks to the accumulated experience and information, mid-level managers can identify the business situation and choose a rational business management solution. However, when managers have incomplete or limited information, the decision has to be made intuitively. An intuitive mid-level manager can find the right solution faster. Such a decision will be based on intuition rather than rational reflection. Intuition can also go wrong when interpreting experiences and reproducing memories. The manager does not carefully assess the problems every time, clarifies the criteria related to them, does not always look at the situation creatively to find all possible alternatives, does not always carefully assess each, and chooses the optimal solution</a:t>
            </a:r>
            <a:r>
              <a:rPr lang="lt-LT"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GB" sz="2000" dirty="0">
                <a:latin typeface="Times New Roman" panose="02020603050405020304" pitchFamily="18" charset="0"/>
                <a:cs typeface="Times New Roman" panose="02020603050405020304" pitchFamily="18" charset="0"/>
              </a:rPr>
              <a:t>Therefore, in each specific case, it is necessary to use both of the following principles of decision: rational and intuitive. The duality of the two types of decision-making (analytical and intuitive) is the interaction of experience with knowledge. By knowing the consequences of the decision and evaluating the various possible alternatives, middle managers will be more favourable to the actual consequences. They will not be inclined to choose the wrong alternative</a:t>
            </a:r>
            <a:r>
              <a:rPr lang="lt-LT"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GB" sz="2000" dirty="0">
                <a:latin typeface="Times New Roman" panose="02020603050405020304" pitchFamily="18" charset="0"/>
                <a:cs typeface="Times New Roman" panose="02020603050405020304" pitchFamily="18" charset="0"/>
              </a:rPr>
              <a:t>In the first stage of the dual decision-making process, middle managers must choose a goal and problem. In the second stage, they generate possible alternative solutions, and in the third stage, they evaluate possible alternatives and choose the optimal solutions. Finally, choose the types of rational, dual, or intuitive solutions based on the available resources and the desired performance</a:t>
            </a:r>
            <a:r>
              <a:rPr lang="lt-LT"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pic>
        <p:nvPicPr>
          <p:cNvPr id="5" name="Picture 4"/>
          <p:cNvPicPr>
            <a:picLocks noChangeAspect="1"/>
          </p:cNvPicPr>
          <p:nvPr/>
        </p:nvPicPr>
        <p:blipFill>
          <a:blip r:embed="rId4"/>
          <a:stretch>
            <a:fillRect/>
          </a:stretch>
        </p:blipFill>
        <p:spPr>
          <a:xfrm>
            <a:off x="478737" y="18752080"/>
            <a:ext cx="9426832" cy="377661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801743697"/>
              </p:ext>
            </p:extLst>
          </p:nvPr>
        </p:nvGraphicFramePr>
        <p:xfrm>
          <a:off x="10340502" y="16832060"/>
          <a:ext cx="9166696" cy="6756516"/>
        </p:xfrm>
        <a:graphic>
          <a:graphicData uri="http://schemas.openxmlformats.org/drawingml/2006/table">
            <a:tbl>
              <a:tblPr firstRow="1" firstCol="1" bandRow="1"/>
              <a:tblGrid>
                <a:gridCol w="1475337">
                  <a:extLst>
                    <a:ext uri="{9D8B030D-6E8A-4147-A177-3AD203B41FA5}">
                      <a16:colId xmlns:a16="http://schemas.microsoft.com/office/drawing/2014/main" val="1476531322"/>
                    </a:ext>
                  </a:extLst>
                </a:gridCol>
                <a:gridCol w="3770525">
                  <a:extLst>
                    <a:ext uri="{9D8B030D-6E8A-4147-A177-3AD203B41FA5}">
                      <a16:colId xmlns:a16="http://schemas.microsoft.com/office/drawing/2014/main" val="2422648299"/>
                    </a:ext>
                  </a:extLst>
                </a:gridCol>
                <a:gridCol w="3920834">
                  <a:extLst>
                    <a:ext uri="{9D8B030D-6E8A-4147-A177-3AD203B41FA5}">
                      <a16:colId xmlns:a16="http://schemas.microsoft.com/office/drawing/2014/main" val="1771256106"/>
                    </a:ext>
                  </a:extLst>
                </a:gridCol>
              </a:tblGrid>
              <a:tr h="660374">
                <a:tc>
                  <a:txBody>
                    <a:bodyPr/>
                    <a:lstStyle/>
                    <a:p>
                      <a:pPr algn="just"/>
                      <a:r>
                        <a:rPr lang="en-GB"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Decision-Making</a:t>
                      </a:r>
                      <a:endParaRPr lang="en-L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Advantages</a:t>
                      </a:r>
                      <a:endParaRPr lang="en-L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Disadvantages</a:t>
                      </a:r>
                      <a:endParaRPr lang="en-LT"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631189"/>
                  </a:ext>
                </a:extLst>
              </a:tr>
              <a:tr h="1335842">
                <a:tc>
                  <a:txBody>
                    <a:bodyPr/>
                    <a:lstStyle/>
                    <a:p>
                      <a:pPr algn="just"/>
                      <a:r>
                        <a:rPr lang="en-GB"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Rational</a:t>
                      </a:r>
                      <a:endParaRPr lang="en-L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Systematic analysis of alternatives; greater efficiency; success is best guaranteed; all possible alternatives are identified; the possible costs of solutions are estimated; the solution focuses on quantitative changes.</a:t>
                      </a:r>
                      <a:endParaRPr lang="en-LT"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Uncertainty following established procedures; frequently chosen solutions do not solve the problem; it is the result of adaptation and negotiation.</a:t>
                      </a:r>
                      <a:endParaRPr lang="en-LT"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65383"/>
                  </a:ext>
                </a:extLst>
              </a:tr>
              <a:tr h="2709052">
                <a:tc>
                  <a:txBody>
                    <a:bodyPr/>
                    <a:lstStyle/>
                    <a:p>
                      <a:pPr algn="just"/>
                      <a:r>
                        <a:rPr lang="en-GB"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Dualistic</a:t>
                      </a:r>
                      <a:endParaRPr lang="en-L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Fragmented incrementalism is used; suitable alternatives are found more quickly; economically rational alternatives are used; solutions are characterized by high efficiency and originality; combining theoretical and practical information; adjusting position differences; the decision reflects the organization’s impact’s resilience to external forces.</a:t>
                      </a:r>
                      <a:endParaRPr lang="en-LT"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Limited rationality; tendency to categorize thinking; perception can also be misleading; past categories are carried over to the future.</a:t>
                      </a:r>
                      <a:endParaRPr lang="en-LT"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3528643"/>
                  </a:ext>
                </a:extLst>
              </a:tr>
              <a:tr h="1560997">
                <a:tc>
                  <a:txBody>
                    <a:bodyPr/>
                    <a:lstStyle/>
                    <a:p>
                      <a:pPr algn="just"/>
                      <a:r>
                        <a:rPr lang="en-GB"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Intuitive</a:t>
                      </a:r>
                      <a:endParaRPr lang="en-LT"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Resources saved; rapid response; stability is ensured; simple application; quick aid to synthesis; orientation towards regular activities.</a:t>
                      </a:r>
                      <a:endParaRPr lang="en-LT"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 are not optimal but acceptable; risky decision; alternatives are little comparable; common negative emotions - fear, anger, and prejudice; limited alternatives; it is difficult to establish a cause-and-effect relationship; alternatives are rejected in a random rather than a systematic way.</a:t>
                      </a:r>
                      <a:endParaRPr lang="en-LT" sz="1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342289"/>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12310</TotalTime>
  <Words>1182</Words>
  <Application>Microsoft Office PowerPoint</Application>
  <PresentationFormat>Custom</PresentationFormat>
  <Paragraphs>69</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Arial</vt:lpstr>
      <vt:lpstr>Calibri</vt:lpstr>
      <vt:lpstr>Georgia</vt:lpstr>
      <vt:lpstr>Helvetica</vt:lpstr>
      <vt:lpstr>Space Grotesk</vt:lpstr>
      <vt:lpstr>Space Grotesk Medium</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Vartotojas</cp:lastModifiedBy>
  <cp:revision>880</cp:revision>
  <cp:lastPrinted>2020-03-31T16:37:00Z</cp:lastPrinted>
  <dcterms:created xsi:type="dcterms:W3CDTF">2011-10-21T10:14:40Z</dcterms:created>
  <dcterms:modified xsi:type="dcterms:W3CDTF">2021-04-07T09:22:51Z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